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58" r:id="rId6"/>
    <p:sldId id="259" r:id="rId7"/>
    <p:sldId id="257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B95A1-2337-4741-BE8A-ACFACBB17274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0D52D2-C040-469D-B2C8-1C9C1B42BF70}">
      <dgm:prSet phldrT="[Текст]" custT="1"/>
      <dgm:spPr/>
      <dgm:t>
        <a:bodyPr/>
        <a:lstStyle/>
        <a:p>
          <a:r>
            <a:rPr lang="ru-RU" sz="1800" b="1" dirty="0" smtClean="0"/>
            <a:t>1) </a:t>
          </a:r>
          <a:r>
            <a:rPr lang="ru-RU" sz="1800" b="1" dirty="0" err="1" smtClean="0"/>
            <a:t>цель,задачи</a:t>
          </a:r>
          <a:r>
            <a:rPr lang="ru-RU" sz="1800" b="1" dirty="0" smtClean="0"/>
            <a:t> и результаты деятельности, обеспечивающей формирование основ экологической культуры;</a:t>
          </a:r>
          <a:endParaRPr lang="ru-RU" sz="1800" b="1" dirty="0"/>
        </a:p>
      </dgm:t>
    </dgm:pt>
    <dgm:pt modelId="{E580ED70-94CE-46DF-84AA-FD004F90A5E5}" type="parTrans" cxnId="{D631979B-8764-492A-84FD-A7E8164368A7}">
      <dgm:prSet/>
      <dgm:spPr/>
      <dgm:t>
        <a:bodyPr/>
        <a:lstStyle/>
        <a:p>
          <a:endParaRPr lang="ru-RU"/>
        </a:p>
      </dgm:t>
    </dgm:pt>
    <dgm:pt modelId="{00C6B0EC-7878-407A-9B87-2964ACF75A29}" type="sibTrans" cxnId="{D631979B-8764-492A-84FD-A7E8164368A7}">
      <dgm:prSet/>
      <dgm:spPr/>
      <dgm:t>
        <a:bodyPr/>
        <a:lstStyle/>
        <a:p>
          <a:endParaRPr lang="ru-RU"/>
        </a:p>
      </dgm:t>
    </dgm:pt>
    <dgm:pt modelId="{A93EBB13-3E9E-42A4-A694-A0E07BE7435E}">
      <dgm:prSet phldrT="[Текст]" custT="1"/>
      <dgm:spPr/>
      <dgm:t>
        <a:bodyPr/>
        <a:lstStyle/>
        <a:p>
          <a:r>
            <a:rPr lang="ru-RU" sz="1800" b="1" dirty="0" smtClean="0"/>
            <a:t>2)направления деятельности по </a:t>
          </a:r>
          <a:r>
            <a:rPr lang="ru-RU" sz="1800" b="1" dirty="0" err="1" smtClean="0"/>
            <a:t>здоровьесбережению</a:t>
          </a:r>
          <a:r>
            <a:rPr lang="ru-RU" sz="1800" b="1" dirty="0" smtClean="0"/>
            <a:t>, безопасности, экологической культуре;</a:t>
          </a:r>
          <a:endParaRPr lang="ru-RU" sz="1800" b="1" dirty="0"/>
        </a:p>
      </dgm:t>
    </dgm:pt>
    <dgm:pt modelId="{04CA67A8-3CEF-462A-9D73-19D2961A53C0}" type="parTrans" cxnId="{8BEC6A9A-185C-41C9-B6C8-3116E7962222}">
      <dgm:prSet/>
      <dgm:spPr/>
      <dgm:t>
        <a:bodyPr/>
        <a:lstStyle/>
        <a:p>
          <a:endParaRPr lang="ru-RU"/>
        </a:p>
      </dgm:t>
    </dgm:pt>
    <dgm:pt modelId="{F2CFCC70-B60B-4DAC-A5B6-C8EE3CFACB17}" type="sibTrans" cxnId="{8BEC6A9A-185C-41C9-B6C8-3116E7962222}">
      <dgm:prSet/>
      <dgm:spPr/>
      <dgm:t>
        <a:bodyPr/>
        <a:lstStyle/>
        <a:p>
          <a:endParaRPr lang="ru-RU"/>
        </a:p>
      </dgm:t>
    </dgm:pt>
    <dgm:pt modelId="{07BDC5CD-BE28-4572-9118-5263B2F06B4F}">
      <dgm:prSet phldrT="[Текст]" custT="1"/>
      <dgm:spPr/>
      <dgm:t>
        <a:bodyPr/>
        <a:lstStyle/>
        <a:p>
          <a:r>
            <a:rPr lang="ru-RU" sz="1800" b="1" dirty="0" smtClean="0"/>
            <a:t>3)организации работы, виды деятельности по безопасному укладу школьной жизни; физкультурно-спортивной и оздоровительной работе; профилактике дорожно-транспортного травматизма; </a:t>
          </a:r>
          <a:endParaRPr lang="ru-RU" sz="1800" b="1" dirty="0"/>
        </a:p>
      </dgm:t>
    </dgm:pt>
    <dgm:pt modelId="{71BADF45-F738-4B88-B8ED-C347D3A6DC02}" type="parTrans" cxnId="{645551A1-1CC9-4B62-AE86-8975E8D2A8E9}">
      <dgm:prSet/>
      <dgm:spPr/>
      <dgm:t>
        <a:bodyPr/>
        <a:lstStyle/>
        <a:p>
          <a:endParaRPr lang="ru-RU"/>
        </a:p>
      </dgm:t>
    </dgm:pt>
    <dgm:pt modelId="{67BCFB6F-1351-40F4-AA2F-E50A1DD12A07}" type="sibTrans" cxnId="{645551A1-1CC9-4B62-AE86-8975E8D2A8E9}">
      <dgm:prSet/>
      <dgm:spPr/>
      <dgm:t>
        <a:bodyPr/>
        <a:lstStyle/>
        <a:p>
          <a:endParaRPr lang="ru-RU"/>
        </a:p>
      </dgm:t>
    </dgm:pt>
    <dgm:pt modelId="{9480CD90-14D5-47E3-9356-1AB83CD6438E}" type="pres">
      <dgm:prSet presAssocID="{887B95A1-2337-4741-BE8A-ACFACBB172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40F835-A72E-49E2-AD36-1A6BF101A691}" type="pres">
      <dgm:prSet presAssocID="{250D52D2-C040-469D-B2C8-1C9C1B42BF70}" presName="parentLin" presStyleCnt="0"/>
      <dgm:spPr/>
    </dgm:pt>
    <dgm:pt modelId="{EC22BDFC-9067-4ABE-AAE5-5C7CD045EDAA}" type="pres">
      <dgm:prSet presAssocID="{250D52D2-C040-469D-B2C8-1C9C1B42BF7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42D0604-C979-4017-A491-5027FA392B83}" type="pres">
      <dgm:prSet presAssocID="{250D52D2-C040-469D-B2C8-1C9C1B42BF70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D238B-F78F-4CE8-B6CD-AA880810DDD4}" type="pres">
      <dgm:prSet presAssocID="{250D52D2-C040-469D-B2C8-1C9C1B42BF70}" presName="negativeSpace" presStyleCnt="0"/>
      <dgm:spPr/>
    </dgm:pt>
    <dgm:pt modelId="{31150FC4-9A1A-4892-9F9A-EA12A24B52D6}" type="pres">
      <dgm:prSet presAssocID="{250D52D2-C040-469D-B2C8-1C9C1B42BF70}" presName="childText" presStyleLbl="conFgAcc1" presStyleIdx="0" presStyleCnt="3" custLinFactY="-37970" custLinFactNeighborX="800" custLinFactNeighborY="-100000">
        <dgm:presLayoutVars>
          <dgm:bulletEnabled val="1"/>
        </dgm:presLayoutVars>
      </dgm:prSet>
      <dgm:spPr/>
    </dgm:pt>
    <dgm:pt modelId="{134A543A-5FA5-4BD9-AF42-27DF4D315B1D}" type="pres">
      <dgm:prSet presAssocID="{00C6B0EC-7878-407A-9B87-2964ACF75A29}" presName="spaceBetweenRectangles" presStyleCnt="0"/>
      <dgm:spPr/>
    </dgm:pt>
    <dgm:pt modelId="{2E4AFA83-7CAF-4DA1-9862-B6C976F9666A}" type="pres">
      <dgm:prSet presAssocID="{A93EBB13-3E9E-42A4-A694-A0E07BE7435E}" presName="parentLin" presStyleCnt="0"/>
      <dgm:spPr/>
    </dgm:pt>
    <dgm:pt modelId="{3ABBC1F0-59BD-400C-9C7E-6BEF8675A2BB}" type="pres">
      <dgm:prSet presAssocID="{A93EBB13-3E9E-42A4-A694-A0E07BE7435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0730649-E389-4C43-AB38-6705476DF8BF}" type="pres">
      <dgm:prSet presAssocID="{A93EBB13-3E9E-42A4-A694-A0E07BE7435E}" presName="parentText" presStyleLbl="node1" presStyleIdx="1" presStyleCnt="3" custScaleX="142857" custLinFactNeighborX="2032" custLinFactNeighborY="-253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4AC51-1BBD-4975-B300-4CB82B412435}" type="pres">
      <dgm:prSet presAssocID="{A93EBB13-3E9E-42A4-A694-A0E07BE7435E}" presName="negativeSpace" presStyleCnt="0"/>
      <dgm:spPr/>
    </dgm:pt>
    <dgm:pt modelId="{8687432A-8951-4744-A2F2-3BE9B1009D34}" type="pres">
      <dgm:prSet presAssocID="{A93EBB13-3E9E-42A4-A694-A0E07BE7435E}" presName="childText" presStyleLbl="conFgAcc1" presStyleIdx="1" presStyleCnt="3">
        <dgm:presLayoutVars>
          <dgm:bulletEnabled val="1"/>
        </dgm:presLayoutVars>
      </dgm:prSet>
      <dgm:spPr/>
    </dgm:pt>
    <dgm:pt modelId="{B7F1AD34-7D99-450C-8FD3-55827B5A632E}" type="pres">
      <dgm:prSet presAssocID="{F2CFCC70-B60B-4DAC-A5B6-C8EE3CFACB17}" presName="spaceBetweenRectangles" presStyleCnt="0"/>
      <dgm:spPr/>
    </dgm:pt>
    <dgm:pt modelId="{61C74D90-3A21-43F7-9250-F2EC20CAC29A}" type="pres">
      <dgm:prSet presAssocID="{07BDC5CD-BE28-4572-9118-5263B2F06B4F}" presName="parentLin" presStyleCnt="0"/>
      <dgm:spPr/>
    </dgm:pt>
    <dgm:pt modelId="{20F21717-C793-428F-A409-EF461D6725DC}" type="pres">
      <dgm:prSet presAssocID="{07BDC5CD-BE28-4572-9118-5263B2F06B4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8F719EC-D035-4919-8BFB-FBC785C1903D}" type="pres">
      <dgm:prSet presAssocID="{07BDC5CD-BE28-4572-9118-5263B2F06B4F}" presName="parentText" presStyleLbl="node1" presStyleIdx="2" presStyleCnt="3" custScaleX="142857" custScaleY="141999" custLinFactNeighborX="7160" custLinFactNeighborY="-208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9F93A-188B-4200-AA0B-1F45074D81E5}" type="pres">
      <dgm:prSet presAssocID="{07BDC5CD-BE28-4572-9118-5263B2F06B4F}" presName="negativeSpace" presStyleCnt="0"/>
      <dgm:spPr/>
    </dgm:pt>
    <dgm:pt modelId="{25303B98-8E30-44DB-8007-C3DFF97216D1}" type="pres">
      <dgm:prSet presAssocID="{07BDC5CD-BE28-4572-9118-5263B2F06B4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45551A1-1CC9-4B62-AE86-8975E8D2A8E9}" srcId="{887B95A1-2337-4741-BE8A-ACFACBB17274}" destId="{07BDC5CD-BE28-4572-9118-5263B2F06B4F}" srcOrd="2" destOrd="0" parTransId="{71BADF45-F738-4B88-B8ED-C347D3A6DC02}" sibTransId="{67BCFB6F-1351-40F4-AA2F-E50A1DD12A07}"/>
    <dgm:cxn modelId="{C1489B0C-AF29-4065-B99F-6E9630422DF4}" type="presOf" srcId="{07BDC5CD-BE28-4572-9118-5263B2F06B4F}" destId="{C8F719EC-D035-4919-8BFB-FBC785C1903D}" srcOrd="1" destOrd="0" presId="urn:microsoft.com/office/officeart/2005/8/layout/list1"/>
    <dgm:cxn modelId="{FFE20AF3-275C-4A23-8A7C-8AEA949CF48A}" type="presOf" srcId="{250D52D2-C040-469D-B2C8-1C9C1B42BF70}" destId="{EC22BDFC-9067-4ABE-AAE5-5C7CD045EDAA}" srcOrd="0" destOrd="0" presId="urn:microsoft.com/office/officeart/2005/8/layout/list1"/>
    <dgm:cxn modelId="{1EDDF577-59AC-4876-8E34-1C4DE4CFC1CD}" type="presOf" srcId="{07BDC5CD-BE28-4572-9118-5263B2F06B4F}" destId="{20F21717-C793-428F-A409-EF461D6725DC}" srcOrd="0" destOrd="0" presId="urn:microsoft.com/office/officeart/2005/8/layout/list1"/>
    <dgm:cxn modelId="{8BEC6A9A-185C-41C9-B6C8-3116E7962222}" srcId="{887B95A1-2337-4741-BE8A-ACFACBB17274}" destId="{A93EBB13-3E9E-42A4-A694-A0E07BE7435E}" srcOrd="1" destOrd="0" parTransId="{04CA67A8-3CEF-462A-9D73-19D2961A53C0}" sibTransId="{F2CFCC70-B60B-4DAC-A5B6-C8EE3CFACB17}"/>
    <dgm:cxn modelId="{EF8BBE4F-075A-416C-8100-EA6D23AC2A2F}" type="presOf" srcId="{887B95A1-2337-4741-BE8A-ACFACBB17274}" destId="{9480CD90-14D5-47E3-9356-1AB83CD6438E}" srcOrd="0" destOrd="0" presId="urn:microsoft.com/office/officeart/2005/8/layout/list1"/>
    <dgm:cxn modelId="{C9640F94-8120-4F67-84F6-9E2E955A893A}" type="presOf" srcId="{A93EBB13-3E9E-42A4-A694-A0E07BE7435E}" destId="{40730649-E389-4C43-AB38-6705476DF8BF}" srcOrd="1" destOrd="0" presId="urn:microsoft.com/office/officeart/2005/8/layout/list1"/>
    <dgm:cxn modelId="{D631979B-8764-492A-84FD-A7E8164368A7}" srcId="{887B95A1-2337-4741-BE8A-ACFACBB17274}" destId="{250D52D2-C040-469D-B2C8-1C9C1B42BF70}" srcOrd="0" destOrd="0" parTransId="{E580ED70-94CE-46DF-84AA-FD004F90A5E5}" sibTransId="{00C6B0EC-7878-407A-9B87-2964ACF75A29}"/>
    <dgm:cxn modelId="{426E3B60-0D5E-4AF9-AD01-1E11EDADFF08}" type="presOf" srcId="{A93EBB13-3E9E-42A4-A694-A0E07BE7435E}" destId="{3ABBC1F0-59BD-400C-9C7E-6BEF8675A2BB}" srcOrd="0" destOrd="0" presId="urn:microsoft.com/office/officeart/2005/8/layout/list1"/>
    <dgm:cxn modelId="{5A60C0EB-DB0F-4995-B73C-EA29C47D7023}" type="presOf" srcId="{250D52D2-C040-469D-B2C8-1C9C1B42BF70}" destId="{142D0604-C979-4017-A491-5027FA392B83}" srcOrd="1" destOrd="0" presId="urn:microsoft.com/office/officeart/2005/8/layout/list1"/>
    <dgm:cxn modelId="{814454BE-5F42-43F5-B42D-DC2AB21162AF}" type="presParOf" srcId="{9480CD90-14D5-47E3-9356-1AB83CD6438E}" destId="{7540F835-A72E-49E2-AD36-1A6BF101A691}" srcOrd="0" destOrd="0" presId="urn:microsoft.com/office/officeart/2005/8/layout/list1"/>
    <dgm:cxn modelId="{DAC71029-4EBE-4F92-9143-1FA31FA357DC}" type="presParOf" srcId="{7540F835-A72E-49E2-AD36-1A6BF101A691}" destId="{EC22BDFC-9067-4ABE-AAE5-5C7CD045EDAA}" srcOrd="0" destOrd="0" presId="urn:microsoft.com/office/officeart/2005/8/layout/list1"/>
    <dgm:cxn modelId="{999547A0-CAE9-4CC1-ABC1-BDC29C006B80}" type="presParOf" srcId="{7540F835-A72E-49E2-AD36-1A6BF101A691}" destId="{142D0604-C979-4017-A491-5027FA392B83}" srcOrd="1" destOrd="0" presId="urn:microsoft.com/office/officeart/2005/8/layout/list1"/>
    <dgm:cxn modelId="{0506B298-FE49-4223-8A91-C15826B02A24}" type="presParOf" srcId="{9480CD90-14D5-47E3-9356-1AB83CD6438E}" destId="{B20D238B-F78F-4CE8-B6CD-AA880810DDD4}" srcOrd="1" destOrd="0" presId="urn:microsoft.com/office/officeart/2005/8/layout/list1"/>
    <dgm:cxn modelId="{9F76FCFB-4834-495C-91B2-A0706C20CACB}" type="presParOf" srcId="{9480CD90-14D5-47E3-9356-1AB83CD6438E}" destId="{31150FC4-9A1A-4892-9F9A-EA12A24B52D6}" srcOrd="2" destOrd="0" presId="urn:microsoft.com/office/officeart/2005/8/layout/list1"/>
    <dgm:cxn modelId="{D0113A1B-328F-4DAA-B0FF-0176DD7C32D7}" type="presParOf" srcId="{9480CD90-14D5-47E3-9356-1AB83CD6438E}" destId="{134A543A-5FA5-4BD9-AF42-27DF4D315B1D}" srcOrd="3" destOrd="0" presId="urn:microsoft.com/office/officeart/2005/8/layout/list1"/>
    <dgm:cxn modelId="{AC8CC672-0E3E-48C6-A3B5-D79B33C45D1F}" type="presParOf" srcId="{9480CD90-14D5-47E3-9356-1AB83CD6438E}" destId="{2E4AFA83-7CAF-4DA1-9862-B6C976F9666A}" srcOrd="4" destOrd="0" presId="urn:microsoft.com/office/officeart/2005/8/layout/list1"/>
    <dgm:cxn modelId="{AB482EF0-0BA2-42FF-B302-BE24E1AD1B99}" type="presParOf" srcId="{2E4AFA83-7CAF-4DA1-9862-B6C976F9666A}" destId="{3ABBC1F0-59BD-400C-9C7E-6BEF8675A2BB}" srcOrd="0" destOrd="0" presId="urn:microsoft.com/office/officeart/2005/8/layout/list1"/>
    <dgm:cxn modelId="{651F3A16-7C4F-4F7C-A495-C7AB3D2A65E1}" type="presParOf" srcId="{2E4AFA83-7CAF-4DA1-9862-B6C976F9666A}" destId="{40730649-E389-4C43-AB38-6705476DF8BF}" srcOrd="1" destOrd="0" presId="urn:microsoft.com/office/officeart/2005/8/layout/list1"/>
    <dgm:cxn modelId="{B0601894-5082-4A82-8D22-146093B7E6D6}" type="presParOf" srcId="{9480CD90-14D5-47E3-9356-1AB83CD6438E}" destId="{CE84AC51-1BBD-4975-B300-4CB82B412435}" srcOrd="5" destOrd="0" presId="urn:microsoft.com/office/officeart/2005/8/layout/list1"/>
    <dgm:cxn modelId="{8E0D3423-1E2B-4941-88EC-4F7AE01ADDC4}" type="presParOf" srcId="{9480CD90-14D5-47E3-9356-1AB83CD6438E}" destId="{8687432A-8951-4744-A2F2-3BE9B1009D34}" srcOrd="6" destOrd="0" presId="urn:microsoft.com/office/officeart/2005/8/layout/list1"/>
    <dgm:cxn modelId="{6DE33BE6-F4AF-478E-AD13-BF3E2874EDB7}" type="presParOf" srcId="{9480CD90-14D5-47E3-9356-1AB83CD6438E}" destId="{B7F1AD34-7D99-450C-8FD3-55827B5A632E}" srcOrd="7" destOrd="0" presId="urn:microsoft.com/office/officeart/2005/8/layout/list1"/>
    <dgm:cxn modelId="{A14B9D54-5B00-463B-8ABC-C56991D4AB6C}" type="presParOf" srcId="{9480CD90-14D5-47E3-9356-1AB83CD6438E}" destId="{61C74D90-3A21-43F7-9250-F2EC20CAC29A}" srcOrd="8" destOrd="0" presId="urn:microsoft.com/office/officeart/2005/8/layout/list1"/>
    <dgm:cxn modelId="{9DF00245-0220-413B-B956-D78E9CB11E42}" type="presParOf" srcId="{61C74D90-3A21-43F7-9250-F2EC20CAC29A}" destId="{20F21717-C793-428F-A409-EF461D6725DC}" srcOrd="0" destOrd="0" presId="urn:microsoft.com/office/officeart/2005/8/layout/list1"/>
    <dgm:cxn modelId="{0950FA2B-4118-4A4D-9700-D6F34866E3F5}" type="presParOf" srcId="{61C74D90-3A21-43F7-9250-F2EC20CAC29A}" destId="{C8F719EC-D035-4919-8BFB-FBC785C1903D}" srcOrd="1" destOrd="0" presId="urn:microsoft.com/office/officeart/2005/8/layout/list1"/>
    <dgm:cxn modelId="{BDF05156-7FD3-49CF-AF83-3CB671D77CB6}" type="presParOf" srcId="{9480CD90-14D5-47E3-9356-1AB83CD6438E}" destId="{8F69F93A-188B-4200-AA0B-1F45074D81E5}" srcOrd="9" destOrd="0" presId="urn:microsoft.com/office/officeart/2005/8/layout/list1"/>
    <dgm:cxn modelId="{42835898-DE31-4C55-B380-FDB58E3CB9CB}" type="presParOf" srcId="{9480CD90-14D5-47E3-9356-1AB83CD6438E}" destId="{25303B98-8E30-44DB-8007-C3DFF97216D1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50BD2A-DDD7-4634-AAF1-C15718C0B270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A2D920-6384-4CAE-9820-ECFA52271F9F}">
      <dgm:prSet phldrT="[Текст]" custT="1"/>
      <dgm:spPr/>
      <dgm:t>
        <a:bodyPr/>
        <a:lstStyle/>
        <a:p>
          <a:r>
            <a:rPr lang="ru-RU" sz="1800" b="1" dirty="0" smtClean="0"/>
            <a:t>4) критерии, показатели образовательного учреждения в формировании здорового и безопасного образа жизни и экологической культуры;</a:t>
          </a:r>
          <a:endParaRPr lang="ru-RU" sz="1800" b="1" dirty="0"/>
        </a:p>
      </dgm:t>
    </dgm:pt>
    <dgm:pt modelId="{8749FE56-C46C-4E60-87D7-01ABB206B0FB}" type="parTrans" cxnId="{803CC499-2B03-4BC3-AD30-B11268380425}">
      <dgm:prSet/>
      <dgm:spPr/>
      <dgm:t>
        <a:bodyPr/>
        <a:lstStyle/>
        <a:p>
          <a:endParaRPr lang="ru-RU"/>
        </a:p>
      </dgm:t>
    </dgm:pt>
    <dgm:pt modelId="{92805843-1271-45F9-889B-68A8FC5624A2}" type="sibTrans" cxnId="{803CC499-2B03-4BC3-AD30-B11268380425}">
      <dgm:prSet/>
      <dgm:spPr/>
      <dgm:t>
        <a:bodyPr/>
        <a:lstStyle/>
        <a:p>
          <a:endParaRPr lang="ru-RU"/>
        </a:p>
      </dgm:t>
    </dgm:pt>
    <dgm:pt modelId="{42FEE057-B028-4231-9260-C32AA66B41EA}">
      <dgm:prSet phldrT="[Текст]" custT="1"/>
      <dgm:spPr/>
      <dgm:t>
        <a:bodyPr/>
        <a:lstStyle/>
        <a:p>
          <a:r>
            <a:rPr lang="ru-RU" sz="1800" b="1" dirty="0" smtClean="0"/>
            <a:t>5) мониторинг достижения планируемых результатов экологической культуры, культуры здорового и безопасного образа обучающихся.</a:t>
          </a:r>
          <a:endParaRPr lang="ru-RU" sz="1800" b="1" dirty="0"/>
        </a:p>
      </dgm:t>
    </dgm:pt>
    <dgm:pt modelId="{6B4FB1B8-BBA0-4A5F-998C-605C315CC4D3}" type="parTrans" cxnId="{6485D567-4BC3-47F9-BDB7-F77C751C4149}">
      <dgm:prSet/>
      <dgm:spPr/>
      <dgm:t>
        <a:bodyPr/>
        <a:lstStyle/>
        <a:p>
          <a:endParaRPr lang="ru-RU"/>
        </a:p>
      </dgm:t>
    </dgm:pt>
    <dgm:pt modelId="{D1B6091F-5EF4-44E2-A4EE-E0391B637053}" type="sibTrans" cxnId="{6485D567-4BC3-47F9-BDB7-F77C751C4149}">
      <dgm:prSet/>
      <dgm:spPr/>
      <dgm:t>
        <a:bodyPr/>
        <a:lstStyle/>
        <a:p>
          <a:endParaRPr lang="ru-RU"/>
        </a:p>
      </dgm:t>
    </dgm:pt>
    <dgm:pt modelId="{C232D70E-715B-466B-8624-12C271A082E4}" type="pres">
      <dgm:prSet presAssocID="{3750BD2A-DDD7-4634-AAF1-C15718C0B2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DCCCD3-3053-4071-A3F7-15CB1E47442C}" type="pres">
      <dgm:prSet presAssocID="{C5A2D920-6384-4CAE-9820-ECFA52271F9F}" presName="parentLin" presStyleCnt="0"/>
      <dgm:spPr/>
    </dgm:pt>
    <dgm:pt modelId="{8148A8C7-6C58-4B8D-9648-E768A54D2080}" type="pres">
      <dgm:prSet presAssocID="{C5A2D920-6384-4CAE-9820-ECFA52271F9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8AED61D-5767-4CA0-AAA6-0731D724D056}" type="pres">
      <dgm:prSet presAssocID="{C5A2D920-6384-4CAE-9820-ECFA52271F9F}" presName="parentText" presStyleLbl="node1" presStyleIdx="0" presStyleCnt="2" custScaleX="150037" custScaleY="122120" custLinFactNeighborX="1633" custLinFactNeighborY="32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F4E7A-FF07-4942-B50B-B4EF285DB1AE}" type="pres">
      <dgm:prSet presAssocID="{C5A2D920-6384-4CAE-9820-ECFA52271F9F}" presName="negativeSpace" presStyleCnt="0"/>
      <dgm:spPr/>
    </dgm:pt>
    <dgm:pt modelId="{C8BBDB87-6484-4652-8130-0CCF99D61DD5}" type="pres">
      <dgm:prSet presAssocID="{C5A2D920-6384-4CAE-9820-ECFA52271F9F}" presName="childText" presStyleLbl="conFgAcc1" presStyleIdx="0" presStyleCnt="2" custLinFactNeighborY="15239">
        <dgm:presLayoutVars>
          <dgm:bulletEnabled val="1"/>
        </dgm:presLayoutVars>
      </dgm:prSet>
      <dgm:spPr/>
    </dgm:pt>
    <dgm:pt modelId="{E29CA7C1-286F-4B11-BC7E-EEF725FC3616}" type="pres">
      <dgm:prSet presAssocID="{92805843-1271-45F9-889B-68A8FC5624A2}" presName="spaceBetweenRectangles" presStyleCnt="0"/>
      <dgm:spPr/>
    </dgm:pt>
    <dgm:pt modelId="{7C4F0063-7260-48B3-96DB-4A52C0FCCFEC}" type="pres">
      <dgm:prSet presAssocID="{42FEE057-B028-4231-9260-C32AA66B41EA}" presName="parentLin" presStyleCnt="0"/>
      <dgm:spPr/>
    </dgm:pt>
    <dgm:pt modelId="{67CBEA0A-8AB8-4B74-89CC-96547247DD7D}" type="pres">
      <dgm:prSet presAssocID="{42FEE057-B028-4231-9260-C32AA66B41E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DA97E85-0168-4196-9E66-26E4118A3BA6}" type="pres">
      <dgm:prSet presAssocID="{42FEE057-B028-4231-9260-C32AA66B41EA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8D0B1-9250-4C01-AAE7-7C1D1FE275E3}" type="pres">
      <dgm:prSet presAssocID="{42FEE057-B028-4231-9260-C32AA66B41EA}" presName="negativeSpace" presStyleCnt="0"/>
      <dgm:spPr/>
    </dgm:pt>
    <dgm:pt modelId="{68825FE9-B318-4899-ACC2-9180FDE9C2C4}" type="pres">
      <dgm:prSet presAssocID="{42FEE057-B028-4231-9260-C32AA66B41E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00E52C7-23EE-4E44-A562-8042B760C764}" type="presOf" srcId="{C5A2D920-6384-4CAE-9820-ECFA52271F9F}" destId="{D8AED61D-5767-4CA0-AAA6-0731D724D056}" srcOrd="1" destOrd="0" presId="urn:microsoft.com/office/officeart/2005/8/layout/list1"/>
    <dgm:cxn modelId="{DA1EFD53-8BB9-45B7-8E9F-DBE16295555A}" type="presOf" srcId="{42FEE057-B028-4231-9260-C32AA66B41EA}" destId="{EDA97E85-0168-4196-9E66-26E4118A3BA6}" srcOrd="1" destOrd="0" presId="urn:microsoft.com/office/officeart/2005/8/layout/list1"/>
    <dgm:cxn modelId="{34AEDB6F-3AB9-4159-9FDF-D88060C5415D}" type="presOf" srcId="{3750BD2A-DDD7-4634-AAF1-C15718C0B270}" destId="{C232D70E-715B-466B-8624-12C271A082E4}" srcOrd="0" destOrd="0" presId="urn:microsoft.com/office/officeart/2005/8/layout/list1"/>
    <dgm:cxn modelId="{CD12FEDF-B08A-4FCD-B735-3C46DDE90B6D}" type="presOf" srcId="{C5A2D920-6384-4CAE-9820-ECFA52271F9F}" destId="{8148A8C7-6C58-4B8D-9648-E768A54D2080}" srcOrd="0" destOrd="0" presId="urn:microsoft.com/office/officeart/2005/8/layout/list1"/>
    <dgm:cxn modelId="{5DFF3F4D-4E24-444A-8C49-3580D86B8A48}" type="presOf" srcId="{42FEE057-B028-4231-9260-C32AA66B41EA}" destId="{67CBEA0A-8AB8-4B74-89CC-96547247DD7D}" srcOrd="0" destOrd="0" presId="urn:microsoft.com/office/officeart/2005/8/layout/list1"/>
    <dgm:cxn modelId="{6485D567-4BC3-47F9-BDB7-F77C751C4149}" srcId="{3750BD2A-DDD7-4634-AAF1-C15718C0B270}" destId="{42FEE057-B028-4231-9260-C32AA66B41EA}" srcOrd="1" destOrd="0" parTransId="{6B4FB1B8-BBA0-4A5F-998C-605C315CC4D3}" sibTransId="{D1B6091F-5EF4-44E2-A4EE-E0391B637053}"/>
    <dgm:cxn modelId="{803CC499-2B03-4BC3-AD30-B11268380425}" srcId="{3750BD2A-DDD7-4634-AAF1-C15718C0B270}" destId="{C5A2D920-6384-4CAE-9820-ECFA52271F9F}" srcOrd="0" destOrd="0" parTransId="{8749FE56-C46C-4E60-87D7-01ABB206B0FB}" sibTransId="{92805843-1271-45F9-889B-68A8FC5624A2}"/>
    <dgm:cxn modelId="{D9D5BD57-C137-4C5A-AE87-3051391E1585}" type="presParOf" srcId="{C232D70E-715B-466B-8624-12C271A082E4}" destId="{A2DCCCD3-3053-4071-A3F7-15CB1E47442C}" srcOrd="0" destOrd="0" presId="urn:microsoft.com/office/officeart/2005/8/layout/list1"/>
    <dgm:cxn modelId="{D0DD0EA6-6F97-4E04-B52E-50610CE0DC0A}" type="presParOf" srcId="{A2DCCCD3-3053-4071-A3F7-15CB1E47442C}" destId="{8148A8C7-6C58-4B8D-9648-E768A54D2080}" srcOrd="0" destOrd="0" presId="urn:microsoft.com/office/officeart/2005/8/layout/list1"/>
    <dgm:cxn modelId="{392B2C1C-5D57-42A2-ADD7-96C9372ADA83}" type="presParOf" srcId="{A2DCCCD3-3053-4071-A3F7-15CB1E47442C}" destId="{D8AED61D-5767-4CA0-AAA6-0731D724D056}" srcOrd="1" destOrd="0" presId="urn:microsoft.com/office/officeart/2005/8/layout/list1"/>
    <dgm:cxn modelId="{780A38DB-D179-4EAF-BB7B-34635C26A624}" type="presParOf" srcId="{C232D70E-715B-466B-8624-12C271A082E4}" destId="{A4FF4E7A-FF07-4942-B50B-B4EF285DB1AE}" srcOrd="1" destOrd="0" presId="urn:microsoft.com/office/officeart/2005/8/layout/list1"/>
    <dgm:cxn modelId="{62B5FE00-F266-452B-A392-0C62E830D64F}" type="presParOf" srcId="{C232D70E-715B-466B-8624-12C271A082E4}" destId="{C8BBDB87-6484-4652-8130-0CCF99D61DD5}" srcOrd="2" destOrd="0" presId="urn:microsoft.com/office/officeart/2005/8/layout/list1"/>
    <dgm:cxn modelId="{1EF49D3D-0338-4626-AAA4-F645636B9EF8}" type="presParOf" srcId="{C232D70E-715B-466B-8624-12C271A082E4}" destId="{E29CA7C1-286F-4B11-BC7E-EEF725FC3616}" srcOrd="3" destOrd="0" presId="urn:microsoft.com/office/officeart/2005/8/layout/list1"/>
    <dgm:cxn modelId="{C362310C-708F-407A-9145-1AFCA87E4501}" type="presParOf" srcId="{C232D70E-715B-466B-8624-12C271A082E4}" destId="{7C4F0063-7260-48B3-96DB-4A52C0FCCFEC}" srcOrd="4" destOrd="0" presId="urn:microsoft.com/office/officeart/2005/8/layout/list1"/>
    <dgm:cxn modelId="{A435D47B-8863-4ACC-88DB-CFCF145EA01C}" type="presParOf" srcId="{7C4F0063-7260-48B3-96DB-4A52C0FCCFEC}" destId="{67CBEA0A-8AB8-4B74-89CC-96547247DD7D}" srcOrd="0" destOrd="0" presId="urn:microsoft.com/office/officeart/2005/8/layout/list1"/>
    <dgm:cxn modelId="{64647FC3-483A-49AC-B006-ADA8CB8EC4F6}" type="presParOf" srcId="{7C4F0063-7260-48B3-96DB-4A52C0FCCFEC}" destId="{EDA97E85-0168-4196-9E66-26E4118A3BA6}" srcOrd="1" destOrd="0" presId="urn:microsoft.com/office/officeart/2005/8/layout/list1"/>
    <dgm:cxn modelId="{5F72F641-7149-4A8A-9A6A-AE906A6E25CD}" type="presParOf" srcId="{C232D70E-715B-466B-8624-12C271A082E4}" destId="{D458D0B1-9250-4C01-AAE7-7C1D1FE275E3}" srcOrd="5" destOrd="0" presId="urn:microsoft.com/office/officeart/2005/8/layout/list1"/>
    <dgm:cxn modelId="{1764AA77-C5DB-410D-926C-1234F1FC473F}" type="presParOf" srcId="{C232D70E-715B-466B-8624-12C271A082E4}" destId="{68825FE9-B318-4899-ACC2-9180FDE9C2C4}" srcOrd="6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DF58-1F2B-483C-A0F7-0912BB745D7F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A8C1-D9C5-4752-958C-2FB6C680C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DF58-1F2B-483C-A0F7-0912BB745D7F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A8C1-D9C5-4752-958C-2FB6C680C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DF58-1F2B-483C-A0F7-0912BB745D7F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A8C1-D9C5-4752-958C-2FB6C680C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DF58-1F2B-483C-A0F7-0912BB745D7F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A8C1-D9C5-4752-958C-2FB6C680C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DF58-1F2B-483C-A0F7-0912BB745D7F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DB6A8C1-D9C5-4752-958C-2FB6C680C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DF58-1F2B-483C-A0F7-0912BB745D7F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A8C1-D9C5-4752-958C-2FB6C680C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DF58-1F2B-483C-A0F7-0912BB745D7F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A8C1-D9C5-4752-958C-2FB6C680C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DF58-1F2B-483C-A0F7-0912BB745D7F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A8C1-D9C5-4752-958C-2FB6C680C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DF58-1F2B-483C-A0F7-0912BB745D7F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A8C1-D9C5-4752-958C-2FB6C680C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DF58-1F2B-483C-A0F7-0912BB745D7F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A8C1-D9C5-4752-958C-2FB6C680C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DF58-1F2B-483C-A0F7-0912BB745D7F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A8C1-D9C5-4752-958C-2FB6C680C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E0DF58-1F2B-483C-A0F7-0912BB745D7F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B6A8C1-D9C5-4752-958C-2FB6C680C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572528" cy="12144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</a:t>
            </a:r>
            <a:r>
              <a:rPr lang="ru-RU" sz="1800" dirty="0" smtClean="0">
                <a:solidFill>
                  <a:schemeClr val="bg1"/>
                </a:solidFill>
              </a:rPr>
              <a:t>униципальное бюджетное общеобразовательное учреждение «Лицей№81»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571612"/>
            <a:ext cx="9001156" cy="3000396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Формирование представлений об основных компонентах экологической культуры и здорового образа жизни.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                    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Учитель начальных классов: Лапшина Н.П.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г.Новосибирск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2700" dirty="0" smtClean="0">
                <a:solidFill>
                  <a:srgbClr val="002060"/>
                </a:solidFill>
              </a:rPr>
              <a:t>Мой педагогический результат по формированию экологической культуры: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85794"/>
            <a:ext cx="4572000" cy="30718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</a:t>
            </a:r>
            <a:r>
              <a:rPr lang="ru-RU" sz="2800" b="1" dirty="0" err="1" smtClean="0">
                <a:solidFill>
                  <a:srgbClr val="0070C0"/>
                </a:solidFill>
              </a:rPr>
              <a:t>Боровских</a:t>
            </a:r>
            <a:r>
              <a:rPr lang="ru-RU" sz="2800" b="1" dirty="0" smtClean="0">
                <a:solidFill>
                  <a:srgbClr val="0070C0"/>
                </a:solidFill>
              </a:rPr>
              <a:t> Наталья </a:t>
            </a:r>
            <a:r>
              <a:rPr lang="ru-RU" sz="2800" dirty="0" smtClean="0">
                <a:solidFill>
                  <a:srgbClr val="C00000"/>
                </a:solidFill>
              </a:rPr>
              <a:t>- лауреат </a:t>
            </a:r>
            <a:r>
              <a:rPr lang="ru-RU" sz="2800" b="1" i="1" dirty="0" smtClean="0">
                <a:solidFill>
                  <a:srgbClr val="7030A0"/>
                </a:solidFill>
              </a:rPr>
              <a:t>районной научно-практической конференции в секции </a:t>
            </a:r>
            <a:r>
              <a:rPr lang="ru-RU" sz="2800" b="1" i="1" dirty="0" smtClean="0">
                <a:solidFill>
                  <a:srgbClr val="002060"/>
                </a:solidFill>
              </a:rPr>
              <a:t>«Окружающий мир» </a:t>
            </a:r>
            <a:r>
              <a:rPr lang="ru-RU" sz="2800" b="1" i="1" dirty="0" smtClean="0">
                <a:solidFill>
                  <a:srgbClr val="7030A0"/>
                </a:solidFill>
              </a:rPr>
              <a:t>по теме </a:t>
            </a:r>
            <a:r>
              <a:rPr lang="ru-RU" sz="2800" b="1" i="1" dirty="0" smtClean="0">
                <a:solidFill>
                  <a:srgbClr val="0070C0"/>
                </a:solidFill>
              </a:rPr>
              <a:t>«Содержание черепахи в домашних условиях»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1071546"/>
            <a:ext cx="3500462" cy="214314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100" b="1" i="1" dirty="0" smtClean="0">
                <a:solidFill>
                  <a:srgbClr val="0070C0"/>
                </a:solidFill>
              </a:rPr>
              <a:t>Секция «Окружающий мир»</a:t>
            </a:r>
          </a:p>
          <a:p>
            <a:pPr algn="ctr">
              <a:buNone/>
            </a:pPr>
            <a:r>
              <a:rPr lang="ru-RU" sz="3100" b="1" i="1" dirty="0" smtClean="0">
                <a:solidFill>
                  <a:srgbClr val="0070C0"/>
                </a:solidFill>
              </a:rPr>
              <a:t>  по теме </a:t>
            </a:r>
            <a:r>
              <a:rPr lang="ru-RU" sz="3100" b="1" i="1" dirty="0" smtClean="0">
                <a:solidFill>
                  <a:srgbClr val="002060"/>
                </a:solidFill>
              </a:rPr>
              <a:t>«Мой друг – собака»</a:t>
            </a:r>
          </a:p>
          <a:p>
            <a:pPr algn="ctr">
              <a:buNone/>
            </a:pPr>
            <a:r>
              <a:rPr lang="ru-RU" sz="3100" b="1" i="1" dirty="0" err="1" smtClean="0">
                <a:solidFill>
                  <a:srgbClr val="0070C0"/>
                </a:solidFill>
              </a:rPr>
              <a:t>Дубикова</a:t>
            </a:r>
            <a:r>
              <a:rPr lang="ru-RU" sz="3100" b="1" i="1" dirty="0" smtClean="0">
                <a:solidFill>
                  <a:srgbClr val="0070C0"/>
                </a:solidFill>
              </a:rPr>
              <a:t> Ксения </a:t>
            </a:r>
            <a:endParaRPr lang="ru-RU" sz="2800" i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D:\Флэшка 1\яп.центр,масл\DSCN0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29190" y="3602037"/>
            <a:ext cx="3970337" cy="3255963"/>
          </a:xfrm>
          <a:prstGeom prst="rect">
            <a:avLst/>
          </a:prstGeom>
        </p:spPr>
      </p:pic>
      <p:pic>
        <p:nvPicPr>
          <p:cNvPr id="6" name="Picture 2" descr="Изображение 01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0100" y="3348037"/>
            <a:ext cx="2881313" cy="3509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599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Федеральный государственный образовательный стандарт начального общего образования  от </a:t>
            </a:r>
            <a:r>
              <a:rPr lang="ru-RU" sz="2200" i="1" u="sng" dirty="0" smtClean="0">
                <a:solidFill>
                  <a:srgbClr val="C00000"/>
                </a:solidFill>
              </a:rPr>
              <a:t>6 октября 2009г. №373 </a:t>
            </a:r>
            <a:r>
              <a:rPr lang="ru-RU" sz="2200" dirty="0" smtClean="0">
                <a:solidFill>
                  <a:srgbClr val="002060"/>
                </a:solidFill>
              </a:rPr>
              <a:t>включает в себя: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i="1" dirty="0" smtClean="0">
                <a:solidFill>
                  <a:srgbClr val="C00000"/>
                </a:solidFill>
              </a:rPr>
              <a:t>п.19.7.</a:t>
            </a:r>
            <a:r>
              <a:rPr lang="ru-RU" sz="2200" dirty="0" smtClean="0">
                <a:solidFill>
                  <a:srgbClr val="002060"/>
                </a:solidFill>
              </a:rPr>
              <a:t>Программу формирования экологической культуры, здорового и безопасного образа жизни, обеспечивающую:</a:t>
            </a:r>
            <a:br>
              <a:rPr lang="ru-RU" sz="22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714488"/>
            <a:ext cx="4500562" cy="10001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Формирование экологической культуры поведения в быту и природе, безопасного для человека, окружающей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928934"/>
            <a:ext cx="4429124" cy="8572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Формировать в детях заинтересованное отношение к собственному здоровью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30" y="4857760"/>
            <a:ext cx="4643470" cy="928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Формировать, развивать самостоятельно поддерживать своё здоровье с использованием навыков личной гигиены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1714488"/>
            <a:ext cx="4429124" cy="928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Использовать двигательные режимы в занятиях физической культуры и спортом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929066"/>
            <a:ext cx="4429124" cy="928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Формировать интерес к бережному отношению к природе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5929306"/>
            <a:ext cx="4429124" cy="928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Формировать </a:t>
            </a:r>
            <a:r>
              <a:rPr lang="ru-RU" b="1" dirty="0" err="1" smtClean="0">
                <a:solidFill>
                  <a:schemeClr val="bg1"/>
                </a:solidFill>
              </a:rPr>
              <a:t>здоровьесберегающую</a:t>
            </a:r>
            <a:r>
              <a:rPr lang="ru-RU" b="1" dirty="0" smtClean="0">
                <a:solidFill>
                  <a:schemeClr val="bg1"/>
                </a:solidFill>
              </a:rPr>
              <a:t> учебную культуру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29198"/>
            <a:ext cx="4429124" cy="928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Формировать установки к здоровому питанию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3786190"/>
            <a:ext cx="4429124" cy="928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Формировать негативное отношение к факторам риска здоровью детей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4876" y="2786058"/>
            <a:ext cx="4429124" cy="928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Соблюдать режим дня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929306"/>
            <a:ext cx="4429124" cy="928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Формировать умения безопасного поведения  в окружающей среде, в экстремальных ситуациях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0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Программа формирования экологической культуры, здорового и безопасного  образа жизни должна содержать: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000108"/>
          <a:ext cx="7000892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0" y="4286256"/>
          <a:ext cx="7000892" cy="257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29198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         </a:t>
            </a:r>
            <a:r>
              <a:rPr lang="ru-RU" sz="2800" i="1" dirty="0" smtClean="0">
                <a:solidFill>
                  <a:srgbClr val="002060"/>
                </a:solidFill>
              </a:rPr>
              <a:t>Программа «Ступени познания»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«Я  и ПРИРОДА» </a:t>
            </a:r>
            <a:r>
              <a:rPr lang="ru-RU" sz="2400" i="1" dirty="0" smtClean="0">
                <a:solidFill>
                  <a:srgbClr val="00B050"/>
                </a:solidFill>
              </a:rPr>
              <a:t>(экологическое воспитание</a:t>
            </a:r>
            <a:r>
              <a:rPr lang="ru-RU" sz="2000" i="1" dirty="0" smtClean="0">
                <a:solidFill>
                  <a:srgbClr val="00B050"/>
                </a:solidFill>
              </a:rPr>
              <a:t>)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 </a:t>
            </a:r>
            <a:r>
              <a:rPr lang="ru-RU" sz="2000" i="1" dirty="0" smtClean="0">
                <a:solidFill>
                  <a:srgbClr val="C00000"/>
                </a:solidFill>
              </a:rPr>
              <a:t>Цели:</a:t>
            </a:r>
            <a:r>
              <a:rPr lang="ru-RU" sz="2000" i="1" dirty="0" smtClean="0">
                <a:solidFill>
                  <a:srgbClr val="002060"/>
                </a:solidFill>
              </a:rPr>
              <a:t> воспитание ответственности за сохранение окружающей среды; воспитание этического, нравственного и практического отношения к ней; умения вести себя в ней в соответствии с общепринятыми нормами.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500562" y="1142984"/>
            <a:ext cx="214314" cy="92869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Экскурсии в сопровождении мастер-класса для ребят нашего класса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071546"/>
            <a:ext cx="9429784" cy="12858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</a:t>
            </a:r>
            <a:r>
              <a:rPr lang="ru-RU" b="1" i="1" dirty="0" smtClean="0">
                <a:solidFill>
                  <a:srgbClr val="7030A0"/>
                </a:solidFill>
              </a:rPr>
              <a:t>Знакомство с керамической           Посещение музея бересты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             фабрикой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8" descr="DSCN15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0" y="3071810"/>
            <a:ext cx="3143272" cy="2357742"/>
          </a:xfrm>
          <a:prstGeom prst="rect">
            <a:avLst/>
          </a:prstGeom>
        </p:spPr>
      </p:pic>
      <p:pic>
        <p:nvPicPr>
          <p:cNvPr id="7" name="Содержимое 11" descr="DSCN154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86380" y="2500306"/>
            <a:ext cx="3309993" cy="2482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57222" y="1"/>
            <a:ext cx="4714908" cy="121442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В начале учебного года команда нашего класса «Радуга» принимает участие в </a:t>
            </a:r>
            <a:r>
              <a:rPr lang="ru-RU" sz="2000" b="1" i="1" dirty="0" smtClean="0">
                <a:solidFill>
                  <a:srgbClr val="00B0F0"/>
                </a:solidFill>
              </a:rPr>
              <a:t>городской экологической игре «Седьмой лепесток»</a:t>
            </a: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"/>
            <a:ext cx="4214810" cy="15716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b="1" i="1" dirty="0" smtClean="0">
                <a:solidFill>
                  <a:srgbClr val="002060"/>
                </a:solidFill>
              </a:rPr>
              <a:t>Степанова Евгения награждена дипломом за участие во </a:t>
            </a:r>
            <a:r>
              <a:rPr lang="ru-RU" b="1" i="1" dirty="0" smtClean="0">
                <a:solidFill>
                  <a:srgbClr val="00B0F0"/>
                </a:solidFill>
              </a:rPr>
              <a:t>Всероссийском конкурсе по естествознанию «Человек и природа»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5" name="Picture 4" descr="http://f1.dnevnik.ru/get.aspx/11/b41c3f74b9e34fa78cb985083e1a3eea.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518012"/>
            <a:ext cx="3214710" cy="241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Администратор\Desktop\ТВОЁ\1 сентября\DSCN2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1" y="1446595"/>
            <a:ext cx="3286148" cy="2464612"/>
          </a:xfrm>
          <a:prstGeom prst="rect">
            <a:avLst/>
          </a:prstGeom>
          <a:noFill/>
        </p:spPr>
      </p:pic>
      <p:pic>
        <p:nvPicPr>
          <p:cNvPr id="4099" name="Picture 3" descr="J:\сканирование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908032"/>
            <a:ext cx="2143140" cy="2949968"/>
          </a:xfrm>
          <a:prstGeom prst="rect">
            <a:avLst/>
          </a:prstGeom>
          <a:noFill/>
        </p:spPr>
      </p:pic>
      <p:pic>
        <p:nvPicPr>
          <p:cNvPr id="4100" name="Picture 4" descr="J:\сканирование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908031"/>
            <a:ext cx="2143140" cy="2949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Мероприятия с целью профилактики детского дорожно-транспортного травматизма и здорового образа жизни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Посещение детского </a:t>
            </a:r>
            <a:r>
              <a:rPr lang="ru-RU" b="1" dirty="0" err="1" smtClean="0">
                <a:solidFill>
                  <a:srgbClr val="00B0F0"/>
                </a:solidFill>
              </a:rPr>
              <a:t>автогородка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500066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  Спортивные эстафеты,      игры на свежем воздухе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E:\ФОТО-ВИДЕО\ФОТО\школа 81\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14620"/>
            <a:ext cx="3571868" cy="260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Desktop\ТВОЁ\спорт\DSCF03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643182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Desktop\DSCN05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686298"/>
            <a:ext cx="2857488" cy="21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   Здоровое питание-залог здорового образа жизни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57222" y="1000108"/>
            <a:ext cx="4853022" cy="512605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В нашей столовой  всегда разнообразное питание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DSCN1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4143404" cy="3692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3572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Формирование бережного отношения к окружающей природе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428660" y="1142984"/>
            <a:ext cx="5143536" cy="498317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Традиционные субботники на                        территории лицея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495800" cy="498317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Экскурсия в конный клуб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Администратор\Desktop\Новая папка\DSCN2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78935"/>
            <a:ext cx="3429024" cy="2571768"/>
          </a:xfrm>
          <a:prstGeom prst="rect">
            <a:avLst/>
          </a:prstGeom>
          <a:noFill/>
        </p:spPr>
      </p:pic>
      <p:pic>
        <p:nvPicPr>
          <p:cNvPr id="6" name="Содержимое 4" descr="Konnyi_klu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57752" y="2714620"/>
            <a:ext cx="3500921" cy="2626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261</TotalTime>
  <Words>348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Муниципальное бюджетное общеобразовательное учреждение «Лицей№81»</vt:lpstr>
      <vt:lpstr>Федеральный государственный образовательный стандарт начального общего образования  от 6 октября 2009г. №373 включает в себя:   п.19.7.Программу формирования экологической культуры, здорового и безопасного образа жизни, обеспечивающую: </vt:lpstr>
      <vt:lpstr>Программа формирования экологической культуры, здорового и безопасного  образа жизни должна содержать: </vt:lpstr>
      <vt:lpstr>         Программа «Ступени познания»       «Я  и ПРИРОДА» (экологическое воспитание)    Цели: воспитание ответственности за сохранение окружающей среды; воспитание этического, нравственного и практического отношения к ней; умения вести себя в ней в соответствии с общепринятыми нормами.</vt:lpstr>
      <vt:lpstr>Экскурсии в сопровождении мастер-класса для ребят нашего класса</vt:lpstr>
      <vt:lpstr>Слайд 6</vt:lpstr>
      <vt:lpstr>Мероприятия с целью профилактики детского дорожно-транспортного травматизма и здорового образа жизни</vt:lpstr>
      <vt:lpstr>    Здоровое питание-залог здорового образа жизни</vt:lpstr>
      <vt:lpstr>Формирование бережного отношения к окружающей природе</vt:lpstr>
      <vt:lpstr> Мой педагогический результат по формированию экологической культуры: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«Лицей№81»</dc:title>
  <dc:creator>DNA7 X86</dc:creator>
  <cp:lastModifiedBy>DNA7 X86</cp:lastModifiedBy>
  <cp:revision>28</cp:revision>
  <dcterms:created xsi:type="dcterms:W3CDTF">2012-11-10T12:22:44Z</dcterms:created>
  <dcterms:modified xsi:type="dcterms:W3CDTF">2013-02-23T13:49:09Z</dcterms:modified>
</cp:coreProperties>
</file>