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93" r:id="rId4"/>
    <p:sldId id="294" r:id="rId5"/>
    <p:sldId id="258" r:id="rId6"/>
    <p:sldId id="264" r:id="rId7"/>
    <p:sldId id="278" r:id="rId8"/>
    <p:sldId id="281" r:id="rId9"/>
    <p:sldId id="280" r:id="rId10"/>
    <p:sldId id="279" r:id="rId11"/>
    <p:sldId id="271" r:id="rId12"/>
    <p:sldId id="270" r:id="rId13"/>
    <p:sldId id="272" r:id="rId14"/>
    <p:sldId id="276" r:id="rId15"/>
    <p:sldId id="277" r:id="rId16"/>
    <p:sldId id="263" r:id="rId17"/>
    <p:sldId id="287" r:id="rId18"/>
    <p:sldId id="295" r:id="rId19"/>
    <p:sldId id="290" r:id="rId20"/>
    <p:sldId id="289" r:id="rId21"/>
    <p:sldId id="29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66"/>
    <a:srgbClr val="000066"/>
    <a:srgbClr val="CCECFF"/>
    <a:srgbClr val="CCFFFF"/>
    <a:srgbClr val="FF0000"/>
    <a:srgbClr val="FFFF99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52" autoAdjust="0"/>
    <p:restoredTop sz="86364" autoAdjust="0"/>
  </p:normalViewPr>
  <p:slideViewPr>
    <p:cSldViewPr>
      <p:cViewPr>
        <p:scale>
          <a:sx n="75" d="100"/>
          <a:sy n="75" d="100"/>
        </p:scale>
        <p:origin x="-7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398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7197F15-1750-4000-9084-6652FCA59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E3A02-C54D-4BC5-9EA2-ED354D5CFB8D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4301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55ADBE-691B-4B87-B890-E07E2660A92D}" type="slidenum">
              <a:rPr lang="ru-RU" sz="1200">
                <a:latin typeface="Calibri" pitchFamily="34" charset="0"/>
              </a:rPr>
              <a:pPr algn="r"/>
              <a:t>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0BC57B-95CD-4F7C-8C5A-02F41625BE46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4915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CE7833F-13A6-4DF5-A3DB-2F6461DDE259}" type="slidenum">
              <a:rPr lang="ru-RU" sz="1200">
                <a:latin typeface="Calibri" pitchFamily="34" charset="0"/>
              </a:rPr>
              <a:pPr algn="r"/>
              <a:t>17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238F6-BC5F-40F8-AFCA-CBF0F58926BA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5120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F6E2FB8-05BA-449B-9E13-427703AE1857}" type="slidenum">
              <a:rPr lang="ru-RU" sz="1200">
                <a:latin typeface="Calibri" pitchFamily="34" charset="0"/>
              </a:rPr>
              <a:pPr algn="r"/>
              <a:t>19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420A5-B896-4C77-A6A2-DC63531B0FD6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5222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6FC7E4-3E93-4657-940E-8F7B73ABA0B3}" type="slidenum">
              <a:rPr lang="ru-RU" sz="1200">
                <a:latin typeface="Calibri" pitchFamily="34" charset="0"/>
              </a:rPr>
              <a:pPr algn="r"/>
              <a:t>20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B85C7-F7F0-46C4-BC44-BEF271EA9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8A35-4F22-48AA-A83C-69C3BCE4B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0C94-27BD-4311-9A68-203A431B5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3C946-0D57-422C-B103-E9ACA1A95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C1C25-4025-4AAD-868A-D1030180C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F6C32-A23D-43A8-91D5-902AB7AEE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B5254-59FC-49D7-9D91-85C44CF9D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F2BBA-6C69-4828-91CF-68F51CC49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C06C5-775F-4552-805C-A69DA319B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B4ACB-D8E3-4AD5-AD9B-4537588C4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68C4D-18F1-4195-99C6-6562D5D42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C4BED-625C-49C3-9B9B-BAB30D974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3F3AE0D-73E9-4D36-B5D2-2F00D373B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2667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C0000"/>
                </a:solidFill>
                <a:latin typeface="Times New Roman" pitchFamily="18" charset="0"/>
              </a:rPr>
              <a:t>«СКАЗОЧНЫЕ ЛАБИРИНТЫ ИГРЫ» - ИГРОВАЯ ТЕХНОЛОГИЯ ИНТЕЛЛЕКТУАЛЬНО-ТВОРЧЕСКОГО РАЗВИТИЯ ДЕТЕЙ</a:t>
            </a:r>
            <a:r>
              <a:rPr lang="ru-RU" sz="2400" b="1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343400"/>
            <a:ext cx="3048000" cy="1981200"/>
          </a:xfrm>
        </p:spPr>
        <p:txBody>
          <a:bodyPr/>
          <a:lstStyle/>
          <a:p>
            <a:pPr algn="l" eaLnBrk="1" hangingPunct="1"/>
            <a:r>
              <a:rPr lang="ru-RU" sz="1800" smtClean="0">
                <a:latin typeface="Times New Roman" pitchFamily="18" charset="0"/>
              </a:rPr>
              <a:t>Учитель начальных классов:</a:t>
            </a: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b="1" smtClean="0">
                <a:latin typeface="Times New Roman" pitchFamily="18" charset="0"/>
              </a:rPr>
              <a:t>Сороквашина Ирина Алексеевна</a:t>
            </a:r>
          </a:p>
        </p:txBody>
      </p:sp>
      <p:pic>
        <p:nvPicPr>
          <p:cNvPr id="3079" name="Picture 7" descr="Безымянныйl;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3124200"/>
            <a:ext cx="5334000" cy="3065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  <a:latin typeface="Times New Roman" pitchFamily="18" charset="0"/>
              </a:rPr>
              <a:t>Коврограф «Ларчик»</a:t>
            </a:r>
            <a:endParaRPr lang="ru-RU" sz="3600" b="1" smtClean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7651" name="TextBox 7"/>
          <p:cNvSpPr txBox="1">
            <a:spLocks noChangeArrowheads="1"/>
          </p:cNvSpPr>
          <p:nvPr/>
        </p:nvSpPr>
        <p:spPr bwMode="auto">
          <a:xfrm>
            <a:off x="304800" y="2209800"/>
            <a:ext cx="4038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253D75"/>
                </a:solidFill>
              </a:rPr>
              <a:t>   </a:t>
            </a:r>
            <a:r>
              <a:rPr lang="ru-RU" sz="2000" b="1" u="sng"/>
              <a:t>Формирование лексико-</a:t>
            </a:r>
            <a:r>
              <a:rPr lang="en-US" sz="2000" b="1" u="sng"/>
              <a:t>   </a:t>
            </a:r>
            <a:r>
              <a:rPr lang="ru-RU" sz="2000" b="1" u="sng"/>
              <a:t>  </a:t>
            </a:r>
          </a:p>
          <a:p>
            <a:r>
              <a:rPr lang="ru-RU" sz="2000" b="1" u="sng"/>
              <a:t>   грамматических</a:t>
            </a:r>
            <a:r>
              <a:rPr lang="ru-RU" sz="2000" u="sng"/>
              <a:t> к</a:t>
            </a:r>
            <a:r>
              <a:rPr lang="ru-RU" sz="2000" b="1" u="sng"/>
              <a:t>атегорий</a:t>
            </a:r>
          </a:p>
          <a:p>
            <a:r>
              <a:rPr lang="ru-RU" sz="2000" b="1" u="sng"/>
              <a:t>   языка </a:t>
            </a:r>
            <a:r>
              <a:rPr lang="en-US" sz="2000" b="1" u="sng"/>
              <a:t>:</a:t>
            </a:r>
            <a:endParaRPr lang="ru-RU" sz="2000" b="1" u="sng"/>
          </a:p>
          <a:p>
            <a:endParaRPr lang="en-US" sz="2000" b="1"/>
          </a:p>
          <a:p>
            <a:r>
              <a:rPr lang="en-US" sz="2000" b="1"/>
              <a:t>        </a:t>
            </a:r>
            <a:r>
              <a:rPr lang="ru-RU" sz="2000" b="1"/>
              <a:t>«Сколько</a:t>
            </a:r>
            <a:r>
              <a:rPr lang="en-US" sz="2000" b="1"/>
              <a:t>?</a:t>
            </a:r>
            <a:r>
              <a:rPr lang="ru-RU" sz="2000" b="1"/>
              <a:t>»</a:t>
            </a:r>
            <a:endParaRPr lang="en-US" sz="2000" b="1"/>
          </a:p>
          <a:p>
            <a:r>
              <a:rPr lang="en-US" sz="2000" b="1"/>
              <a:t>        </a:t>
            </a:r>
            <a:r>
              <a:rPr lang="ru-RU" sz="2000" b="1"/>
              <a:t>«Прятки»</a:t>
            </a:r>
            <a:endParaRPr lang="en-US" sz="2000" b="1"/>
          </a:p>
          <a:p>
            <a:r>
              <a:rPr lang="en-US" sz="2000" b="1"/>
              <a:t>        </a:t>
            </a:r>
            <a:r>
              <a:rPr lang="ru-RU" sz="2000" b="1"/>
              <a:t>«Наоборот»</a:t>
            </a:r>
            <a:endParaRPr lang="en-US" sz="2000" b="1"/>
          </a:p>
          <a:p>
            <a:r>
              <a:rPr lang="en-US" sz="2000" b="1"/>
              <a:t>        </a:t>
            </a:r>
            <a:r>
              <a:rPr lang="ru-RU" sz="2000" b="1"/>
              <a:t>«Мой любимый сок»</a:t>
            </a:r>
            <a:endParaRPr lang="en-US" sz="2000" b="1"/>
          </a:p>
          <a:p>
            <a:r>
              <a:rPr lang="en-US" sz="2000" b="1"/>
              <a:t>        </a:t>
            </a:r>
            <a:r>
              <a:rPr lang="ru-RU" sz="2000" b="1"/>
              <a:t>«Чей</a:t>
            </a:r>
            <a:r>
              <a:rPr lang="en-US" sz="2000" b="1"/>
              <a:t>? </a:t>
            </a:r>
            <a:r>
              <a:rPr lang="ru-RU" sz="2000" b="1"/>
              <a:t>Чья</a:t>
            </a:r>
            <a:r>
              <a:rPr lang="en-US" sz="2000" b="1"/>
              <a:t>? </a:t>
            </a:r>
            <a:r>
              <a:rPr lang="ru-RU" sz="2000" b="1"/>
              <a:t>Чьё</a:t>
            </a:r>
            <a:r>
              <a:rPr lang="en-US" sz="2000" b="1"/>
              <a:t>?</a:t>
            </a:r>
            <a:r>
              <a:rPr lang="ru-RU" sz="2000" b="1"/>
              <a:t>»</a:t>
            </a:r>
          </a:p>
          <a:p>
            <a:r>
              <a:rPr lang="en-US" sz="2000" b="1"/>
              <a:t>        </a:t>
            </a:r>
            <a:r>
              <a:rPr lang="ru-RU" sz="2000" b="1"/>
              <a:t>«Кто в домике живет</a:t>
            </a:r>
            <a:r>
              <a:rPr lang="en-US" sz="2000" b="1"/>
              <a:t>?</a:t>
            </a:r>
            <a:r>
              <a:rPr lang="ru-RU" sz="2000" b="1"/>
              <a:t>»</a:t>
            </a:r>
            <a:endParaRPr lang="en-US" sz="2000" b="1"/>
          </a:p>
          <a:p>
            <a:r>
              <a:rPr lang="en-US" sz="2000" b="1"/>
              <a:t>        </a:t>
            </a:r>
            <a:r>
              <a:rPr lang="ru-RU" sz="2000" b="1"/>
              <a:t>«Хвосты»</a:t>
            </a:r>
            <a:endParaRPr lang="ru-RU"/>
          </a:p>
        </p:txBody>
      </p:sp>
      <p:sp>
        <p:nvSpPr>
          <p:cNvPr id="27652" name="TextBox 9"/>
          <p:cNvSpPr txBox="1">
            <a:spLocks noChangeArrowheads="1"/>
          </p:cNvSpPr>
          <p:nvPr/>
        </p:nvSpPr>
        <p:spPr bwMode="auto">
          <a:xfrm>
            <a:off x="4876800" y="2057400"/>
            <a:ext cx="3960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Book Antiqua" pitchFamily="18" charset="0"/>
              </a:rPr>
              <a:t>«</a:t>
            </a:r>
            <a:r>
              <a:rPr lang="ru-RU" sz="2000" b="1"/>
              <a:t>Какой</a:t>
            </a:r>
            <a:r>
              <a:rPr lang="en-US" sz="2000" b="1">
                <a:latin typeface="Book Antiqua" pitchFamily="18" charset="0"/>
              </a:rPr>
              <a:t>?  </a:t>
            </a:r>
            <a:r>
              <a:rPr lang="ru-RU" sz="2000" b="1"/>
              <a:t>Какая</a:t>
            </a:r>
            <a:r>
              <a:rPr lang="en-US" sz="2000" b="1">
                <a:latin typeface="Book Antiqua" pitchFamily="18" charset="0"/>
              </a:rPr>
              <a:t>?  </a:t>
            </a:r>
            <a:r>
              <a:rPr lang="ru-RU" sz="2000" b="1"/>
              <a:t>Какое</a:t>
            </a:r>
            <a:r>
              <a:rPr lang="en-US" sz="2000" b="1">
                <a:latin typeface="Book Antiqua" pitchFamily="18" charset="0"/>
              </a:rPr>
              <a:t>?</a:t>
            </a:r>
            <a:r>
              <a:rPr lang="ru-RU" sz="2000" b="1">
                <a:latin typeface="Book Antiqua" pitchFamily="18" charset="0"/>
              </a:rPr>
              <a:t>»</a:t>
            </a:r>
            <a:endParaRPr lang="ru-RU" sz="2000" b="1"/>
          </a:p>
        </p:txBody>
      </p:sp>
      <p:pic>
        <p:nvPicPr>
          <p:cNvPr id="4" name="Содержимое 3" descr="P2270023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4648200" y="2590800"/>
            <a:ext cx="3848100" cy="3598863"/>
          </a:xfrm>
          <a:ln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  <a:latin typeface="Times New Roman" pitchFamily="18" charset="0"/>
              </a:rPr>
              <a:t>«Конструктор букв»</a:t>
            </a:r>
          </a:p>
        </p:txBody>
      </p:sp>
      <p:sp>
        <p:nvSpPr>
          <p:cNvPr id="19459" name="TextBox 15"/>
          <p:cNvSpPr txBox="1">
            <a:spLocks noChangeArrowheads="1"/>
          </p:cNvSpPr>
          <p:nvPr/>
        </p:nvSpPr>
        <p:spPr bwMode="auto">
          <a:xfrm>
            <a:off x="304800" y="4343400"/>
            <a:ext cx="59055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b="1"/>
              <a:t>  Тактильный и оптический анализ букв</a:t>
            </a:r>
          </a:p>
          <a:p>
            <a:pPr>
              <a:buFont typeface="Arial" charset="0"/>
              <a:buChar char="•"/>
            </a:pPr>
            <a:r>
              <a:rPr lang="ru-RU" sz="2000" b="1"/>
              <a:t>  Коррекционная практика</a:t>
            </a:r>
          </a:p>
          <a:p>
            <a:pPr>
              <a:buFont typeface="Arial" charset="0"/>
              <a:buChar char="•"/>
            </a:pPr>
            <a:r>
              <a:rPr lang="ru-RU" sz="2000" b="1"/>
              <a:t>  Подготовка к обучению грамоте</a:t>
            </a:r>
          </a:p>
          <a:p>
            <a:pPr>
              <a:buFont typeface="Arial" charset="0"/>
              <a:buChar char="•"/>
            </a:pPr>
            <a:r>
              <a:rPr lang="ru-RU" sz="2000" b="1"/>
              <a:t>  Совершенствование интеллекта</a:t>
            </a:r>
          </a:p>
          <a:p>
            <a:pPr>
              <a:buFont typeface="Arial" charset="0"/>
              <a:buChar char="•"/>
            </a:pPr>
            <a:r>
              <a:rPr lang="ru-RU" sz="2000" b="1"/>
              <a:t>  Развитие мелкой моторики и координации</a:t>
            </a:r>
          </a:p>
          <a:p>
            <a:r>
              <a:rPr lang="ru-RU" sz="2000" b="1"/>
              <a:t>    движений пальцев рук</a:t>
            </a:r>
          </a:p>
        </p:txBody>
      </p:sp>
      <p:pic>
        <p:nvPicPr>
          <p:cNvPr id="19" name="Рисунок 18" descr="07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38800" y="2057400"/>
            <a:ext cx="3355975" cy="34290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11" name="Рисунок 10" descr="06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5800" y="1524000"/>
            <a:ext cx="3884613" cy="24352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  <a:latin typeface="Times New Roman" pitchFamily="18" charset="0"/>
              </a:rPr>
              <a:t>«Шнур-затейник»</a:t>
            </a: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228600" y="1371600"/>
            <a:ext cx="5257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/>
              <a:t> Ориентировка в пространстве</a:t>
            </a:r>
          </a:p>
          <a:p>
            <a:pPr>
              <a:buFont typeface="Wingdings" pitchFamily="2" charset="2"/>
              <a:buChar char="§"/>
            </a:pPr>
            <a:r>
              <a:rPr lang="ru-RU" sz="2400" b="1"/>
              <a:t> Совершенствование интеллекта</a:t>
            </a:r>
          </a:p>
          <a:p>
            <a:pPr>
              <a:buFont typeface="Wingdings" pitchFamily="2" charset="2"/>
              <a:buChar char="§"/>
            </a:pPr>
            <a:r>
              <a:rPr lang="ru-RU" sz="2400" b="1"/>
              <a:t> Подготовка к обучению чтению</a:t>
            </a:r>
          </a:p>
          <a:p>
            <a:pPr>
              <a:buFont typeface="Wingdings" pitchFamily="2" charset="2"/>
              <a:buChar char="§"/>
            </a:pPr>
            <a:r>
              <a:rPr lang="ru-RU" sz="2400" b="1"/>
              <a:t> Математическое развитие</a:t>
            </a:r>
          </a:p>
          <a:p>
            <a:pPr>
              <a:buFont typeface="Wingdings" pitchFamily="2" charset="2"/>
              <a:buChar char="§"/>
            </a:pPr>
            <a:endParaRPr lang="ru-RU" sz="2400" b="1"/>
          </a:p>
        </p:txBody>
      </p:sp>
      <p:pic>
        <p:nvPicPr>
          <p:cNvPr id="18436" name="Picture 5" descr="4082_img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86400" y="1600200"/>
            <a:ext cx="3505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b483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86400" y="4267200"/>
            <a:ext cx="3505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2598_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90600" y="4267200"/>
            <a:ext cx="3505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C0000"/>
                </a:solidFill>
                <a:latin typeface="Times New Roman" pitchFamily="18" charset="0"/>
              </a:rPr>
              <a:t>«Шнур-грамотей»</a:t>
            </a: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1331913" y="5084763"/>
            <a:ext cx="828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b="1"/>
              <a:t>  Знакомство с буквами и их запоминание</a:t>
            </a:r>
          </a:p>
          <a:p>
            <a:pPr>
              <a:buFont typeface="Arial" charset="0"/>
              <a:buChar char="•"/>
            </a:pPr>
            <a:r>
              <a:rPr lang="ru-RU" sz="2000" b="1"/>
              <a:t>  Чтение придуманных и «написанных»</a:t>
            </a:r>
            <a:r>
              <a:rPr lang="en-US" sz="2000" b="1"/>
              <a:t> </a:t>
            </a:r>
            <a:r>
              <a:rPr lang="ru-RU" sz="2000" b="1"/>
              <a:t>взрослыми слов</a:t>
            </a:r>
          </a:p>
          <a:p>
            <a:pPr>
              <a:buFont typeface="Arial" charset="0"/>
              <a:buChar char="•"/>
            </a:pPr>
            <a:r>
              <a:rPr lang="ru-RU" sz="2000" b="1"/>
              <a:t>  Самостоятельное «написание» слов</a:t>
            </a:r>
          </a:p>
          <a:p>
            <a:pPr>
              <a:buFont typeface="Arial" charset="0"/>
              <a:buChar char="•"/>
            </a:pPr>
            <a:r>
              <a:rPr lang="ru-RU" sz="2000" b="1"/>
              <a:t>  Развитие мелкой моторики</a:t>
            </a: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990600" y="1676400"/>
            <a:ext cx="18716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cs typeface="Times New Roman" pitchFamily="18" charset="0"/>
              </a:rPr>
              <a:t>«Снеговик»</a:t>
            </a:r>
            <a:endParaRPr lang="en-US" sz="2400" b="1">
              <a:cs typeface="Times New Roman" pitchFamily="18" charset="0"/>
            </a:endParaRPr>
          </a:p>
          <a:p>
            <a:r>
              <a:rPr lang="ru-RU" sz="2400" b="1">
                <a:cs typeface="Times New Roman" pitchFamily="18" charset="0"/>
              </a:rPr>
              <a:t>«Яблонька»</a:t>
            </a:r>
            <a:endParaRPr lang="en-US" sz="2400" b="1">
              <a:cs typeface="Times New Roman" pitchFamily="18" charset="0"/>
            </a:endParaRPr>
          </a:p>
          <a:p>
            <a:r>
              <a:rPr lang="ru-RU" sz="2400" b="1">
                <a:cs typeface="Times New Roman" pitchFamily="18" charset="0"/>
              </a:rPr>
              <a:t>«Ромашка»</a:t>
            </a:r>
            <a:endParaRPr lang="en-US" sz="2400" b="1">
              <a:cs typeface="Times New Roman" pitchFamily="18" charset="0"/>
            </a:endParaRPr>
          </a:p>
          <a:p>
            <a:r>
              <a:rPr lang="ru-RU" sz="2400" b="1">
                <a:cs typeface="Times New Roman" pitchFamily="18" charset="0"/>
              </a:rPr>
              <a:t>«Парусник»</a:t>
            </a:r>
          </a:p>
        </p:txBody>
      </p:sp>
      <p:pic>
        <p:nvPicPr>
          <p:cNvPr id="9" name="Рисунок 8" descr="04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33800" y="1295400"/>
            <a:ext cx="5040313" cy="35052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2" name="Рисунок 8" descr="04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33800" y="1295400"/>
            <a:ext cx="5040313" cy="35052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  <a:latin typeface="Times New Roman" pitchFamily="18" charset="0"/>
              </a:rPr>
              <a:t>«Читайка»</a:t>
            </a:r>
            <a:br>
              <a:rPr lang="ru-RU" sz="4000" b="1" smtClean="0">
                <a:solidFill>
                  <a:srgbClr val="CC0000"/>
                </a:solidFill>
                <a:latin typeface="Times New Roman" pitchFamily="18" charset="0"/>
              </a:rPr>
            </a:br>
            <a:endParaRPr lang="ru-RU" sz="4000" b="1" smtClean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990600" y="914400"/>
            <a:ext cx="32400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cs typeface="Times New Roman" pitchFamily="18" charset="0"/>
              </a:rPr>
              <a:t>«Что общего</a:t>
            </a:r>
            <a:r>
              <a:rPr lang="en-US" sz="2400" b="1">
                <a:cs typeface="Times New Roman" pitchFamily="18" charset="0"/>
              </a:rPr>
              <a:t>?</a:t>
            </a:r>
            <a:r>
              <a:rPr lang="ru-RU" sz="2400" b="1">
                <a:cs typeface="Times New Roman" pitchFamily="18" charset="0"/>
              </a:rPr>
              <a:t>»</a:t>
            </a:r>
            <a:endParaRPr lang="en-US" sz="2400" b="1">
              <a:cs typeface="Times New Roman" pitchFamily="18" charset="0"/>
            </a:endParaRPr>
          </a:p>
          <a:p>
            <a:r>
              <a:rPr lang="ru-RU" sz="2400" b="1">
                <a:cs typeface="Times New Roman" pitchFamily="18" charset="0"/>
              </a:rPr>
              <a:t>«Замени звук»</a:t>
            </a:r>
          </a:p>
          <a:p>
            <a:r>
              <a:rPr lang="ru-RU" sz="2400" b="1">
                <a:cs typeface="Times New Roman" pitchFamily="18" charset="0"/>
              </a:rPr>
              <a:t>«Подбери пару»</a:t>
            </a:r>
          </a:p>
          <a:p>
            <a:r>
              <a:rPr lang="ru-RU" sz="2400" b="1">
                <a:cs typeface="Times New Roman" pitchFamily="18" charset="0"/>
              </a:rPr>
              <a:t>«Аукцион слов»</a:t>
            </a:r>
          </a:p>
          <a:p>
            <a:r>
              <a:rPr lang="ru-RU" sz="2400" b="1">
                <a:cs typeface="Times New Roman" pitchFamily="18" charset="0"/>
              </a:rPr>
              <a:t>«Придумай слово»</a:t>
            </a:r>
          </a:p>
        </p:txBody>
      </p:sp>
      <p:pic>
        <p:nvPicPr>
          <p:cNvPr id="8" name="Рисунок 7" descr="P227003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34000" y="990600"/>
            <a:ext cx="3305175" cy="2478088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7" name="Рисунок 6" descr="P227003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57800" y="3657600"/>
            <a:ext cx="3395663" cy="254635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24585" name="Picture 9" descr=";lkjh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14400" y="3048000"/>
            <a:ext cx="3351213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  <a:latin typeface="Times New Roman" pitchFamily="18" charset="0"/>
              </a:rPr>
              <a:t>«Игровизор»</a:t>
            </a:r>
          </a:p>
        </p:txBody>
      </p:sp>
      <p:sp>
        <p:nvSpPr>
          <p:cNvPr id="25603" name="TextBox 9"/>
          <p:cNvSpPr txBox="1">
            <a:spLocks noChangeArrowheads="1"/>
          </p:cNvSpPr>
          <p:nvPr/>
        </p:nvSpPr>
        <p:spPr bwMode="auto">
          <a:xfrm>
            <a:off x="990600" y="3962400"/>
            <a:ext cx="50403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/>
              <a:t>Виды заданий</a:t>
            </a:r>
            <a:r>
              <a:rPr lang="en-US" sz="2000" b="1" u="sng">
                <a:latin typeface="Book Antiqua" pitchFamily="18" charset="0"/>
              </a:rPr>
              <a:t>:</a:t>
            </a:r>
          </a:p>
          <a:p>
            <a:r>
              <a:rPr lang="en-US" sz="2000" b="1">
                <a:latin typeface="Book Antiqua" pitchFamily="18" charset="0"/>
              </a:rPr>
              <a:t>-</a:t>
            </a:r>
            <a:r>
              <a:rPr lang="ru-RU" sz="2000" b="1"/>
              <a:t> выделение</a:t>
            </a:r>
          </a:p>
          <a:p>
            <a:r>
              <a:rPr lang="ru-RU" sz="2000" b="1"/>
              <a:t>- соединение</a:t>
            </a:r>
          </a:p>
          <a:p>
            <a:r>
              <a:rPr lang="ru-RU" sz="2000" b="1"/>
              <a:t>- обводка по контуру</a:t>
            </a:r>
          </a:p>
          <a:p>
            <a:r>
              <a:rPr lang="ru-RU" sz="2000" b="1"/>
              <a:t>- штриховка</a:t>
            </a:r>
          </a:p>
          <a:p>
            <a:r>
              <a:rPr lang="ru-RU" sz="2000" b="1"/>
              <a:t>- дорисовка</a:t>
            </a:r>
            <a:r>
              <a:rPr lang="en-US" sz="2000" b="1">
                <a:latin typeface="Book Antiqua" pitchFamily="18" charset="0"/>
              </a:rPr>
              <a:t>,</a:t>
            </a:r>
            <a:r>
              <a:rPr lang="ru-RU" sz="2000" b="1"/>
              <a:t> рисование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685800" y="1600200"/>
            <a:ext cx="4724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Book Antiqua" pitchFamily="18" charset="0"/>
              </a:rPr>
              <a:t>«</a:t>
            </a:r>
            <a:r>
              <a:rPr lang="ru-RU" sz="2400" b="1"/>
              <a:t>Лабиринты букв</a:t>
            </a:r>
            <a:r>
              <a:rPr lang="ru-RU" sz="2400" b="1">
                <a:latin typeface="Book Antiqua" pitchFamily="18" charset="0"/>
              </a:rPr>
              <a:t>»</a:t>
            </a:r>
            <a:endParaRPr lang="ru-RU" sz="2400"/>
          </a:p>
          <a:p>
            <a:r>
              <a:rPr lang="ru-RU" sz="2400" b="1">
                <a:latin typeface="Book Antiqua" pitchFamily="18" charset="0"/>
              </a:rPr>
              <a:t>«</a:t>
            </a:r>
            <a:r>
              <a:rPr lang="ru-RU" sz="2400" b="1"/>
              <a:t>Лабиринты цифр</a:t>
            </a:r>
            <a:r>
              <a:rPr lang="ru-RU" sz="2400" b="1">
                <a:latin typeface="Book Antiqua" pitchFamily="18" charset="0"/>
              </a:rPr>
              <a:t>»</a:t>
            </a:r>
            <a:endParaRPr lang="en-US" sz="2400" b="1">
              <a:latin typeface="Book Antiqua" pitchFamily="18" charset="0"/>
            </a:endParaRPr>
          </a:p>
          <a:p>
            <a:r>
              <a:rPr lang="ru-RU" sz="2400" b="1">
                <a:latin typeface="Book Antiqua" pitchFamily="18" charset="0"/>
              </a:rPr>
              <a:t>«</a:t>
            </a:r>
            <a:r>
              <a:rPr lang="ru-RU" sz="2400" b="1"/>
              <a:t>Лабиринты с предметами</a:t>
            </a:r>
            <a:r>
              <a:rPr lang="ru-RU" sz="2400" b="1">
                <a:latin typeface="Book Antiqua" pitchFamily="18" charset="0"/>
              </a:rPr>
              <a:t>»</a:t>
            </a:r>
            <a:endParaRPr lang="ru-RU" sz="2400"/>
          </a:p>
          <a:p>
            <a:endParaRPr lang="ru-RU" sz="2400">
              <a:solidFill>
                <a:srgbClr val="C00000"/>
              </a:solidFill>
            </a:endParaRPr>
          </a:p>
          <a:p>
            <a:endParaRPr lang="ru-RU" sz="2400">
              <a:solidFill>
                <a:srgbClr val="C00000"/>
              </a:solidFill>
            </a:endParaRPr>
          </a:p>
        </p:txBody>
      </p:sp>
      <p:pic>
        <p:nvPicPr>
          <p:cNvPr id="25607" name="Picture 7" descr="h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10200" y="1752600"/>
            <a:ext cx="32004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7630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  <a:latin typeface="Times New Roman" pitchFamily="18" charset="0"/>
              </a:rPr>
              <a:t>«Чудо-крестики» и «Логоформочки»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953000" y="838200"/>
            <a:ext cx="388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000"/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29200" y="914400"/>
            <a:ext cx="3733800" cy="25447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u="sng" smtClean="0">
                <a:latin typeface="Times New Roman" pitchFamily="18" charset="0"/>
              </a:rPr>
              <a:t>Тренируют</a:t>
            </a:r>
            <a:r>
              <a:rPr lang="en-US" sz="2400" b="1" u="sng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внимание</a:t>
            </a:r>
            <a:r>
              <a:rPr lang="en-US" sz="2400" b="1" smtClean="0">
                <a:latin typeface="Times New Roman" pitchFamily="18" charset="0"/>
              </a:rPr>
              <a:t>;</a:t>
            </a:r>
            <a:endParaRPr lang="ru-RU" sz="2400" b="1" smtClean="0">
              <a:latin typeface="Times New Roman" pitchFamily="18" charset="0"/>
            </a:endParaRP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память</a:t>
            </a:r>
            <a:r>
              <a:rPr lang="en-US" sz="2400" b="1" smtClean="0">
                <a:latin typeface="Times New Roman" pitchFamily="18" charset="0"/>
              </a:rPr>
              <a:t>;</a:t>
            </a:r>
            <a:endParaRPr lang="ru-RU" sz="2400" b="1" smtClean="0">
              <a:latin typeface="Times New Roman" pitchFamily="18" charset="0"/>
            </a:endParaRP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умение сравнивать, анализировать, выстраивать логические связи</a:t>
            </a:r>
            <a:r>
              <a:rPr lang="en-US" sz="2400" b="1" smtClean="0">
                <a:latin typeface="Times New Roman" pitchFamily="18" charset="0"/>
              </a:rPr>
              <a:t>.</a:t>
            </a:r>
            <a:endParaRPr lang="ru-RU" sz="2400" b="1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2000" b="1" smtClean="0">
              <a:latin typeface="Times New Roman" pitchFamily="18" charset="0"/>
            </a:endParaRPr>
          </a:p>
        </p:txBody>
      </p:sp>
      <p:pic>
        <p:nvPicPr>
          <p:cNvPr id="12293" name="Picture 6" descr="04cff0e4b57e00a95674ed40156614d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9144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22700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34000" y="3962400"/>
            <a:ext cx="3578225" cy="268446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12296" name="Picture 7" descr="voskobovich112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4600" y="914400"/>
            <a:ext cx="2057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609600" y="4038600"/>
            <a:ext cx="434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400" b="1" u="sng"/>
              <a:t>Развивают</a:t>
            </a:r>
            <a:r>
              <a:rPr lang="en-US" sz="2400" b="1"/>
              <a:t>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/>
              <a:t>мелкую моторику рук</a:t>
            </a:r>
            <a:r>
              <a:rPr lang="en-US" sz="2400" b="1"/>
              <a:t>;</a:t>
            </a:r>
            <a:endParaRPr lang="ru-RU" sz="2400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/>
              <a:t>координацию «глаз – рука»</a:t>
            </a:r>
            <a:r>
              <a:rPr lang="en-US" sz="2400" b="1"/>
              <a:t>;</a:t>
            </a:r>
            <a:r>
              <a:rPr lang="ru-RU" sz="2400" b="1"/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/>
              <a:t>конструкторские способности, воображение.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9"/>
          <p:cNvSpPr txBox="1">
            <a:spLocks noChangeArrowheads="1"/>
          </p:cNvSpPr>
          <p:nvPr/>
        </p:nvSpPr>
        <p:spPr bwMode="auto">
          <a:xfrm>
            <a:off x="323850" y="333375"/>
            <a:ext cx="82804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</a:rPr>
              <a:t>                      Результаты</a:t>
            </a:r>
          </a:p>
          <a:p>
            <a:endParaRPr lang="ru-RU" sz="4000" b="1">
              <a:solidFill>
                <a:srgbClr val="C00000"/>
              </a:solidFill>
            </a:endParaRPr>
          </a:p>
          <a:p>
            <a:r>
              <a:rPr lang="ru-RU"/>
              <a:t> </a:t>
            </a:r>
            <a:r>
              <a:rPr lang="ru-RU" sz="2000" b="1"/>
              <a:t>В процессе работы по технологии «Сказочные лабиринты игры» у детей занимающихся в системе по данной технологии появился стойкий интерес и увлеченность к выполнению заданий познавательного характера, </a:t>
            </a:r>
          </a:p>
          <a:p>
            <a:r>
              <a:rPr lang="ru-RU" sz="2000" b="1"/>
              <a:t> - дети хорошо концентрировали внимание при выполнении сложных мыслительных операций, доводили начатое дело до конца, следовательно, происходило формирование – послепроизвольного внимания.</a:t>
            </a:r>
          </a:p>
          <a:p>
            <a:r>
              <a:rPr lang="ru-RU" sz="2000" b="1"/>
              <a:t>- у детей быстрее формировалось умение слышать и выполнять инструкцию из нескольких действий,</a:t>
            </a:r>
          </a:p>
          <a:p>
            <a:r>
              <a:rPr lang="ru-RU" sz="2000" b="1"/>
              <a:t>- дети быстрее научились анализировать и сравнивать,</a:t>
            </a:r>
          </a:p>
          <a:p>
            <a:r>
              <a:rPr lang="ru-RU" sz="2000" b="1"/>
              <a:t>- легче учатся различать и называть оттенки цветовой гаммы,</a:t>
            </a:r>
          </a:p>
          <a:p>
            <a:r>
              <a:rPr lang="ru-RU" sz="2000" b="1"/>
              <a:t>- отмечается высокий уровень развития пальцевой и кистевой моторики детских рук.</a:t>
            </a:r>
          </a:p>
          <a:p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2800" b="1" smtClean="0">
                <a:solidFill>
                  <a:srgbClr val="CC0000"/>
                </a:solidFill>
                <a:latin typeface="Times New Roman" pitchFamily="18" charset="0"/>
              </a:rPr>
              <a:t>Уровень интеллектуального развития первоклассников</a:t>
            </a:r>
          </a:p>
        </p:txBody>
      </p:sp>
      <p:graphicFrame>
        <p:nvGraphicFramePr>
          <p:cNvPr id="70673" name="Object 17"/>
          <p:cNvGraphicFramePr>
            <a:graphicFrameLocks noChangeAspect="1"/>
          </p:cNvGraphicFramePr>
          <p:nvPr>
            <p:ph sz="half" idx="1"/>
          </p:nvPr>
        </p:nvGraphicFramePr>
        <p:xfrm>
          <a:off x="1219200" y="1296988"/>
          <a:ext cx="6477000" cy="2652712"/>
        </p:xfrm>
        <a:graphic>
          <a:graphicData uri="http://schemas.openxmlformats.org/presentationml/2006/ole">
            <p:oleObj spid="_x0000_s70673" name="Диаграмма" r:id="rId3" imgW="11039502" imgH="4524357" progId="MSGraph.Chart.8">
              <p:embed followColorScheme="full"/>
            </p:oleObj>
          </a:graphicData>
        </a:graphic>
      </p:graphicFrame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2895600" y="838200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/>
              <a:t>Начало учебного года</a:t>
            </a: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2895600" y="3733800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/>
              <a:t>Конец учебного года</a:t>
            </a:r>
          </a:p>
        </p:txBody>
      </p:sp>
      <p:graphicFrame>
        <p:nvGraphicFramePr>
          <p:cNvPr id="70680" name="Object 24"/>
          <p:cNvGraphicFramePr>
            <a:graphicFrameLocks noChangeAspect="1"/>
          </p:cNvGraphicFramePr>
          <p:nvPr>
            <p:ph sz="half" idx="2"/>
          </p:nvPr>
        </p:nvGraphicFramePr>
        <p:xfrm>
          <a:off x="1219200" y="4203700"/>
          <a:ext cx="6477000" cy="2652713"/>
        </p:xfrm>
        <a:graphic>
          <a:graphicData uri="http://schemas.openxmlformats.org/presentationml/2006/ole">
            <p:oleObj spid="_x0000_s70680" name="Диаграмма" r:id="rId4" imgW="11039502" imgH="4524357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6172200"/>
          </a:xfrm>
        </p:spPr>
        <p:txBody>
          <a:bodyPr/>
          <a:lstStyle/>
          <a:p>
            <a:pPr algn="l" eaLnBrk="1" hangingPunct="1"/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Если игра не ради игры, а осмысленный учителем методический прием обучения грамотности , если, играя, дети обогащают себя знаниями, совершенствуют навыки </a:t>
            </a:r>
            <a:b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и умения, преодолевая </a:t>
            </a:r>
            <a:b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игровые трудности, - </a:t>
            </a:r>
            <a:b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это не потерянное время.</a:t>
            </a:r>
            <a:b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 В.Сухомлинским</a:t>
            </a:r>
          </a:p>
        </p:txBody>
      </p:sp>
      <p:pic>
        <p:nvPicPr>
          <p:cNvPr id="38917" name="Picture 6" descr="фото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0" y="2590800"/>
            <a:ext cx="327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smtClean="0"/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762000"/>
            <a:ext cx="441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smtClean="0"/>
              <a:t>	</a:t>
            </a:r>
            <a:r>
              <a:rPr lang="ru-RU" sz="2400" b="1" smtClean="0">
                <a:latin typeface="Times New Roman" pitchFamily="18" charset="0"/>
              </a:rPr>
              <a:t>Страшная это опасность - безделье за партой; безделье час, два, три, шесть часов ежедневно, безделье месяцы и годы. Это развращает, морально калечит человека, и ни школьная бригада, ни школьный участок, ни мастерская - ничто не может возместить того, что упущено в самой главной сфере, где человек должен быть тружеником, - в сфере мысли.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	В.А. Сухомлинский.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smtClean="0">
              <a:latin typeface="Times New Roman" pitchFamily="18" charset="0"/>
            </a:endParaRPr>
          </a:p>
        </p:txBody>
      </p:sp>
      <p:pic>
        <p:nvPicPr>
          <p:cNvPr id="4100" name="Picture 10" descr="Рисунок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295400"/>
            <a:ext cx="426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304800" y="1447800"/>
            <a:ext cx="8424863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ru-RU" sz="2000" b="1">
                <a:latin typeface="Arial" charset="0"/>
              </a:rPr>
              <a:t>Ханс Горг Мелхорн «Гениями не рождаются», Москва, «Провещение», 1989</a:t>
            </a:r>
          </a:p>
          <a:p>
            <a:pPr marL="342900" indent="-342900">
              <a:buFontTx/>
              <a:buChar char="•"/>
            </a:pPr>
            <a:r>
              <a:rPr lang="ru-RU" sz="2000" b="1">
                <a:latin typeface="Arial" charset="0"/>
              </a:rPr>
              <a:t>В.И. Логинова, Т.И. Бабаева, Н.А. Ноткина «Детство» Программа развития и воспитания, Санкт-Петербург, «Детство-Пресс», 2000</a:t>
            </a:r>
          </a:p>
          <a:p>
            <a:pPr marL="342900" indent="-342900">
              <a:buFontTx/>
              <a:buChar char="•"/>
            </a:pPr>
            <a:r>
              <a:rPr lang="ru-RU" sz="2000" b="1">
                <a:latin typeface="Arial" charset="0"/>
              </a:rPr>
              <a:t>В.В. Воскобович, Т.Г. Харько, Т.И. Балацкая «Игровая технология интеллектуально-творческого развития детей, 2003</a:t>
            </a:r>
          </a:p>
          <a:p>
            <a:pPr marL="342900" indent="-342900">
              <a:buFontTx/>
              <a:buChar char="•"/>
            </a:pPr>
            <a:r>
              <a:rPr lang="ru-RU" sz="2000" b="1">
                <a:latin typeface="Arial" charset="0"/>
              </a:rPr>
              <a:t>Инна Светлова «Повышаем интеллект»</a:t>
            </a:r>
          </a:p>
          <a:p>
            <a:pPr marL="342900" indent="-342900">
              <a:buFontTx/>
              <a:buChar char="•"/>
            </a:pPr>
            <a:r>
              <a:rPr lang="ru-RU" sz="2000" b="1">
                <a:latin typeface="Arial" charset="0"/>
              </a:rPr>
              <a:t>В.В. Воскобович, Т.Г. Харько, Т.И. Балацкая, «Игровая технология интеллектуально-творческого развития детей» С.-П.: ООО РИВ, 2003.</a:t>
            </a:r>
          </a:p>
          <a:p>
            <a:pPr marL="342900" indent="-342900">
              <a:buFontTx/>
              <a:buChar char="•"/>
            </a:pPr>
            <a:r>
              <a:rPr lang="ru-RU" sz="2000" b="1">
                <a:latin typeface="Arial" charset="0"/>
              </a:rPr>
              <a:t>В.В. Воскобович, « Нетающие льдинки Озера Айс, или сказка о Прозрачном квадрате» С.-П.: ООО РИВ, 2003.- 36 с.</a:t>
            </a:r>
          </a:p>
          <a:p>
            <a:pPr marL="342900" indent="-342900">
              <a:buFontTx/>
              <a:buChar char="•"/>
            </a:pPr>
            <a:r>
              <a:rPr lang="ru-RU" sz="2000" b="1">
                <a:latin typeface="Arial" charset="0"/>
              </a:rPr>
              <a:t>В.В. Воскобович, «Тайна ворона Метра или сказка об удивительных приключениях квадрата» С.-П.: ООО РИВ, 2003. -28с.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C0000"/>
                </a:solidFill>
                <a:latin typeface="Times New Roman" pitchFamily="18" charset="0"/>
              </a:rPr>
              <a:t>Литература</a:t>
            </a:r>
          </a:p>
        </p:txBody>
      </p:sp>
      <p:pic>
        <p:nvPicPr>
          <p:cNvPr id="39940" name="Picture 2" descr="http://ruslanshakirov.ru/wp-content/uploads/2011/02/books3-1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34200" y="152400"/>
            <a:ext cx="19161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7924800" cy="2392362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tx1"/>
                </a:solidFill>
                <a:latin typeface="Times New Roman" pitchFamily="18" charset="0"/>
              </a:rPr>
              <a:t>Спасибо за внимание.</a:t>
            </a:r>
            <a:r>
              <a:rPr lang="ru-RU" sz="600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60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6000" b="1" smtClean="0">
                <a:solidFill>
                  <a:schemeClr val="tx1"/>
                </a:solidFill>
                <a:latin typeface="Times New Roman" pitchFamily="18" charset="0"/>
              </a:rPr>
              <a:t>Желаю успехов!</a:t>
            </a:r>
          </a:p>
        </p:txBody>
      </p:sp>
      <p:pic>
        <p:nvPicPr>
          <p:cNvPr id="40966" name="Picture 6" descr="d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19400" y="2514600"/>
            <a:ext cx="4267200" cy="3817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267200" cy="3505200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Берегите детский огонёк пытливости, любознательности, жажды знаний. Единственным источником, питающим этот огонёк, является радость успеха в учении</a:t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В.Сухомлинский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34000" y="3810000"/>
            <a:ext cx="3505200" cy="2819400"/>
          </a:xfrm>
          <a:noFill/>
        </p:spPr>
      </p:pic>
      <p:pic>
        <p:nvPicPr>
          <p:cNvPr id="512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85800" y="3810000"/>
            <a:ext cx="3276600" cy="2743200"/>
          </a:xfrm>
          <a:noFill/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22860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C0000"/>
                </a:solidFill>
                <a:latin typeface="Times New Roman" pitchFamily="18" charset="0"/>
              </a:rPr>
              <a:t>«СКАЗОЧНЫЕ ЛАБИРИНТЫ ИГРЫ» - </a:t>
            </a:r>
            <a:br>
              <a:rPr lang="ru-RU" sz="2400" b="1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CC0000"/>
                </a:solidFill>
                <a:latin typeface="Times New Roman" pitchFamily="18" charset="0"/>
              </a:rPr>
              <a:t>ИГРОВАЯ ТЕХНОЛОГИЯ ИНТЕЛЛЕКТУАЛЬНО-ТВОРЧЕСКОГО РАЗВИТИЯ ДЕТЕЙ</a:t>
            </a:r>
            <a:r>
              <a:rPr lang="ru-RU" sz="2400" b="1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ru-RU" sz="2400" smtClean="0"/>
          </a:p>
        </p:txBody>
      </p:sp>
      <p:sp>
        <p:nvSpPr>
          <p:cNvPr id="614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b="1" u="sng" smtClean="0">
                <a:latin typeface="Times New Roman" pitchFamily="18" charset="0"/>
              </a:rPr>
              <a:t>  Цель: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приобрести конкретные навыки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закрепить их на уровне моторики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перевести знания в опыт</a:t>
            </a:r>
          </a:p>
          <a:p>
            <a:pPr eaLnBrk="1" hangingPunct="1"/>
            <a:endParaRPr lang="ru-RU" sz="2400" b="1" smtClean="0">
              <a:latin typeface="Times New Roman" pitchFamily="18" charset="0"/>
            </a:endParaRPr>
          </a:p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  <p:sp>
        <p:nvSpPr>
          <p:cNvPr id="614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b="1" u="sng" smtClean="0">
                <a:latin typeface="Times New Roman" pitchFamily="18" charset="0"/>
              </a:rPr>
              <a:t>Задачи: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сделать процесс обучения занимательным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создать у детей ситуацию успеха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переживание радости познания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Облегчить преодоление трудностей в усвоении учебного материала</a:t>
            </a:r>
          </a:p>
          <a:p>
            <a:pPr eaLnBrk="1" hangingPunct="1"/>
            <a:endParaRPr lang="ru-RU" sz="2400" b="1" smtClean="0">
              <a:latin typeface="Times New Roman" pitchFamily="18" charset="0"/>
            </a:endParaRPr>
          </a:p>
        </p:txBody>
      </p:sp>
      <p:pic>
        <p:nvPicPr>
          <p:cNvPr id="6151" name="Picture 7" descr="787878-v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0200" y="4191000"/>
            <a:ext cx="193675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524000"/>
          </a:xfrm>
        </p:spPr>
        <p:txBody>
          <a:bodyPr/>
          <a:lstStyle/>
          <a:p>
            <a:pPr marL="762000" indent="-762000" eaLnBrk="1" hangingPunct="1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    Прослушали авторский курс В.В.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Воскобовича </a:t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«Сказочные лабиринты игры»- игровая технология интеллектуально- творческого развития детей.</a:t>
            </a:r>
          </a:p>
        </p:txBody>
      </p:sp>
      <p:pic>
        <p:nvPicPr>
          <p:cNvPr id="7175" name="Picture 7" descr="Безымянны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29200" y="2133600"/>
            <a:ext cx="3549650" cy="4400550"/>
          </a:xfrm>
          <a:prstGeom prst="rect">
            <a:avLst/>
          </a:prstGeom>
          <a:noFill/>
        </p:spPr>
      </p:pic>
      <p:pic>
        <p:nvPicPr>
          <p:cNvPr id="7176" name="Picture 8" descr="Безымянный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62200" y="2514600"/>
            <a:ext cx="2027238" cy="3276600"/>
          </a:xfrm>
          <a:prstGeom prst="rect">
            <a:avLst/>
          </a:prstGeom>
          <a:noFill/>
        </p:spPr>
      </p:pic>
      <p:pic>
        <p:nvPicPr>
          <p:cNvPr id="7177" name="Picture 9" descr="Безымянный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0" y="3124200"/>
            <a:ext cx="2081213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64008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Основные направления сотрудничества с родителями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229600" cy="4525963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анкетирование</a:t>
            </a:r>
            <a:r>
              <a:rPr lang="en-US" sz="2400" b="1" smtClean="0">
                <a:latin typeface="Times New Roman" pitchFamily="18" charset="0"/>
              </a:rPr>
              <a:t>;</a:t>
            </a:r>
            <a:endParaRPr lang="ru-RU" sz="2400" b="1" smtClean="0">
              <a:latin typeface="Times New Roman" pitchFamily="18" charset="0"/>
            </a:endParaRP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индивидуальные консультации</a:t>
            </a:r>
            <a:r>
              <a:rPr lang="en-US" sz="2400" b="1" smtClean="0">
                <a:latin typeface="Times New Roman" pitchFamily="18" charset="0"/>
              </a:rPr>
              <a:t>;</a:t>
            </a:r>
            <a:endParaRPr lang="ru-RU" sz="2400" b="1" smtClean="0">
              <a:latin typeface="Times New Roman" pitchFamily="18" charset="0"/>
            </a:endParaRP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собрания</a:t>
            </a:r>
            <a:r>
              <a:rPr lang="en-US" sz="2400" b="1" smtClean="0">
                <a:latin typeface="Times New Roman" pitchFamily="18" charset="0"/>
              </a:rPr>
              <a:t>;</a:t>
            </a:r>
            <a:endParaRPr lang="ru-RU" sz="2400" b="1" smtClean="0">
              <a:latin typeface="Times New Roman" pitchFamily="18" charset="0"/>
            </a:endParaRP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дни открытых дверей</a:t>
            </a:r>
            <a:r>
              <a:rPr lang="en-US" sz="2400" b="1" smtClean="0">
                <a:latin typeface="Times New Roman" pitchFamily="18" charset="0"/>
              </a:rPr>
              <a:t>;</a:t>
            </a:r>
            <a:endParaRPr lang="ru-RU" sz="2400" b="1" smtClean="0">
              <a:latin typeface="Times New Roman" pitchFamily="18" charset="0"/>
            </a:endParaRP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семинары- практикумы</a:t>
            </a:r>
            <a:r>
              <a:rPr lang="en-US" sz="2400" b="1" smtClean="0">
                <a:latin typeface="Times New Roman" pitchFamily="18" charset="0"/>
              </a:rPr>
              <a:t>;</a:t>
            </a:r>
            <a:endParaRPr lang="ru-RU" sz="2400" b="1" smtClean="0">
              <a:latin typeface="Times New Roman" pitchFamily="18" charset="0"/>
            </a:endParaRP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организация выставок</a:t>
            </a:r>
            <a:r>
              <a:rPr lang="en-US" sz="2400" b="1" smtClean="0">
                <a:latin typeface="Times New Roman" pitchFamily="18" charset="0"/>
              </a:rPr>
              <a:t>;</a:t>
            </a:r>
            <a:endParaRPr lang="ru-RU" sz="2400" b="1" smtClean="0">
              <a:latin typeface="Times New Roman" pitchFamily="18" charset="0"/>
            </a:endParaRP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проектная деятельность</a:t>
            </a:r>
            <a:r>
              <a:rPr lang="en-US" sz="2400" b="1" smtClean="0">
                <a:latin typeface="Times New Roman" pitchFamily="18" charset="0"/>
              </a:rPr>
              <a:t>;</a:t>
            </a:r>
            <a:endParaRPr lang="ru-RU" sz="2400" b="1" smtClean="0">
              <a:latin typeface="Times New Roman" pitchFamily="18" charset="0"/>
            </a:endParaRP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совместные праздники</a:t>
            </a:r>
            <a:r>
              <a:rPr lang="en-US" sz="2400" b="1" smtClean="0">
                <a:latin typeface="Times New Roman" pitchFamily="18" charset="0"/>
              </a:rPr>
              <a:t>.</a:t>
            </a:r>
            <a:endParaRPr lang="ru-RU" sz="2400" b="1" smtClean="0">
              <a:latin typeface="Times New Roman" pitchFamily="18" charset="0"/>
            </a:endParaRPr>
          </a:p>
          <a:p>
            <a:pPr eaLnBrk="1" hangingPunct="1"/>
            <a:endParaRPr lang="ru-RU" b="1" smtClean="0">
              <a:latin typeface="Times New Roman" pitchFamily="18" charset="0"/>
            </a:endParaRPr>
          </a:p>
          <a:p>
            <a:pPr eaLnBrk="1" hangingPunct="1"/>
            <a:endParaRPr lang="ru-RU" b="1" smtClean="0">
              <a:latin typeface="Times New Roman" pitchFamily="18" charset="0"/>
            </a:endParaRPr>
          </a:p>
        </p:txBody>
      </p:sp>
      <p:pic>
        <p:nvPicPr>
          <p:cNvPr id="11268" name="Picture 4" descr="D:\user\Desktop\фото 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38800" y="29718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D:\user\Desktop\фото 1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1524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610600" cy="1143000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chemeClr val="tx1"/>
                </a:solidFill>
                <a:latin typeface="Times New Roman" pitchFamily="18" charset="0"/>
              </a:rPr>
              <a:t>Позволяет в игровой форме решать самые разнообразные задачи.</a:t>
            </a:r>
          </a:p>
        </p:txBody>
      </p:sp>
      <p:sp>
        <p:nvSpPr>
          <p:cNvPr id="26627" name="TextBox 7"/>
          <p:cNvSpPr txBox="1">
            <a:spLocks noChangeArrowheads="1"/>
          </p:cNvSpPr>
          <p:nvPr/>
        </p:nvSpPr>
        <p:spPr bwMode="auto">
          <a:xfrm>
            <a:off x="304800" y="1981200"/>
            <a:ext cx="39624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b="1">
                <a:latin typeface="Book Antiqua" pitchFamily="18" charset="0"/>
              </a:rPr>
              <a:t>  </a:t>
            </a:r>
            <a:r>
              <a:rPr lang="ru-RU" sz="2000" b="1"/>
              <a:t>развитие сенсорных </a:t>
            </a:r>
            <a:r>
              <a:rPr lang="en-US" sz="2000" b="1">
                <a:latin typeface="Book Antiqua" pitchFamily="18" charset="0"/>
              </a:rPr>
              <a:t>   </a:t>
            </a:r>
          </a:p>
          <a:p>
            <a:r>
              <a:rPr lang="ru-RU" sz="2000" b="1"/>
              <a:t>способностей, внимания,            мышления, памяти,  воображения, мелкой моторики</a:t>
            </a:r>
            <a:r>
              <a:rPr lang="en-US" sz="2000" b="1"/>
              <a:t>;</a:t>
            </a:r>
            <a:endParaRPr lang="ru-RU" sz="2000" b="1"/>
          </a:p>
          <a:p>
            <a:pPr>
              <a:buFont typeface="Arial" charset="0"/>
              <a:buChar char="•"/>
            </a:pPr>
            <a:r>
              <a:rPr lang="en-US" sz="2000" b="1">
                <a:latin typeface="Book Antiqua" pitchFamily="18" charset="0"/>
              </a:rPr>
              <a:t> </a:t>
            </a:r>
            <a:r>
              <a:rPr lang="ru-RU" sz="2000" b="1"/>
              <a:t> развитие речи</a:t>
            </a:r>
            <a:r>
              <a:rPr lang="en-US" sz="2000" b="1"/>
              <a:t>;</a:t>
            </a:r>
            <a:endParaRPr lang="ru-RU" sz="2000" b="1"/>
          </a:p>
          <a:p>
            <a:pPr>
              <a:buFont typeface="Arial" charset="0"/>
              <a:buChar char="•"/>
            </a:pPr>
            <a:r>
              <a:rPr lang="ru-RU" sz="2000" b="1"/>
              <a:t>  составление алгоритмов</a:t>
            </a:r>
            <a:r>
              <a:rPr lang="en-US" sz="2000" b="1"/>
              <a:t>;</a:t>
            </a:r>
            <a:endParaRPr lang="ru-RU" sz="2000" b="1"/>
          </a:p>
          <a:p>
            <a:pPr>
              <a:buFont typeface="Arial" charset="0"/>
              <a:buChar char="•"/>
            </a:pPr>
            <a:r>
              <a:rPr lang="ru-RU" sz="2000" b="1"/>
              <a:t>  использование на всех занятиях обучения грамоте</a:t>
            </a:r>
            <a:r>
              <a:rPr lang="en-US" sz="2000" b="1"/>
              <a:t>;</a:t>
            </a:r>
            <a:endParaRPr lang="ru-RU" sz="2000" b="1"/>
          </a:p>
          <a:p>
            <a:pPr>
              <a:buFont typeface="Arial" charset="0"/>
              <a:buChar char="•"/>
            </a:pPr>
            <a:r>
              <a:rPr lang="ru-RU" sz="2000" b="1"/>
              <a:t>   использование в коррекционных </a:t>
            </a:r>
          </a:p>
          <a:p>
            <a:r>
              <a:rPr lang="ru-RU" sz="2000" b="1"/>
              <a:t>ц</a:t>
            </a:r>
            <a:r>
              <a:rPr lang="ru-RU" b="1"/>
              <a:t>елях.</a:t>
            </a:r>
          </a:p>
          <a:p>
            <a:endParaRPr lang="ru-RU"/>
          </a:p>
        </p:txBody>
      </p:sp>
      <p:pic>
        <p:nvPicPr>
          <p:cNvPr id="5" name="Рисунок 4" descr="Изображение 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19600" y="2286000"/>
            <a:ext cx="4267200" cy="319881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6630" name="Rectangle 2"/>
          <p:cNvSpPr>
            <a:spLocks noChangeArrowheads="1"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Коврограф «Ларчик»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Содержимое 3" descr="P2270046.JPG"/>
          <p:cNvPicPr>
            <a:picLocks noGrp="1" noChangeAspect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05400" y="2514600"/>
            <a:ext cx="3041650" cy="3663950"/>
          </a:xfrm>
          <a:ln>
            <a:solidFill>
              <a:srgbClr val="253D75"/>
            </a:solidFill>
          </a:ln>
        </p:spPr>
      </p:pic>
      <p:pic>
        <p:nvPicPr>
          <p:cNvPr id="6" name="Рисунок 5" descr="P227002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14400" y="4038600"/>
            <a:ext cx="2351088" cy="219075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5651500" y="2636838"/>
            <a:ext cx="1512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FF0000"/>
              </a:solidFill>
            </a:endParaRPr>
          </a:p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701" name="TextBox 9"/>
          <p:cNvSpPr txBox="1">
            <a:spLocks noChangeArrowheads="1"/>
          </p:cNvSpPr>
          <p:nvPr/>
        </p:nvSpPr>
        <p:spPr bwMode="auto">
          <a:xfrm>
            <a:off x="533400" y="6248400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Times New Roman" pitchFamily="18" charset="0"/>
              </a:rPr>
              <a:t>«</a:t>
            </a:r>
            <a:r>
              <a:rPr lang="ru-RU" sz="2000" b="1">
                <a:cs typeface="Times New Roman" pitchFamily="18" charset="0"/>
              </a:rPr>
              <a:t>Волшебные дорожки»</a:t>
            </a:r>
          </a:p>
        </p:txBody>
      </p:sp>
      <p:sp>
        <p:nvSpPr>
          <p:cNvPr id="29702" name="TextBox 12"/>
          <p:cNvSpPr txBox="1">
            <a:spLocks noChangeArrowheads="1"/>
          </p:cNvSpPr>
          <p:nvPr/>
        </p:nvSpPr>
        <p:spPr bwMode="auto">
          <a:xfrm>
            <a:off x="381000" y="1447800"/>
            <a:ext cx="4876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/>
              <a:t>Обучение грамоте</a:t>
            </a:r>
            <a:r>
              <a:rPr lang="en-US" sz="2000" b="1" u="sng"/>
              <a:t>:</a:t>
            </a:r>
          </a:p>
          <a:p>
            <a:r>
              <a:rPr lang="ru-RU" sz="2000" b="1"/>
              <a:t>  развитие фонематического слуха</a:t>
            </a:r>
            <a:endParaRPr lang="en-US" sz="2000" b="1"/>
          </a:p>
          <a:p>
            <a:pPr>
              <a:buFont typeface="Arial" charset="0"/>
              <a:buNone/>
            </a:pPr>
            <a:r>
              <a:rPr lang="ru-RU" sz="2000" b="1"/>
              <a:t>  развитие навыков звуко - буквенного</a:t>
            </a:r>
          </a:p>
          <a:p>
            <a:r>
              <a:rPr lang="ru-RU" sz="2000" b="1"/>
              <a:t>   анализа и синтеза</a:t>
            </a:r>
            <a:r>
              <a:rPr lang="en-US" sz="2000" b="1"/>
              <a:t>,</a:t>
            </a:r>
            <a:r>
              <a:rPr lang="ru-RU" sz="2000" b="1"/>
              <a:t> первоначальных</a:t>
            </a:r>
            <a:endParaRPr lang="en-US" sz="2000" b="1"/>
          </a:p>
          <a:p>
            <a:r>
              <a:rPr lang="ru-RU" sz="2000" b="1"/>
              <a:t> </a:t>
            </a:r>
            <a:r>
              <a:rPr lang="en-US" sz="2000" b="1"/>
              <a:t>  </a:t>
            </a:r>
            <a:r>
              <a:rPr lang="ru-RU" sz="2000" b="1"/>
              <a:t>навыков чтения</a:t>
            </a:r>
          </a:p>
        </p:txBody>
      </p:sp>
      <p:sp>
        <p:nvSpPr>
          <p:cNvPr id="29703" name="TextBox 10"/>
          <p:cNvSpPr txBox="1">
            <a:spLocks noChangeArrowheads="1"/>
          </p:cNvSpPr>
          <p:nvPr/>
        </p:nvSpPr>
        <p:spPr bwMode="auto">
          <a:xfrm>
            <a:off x="5715000" y="6248400"/>
            <a:ext cx="2449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Times New Roman" pitchFamily="18" charset="0"/>
              </a:rPr>
              <a:t>«</a:t>
            </a:r>
            <a:r>
              <a:rPr lang="en-US" b="1">
                <a:cs typeface="Times New Roman" pitchFamily="18" charset="0"/>
              </a:rPr>
              <a:t>C</a:t>
            </a:r>
            <a:r>
              <a:rPr lang="ru-RU" b="1">
                <a:cs typeface="Times New Roman" pitchFamily="18" charset="0"/>
              </a:rPr>
              <a:t>оставь схему»</a:t>
            </a:r>
          </a:p>
        </p:txBody>
      </p:sp>
      <p:sp>
        <p:nvSpPr>
          <p:cNvPr id="29704" name="Rectangle 12"/>
          <p:cNvSpPr>
            <a:spLocks noChangeArrowheads="1"/>
          </p:cNvSpPr>
          <p:nvPr/>
        </p:nvSpPr>
        <p:spPr bwMode="auto">
          <a:xfrm>
            <a:off x="5334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>
                <a:solidFill>
                  <a:srgbClr val="CC0000"/>
                </a:solidFill>
              </a:rPr>
              <a:t>Коврограф «Ларчик»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  <a:latin typeface="Times New Roman" pitchFamily="18" charset="0"/>
              </a:rPr>
              <a:t>Коврограф «Ларчик»</a:t>
            </a:r>
          </a:p>
        </p:txBody>
      </p:sp>
      <p:sp>
        <p:nvSpPr>
          <p:cNvPr id="28675" name="TextBox 9"/>
          <p:cNvSpPr txBox="1">
            <a:spLocks noChangeArrowheads="1"/>
          </p:cNvSpPr>
          <p:nvPr/>
        </p:nvSpPr>
        <p:spPr bwMode="auto">
          <a:xfrm>
            <a:off x="990600" y="14478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/>
              <a:t>Формирование правильного звукопроизношения</a:t>
            </a:r>
            <a:r>
              <a:rPr lang="en-US" sz="2000" b="1" u="sng"/>
              <a:t>:</a:t>
            </a:r>
            <a:endParaRPr lang="ru-RU" sz="2000" b="1" u="sng"/>
          </a:p>
          <a:p>
            <a:endParaRPr lang="en-US" sz="2000" b="1"/>
          </a:p>
          <a:p>
            <a:pPr>
              <a:buFont typeface="Arial" charset="0"/>
              <a:buChar char="•"/>
            </a:pPr>
            <a:r>
              <a:rPr lang="en-US" sz="2000" b="1"/>
              <a:t>  </a:t>
            </a:r>
            <a:r>
              <a:rPr lang="ru-RU" sz="2000" b="1"/>
              <a:t>автоматизация звуков</a:t>
            </a:r>
            <a:endParaRPr lang="en-US" sz="2000" b="1"/>
          </a:p>
          <a:p>
            <a:pPr>
              <a:buFont typeface="Arial" charset="0"/>
              <a:buChar char="•"/>
            </a:pPr>
            <a:r>
              <a:rPr lang="en-US" sz="2000" b="1"/>
              <a:t> </a:t>
            </a:r>
            <a:r>
              <a:rPr lang="ru-RU" sz="2000" b="1"/>
              <a:t> дифференциация звуков</a:t>
            </a:r>
          </a:p>
        </p:txBody>
      </p:sp>
      <p:sp>
        <p:nvSpPr>
          <p:cNvPr id="28676" name="TextBox 10"/>
          <p:cNvSpPr txBox="1">
            <a:spLocks noChangeArrowheads="1"/>
          </p:cNvSpPr>
          <p:nvPr/>
        </p:nvSpPr>
        <p:spPr bwMode="auto">
          <a:xfrm>
            <a:off x="685800" y="6096000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Book Antiqua" pitchFamily="18" charset="0"/>
              </a:rPr>
              <a:t>«</a:t>
            </a:r>
            <a:r>
              <a:rPr lang="ru-RU" b="1"/>
              <a:t>Кто в домике живет</a:t>
            </a:r>
            <a:r>
              <a:rPr lang="en-US" b="1">
                <a:latin typeface="Book Antiqua" pitchFamily="18" charset="0"/>
              </a:rPr>
              <a:t>?</a:t>
            </a:r>
            <a:r>
              <a:rPr lang="ru-RU" b="1">
                <a:latin typeface="Book Antiqua" pitchFamily="18" charset="0"/>
              </a:rPr>
              <a:t>»</a:t>
            </a:r>
            <a:endParaRPr lang="ru-RU" b="1"/>
          </a:p>
        </p:txBody>
      </p:sp>
      <p:pic>
        <p:nvPicPr>
          <p:cNvPr id="5" name="Содержимое 4" descr="P2270030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533400" y="3657600"/>
            <a:ext cx="3254375" cy="2441575"/>
          </a:xfr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8" name="Рисунок 7" descr="P227002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53000" y="3657600"/>
            <a:ext cx="3222625" cy="241776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28679" name="TextBox 11"/>
          <p:cNvSpPr txBox="1">
            <a:spLocks noChangeArrowheads="1"/>
          </p:cNvSpPr>
          <p:nvPr/>
        </p:nvSpPr>
        <p:spPr bwMode="auto">
          <a:xfrm>
            <a:off x="5364163" y="6165850"/>
            <a:ext cx="3246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Book Antiqua" pitchFamily="18" charset="0"/>
              </a:rPr>
              <a:t>«</a:t>
            </a:r>
            <a:r>
              <a:rPr lang="ru-RU" b="1"/>
              <a:t>Путешествие звука </a:t>
            </a:r>
            <a:r>
              <a:rPr lang="en-US" b="1">
                <a:latin typeface="Book Antiqua" pitchFamily="18" charset="0"/>
              </a:rPr>
              <a:t>[</a:t>
            </a:r>
            <a:r>
              <a:rPr lang="ru-RU" b="1"/>
              <a:t>л</a:t>
            </a:r>
            <a:r>
              <a:rPr lang="en-US" b="1">
                <a:latin typeface="Book Antiqua" pitchFamily="18" charset="0"/>
              </a:rPr>
              <a:t>]</a:t>
            </a:r>
            <a:r>
              <a:rPr lang="ru-RU" b="1">
                <a:latin typeface="Book Antiqua" pitchFamily="18" charset="0"/>
              </a:rPr>
              <a:t>»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</TotalTime>
  <Words>776</Words>
  <Application>Microsoft Office PowerPoint</Application>
  <PresentationFormat>Экран (4:3)</PresentationFormat>
  <Paragraphs>137</Paragraphs>
  <Slides>21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Times New Roman</vt:lpstr>
      <vt:lpstr>Book Antiqua</vt:lpstr>
      <vt:lpstr>Wingdings</vt:lpstr>
      <vt:lpstr>Calibri</vt:lpstr>
      <vt:lpstr>Оформление по умолчанию</vt:lpstr>
      <vt:lpstr>Диаграмма Microsoft Graph</vt:lpstr>
      <vt:lpstr>«СКАЗОЧНЫЕ ЛАБИРИНТЫ ИГРЫ» - ИГРОВАЯ ТЕХНОЛОГИЯ ИНТЕЛЛЕКТУАЛЬНО-ТВОРЧЕСКОГО РАЗВИТИЯ ДЕТЕЙ </vt:lpstr>
      <vt:lpstr>Слайд 2</vt:lpstr>
      <vt:lpstr>Берегите детский огонёк пытливости, любознательности, жажды знаний. Единственным источником, питающим этот огонёк, является радость успеха в учении В.Сухомлинский</vt:lpstr>
      <vt:lpstr>«СКАЗОЧНЫЕ ЛАБИРИНТЫ ИГРЫ» -  ИГРОВАЯ ТЕХНОЛОГИЯ ИНТЕЛЛЕКТУАЛЬНО-ТВОРЧЕСКОГО РАЗВИТИЯ ДЕТЕЙ </vt:lpstr>
      <vt:lpstr>    Прослушали авторский курс В.В. Воскобовича  «Сказочные лабиринты игры»- игровая технология интеллектуально- творческого развития детей.</vt:lpstr>
      <vt:lpstr>Основные направления сотрудничества с родителями</vt:lpstr>
      <vt:lpstr>Позволяет в игровой форме решать самые разнообразные задачи.</vt:lpstr>
      <vt:lpstr>Слайд 8</vt:lpstr>
      <vt:lpstr>Коврограф «Ларчик»</vt:lpstr>
      <vt:lpstr>Коврограф «Ларчик»</vt:lpstr>
      <vt:lpstr>«Конструктор букв»</vt:lpstr>
      <vt:lpstr>«Шнур-затейник»</vt:lpstr>
      <vt:lpstr>«Шнур-грамотей»</vt:lpstr>
      <vt:lpstr>«Читайка» </vt:lpstr>
      <vt:lpstr>«Игровизор»</vt:lpstr>
      <vt:lpstr>«Чудо-крестики» и «Логоформочки»</vt:lpstr>
      <vt:lpstr>Слайд 17</vt:lpstr>
      <vt:lpstr>Уровень интеллектуального развития первоклассников</vt:lpstr>
      <vt:lpstr>Если игра не ради игры, а осмысленный учителем методический прием обучения грамотности , если, играя, дети обогащают себя знаниями, совершенствуют навыки  и умения, преодолевая  игровые трудности, -  это не потерянное время.  В.Сухомлинским</vt:lpstr>
      <vt:lpstr>Литература</vt:lpstr>
      <vt:lpstr>Спасибо за внимание. Желаю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54</cp:revision>
  <cp:lastPrinted>1601-01-01T00:00:00Z</cp:lastPrinted>
  <dcterms:created xsi:type="dcterms:W3CDTF">2013-03-15T04:46:53Z</dcterms:created>
  <dcterms:modified xsi:type="dcterms:W3CDTF">2013-12-10T07:12:50Z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