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86" r:id="rId3"/>
    <p:sldId id="258" r:id="rId4"/>
    <p:sldId id="296" r:id="rId5"/>
    <p:sldId id="287" r:id="rId6"/>
    <p:sldId id="288" r:id="rId7"/>
    <p:sldId id="289" r:id="rId8"/>
    <p:sldId id="290" r:id="rId9"/>
    <p:sldId id="291" r:id="rId10"/>
    <p:sldId id="292" r:id="rId11"/>
    <p:sldId id="271" r:id="rId12"/>
    <p:sldId id="272" r:id="rId13"/>
    <p:sldId id="259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339966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27" autoAdjust="0"/>
    <p:restoredTop sz="94660"/>
  </p:normalViewPr>
  <p:slideViewPr>
    <p:cSldViewPr>
      <p:cViewPr varScale="1">
        <p:scale>
          <a:sx n="90" d="100"/>
          <a:sy n="90" d="100"/>
        </p:scale>
        <p:origin x="-108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0.11191625352386514"/>
          <c:y val="4.3072601344730635E-2"/>
          <c:w val="0.77506051326917791"/>
          <c:h val="0.43706079788986602"/>
        </c:manualLayout>
      </c:layout>
      <c:bar3D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в. у.</c:v>
                </c:pt>
              </c:strCache>
            </c:strRef>
          </c:tx>
          <c:cat>
            <c:strRef>
              <c:f>Лист1!$A$2:$A$10</c:f>
              <c:strCache>
                <c:ptCount val="7"/>
                <c:pt idx="0">
                  <c:v>саморегуляция</c:v>
                </c:pt>
                <c:pt idx="1">
                  <c:v>наблюдение</c:v>
                </c:pt>
                <c:pt idx="2">
                  <c:v>логическое мышление</c:v>
                </c:pt>
                <c:pt idx="3">
                  <c:v>анализ</c:v>
                </c:pt>
                <c:pt idx="4">
                  <c:v>сравнение</c:v>
                </c:pt>
                <c:pt idx="5">
                  <c:v>обобщение</c:v>
                </c:pt>
                <c:pt idx="6">
                  <c:v>планирование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15</c:v>
                </c:pt>
                <c:pt idx="1">
                  <c:v>10</c:v>
                </c:pt>
                <c:pt idx="2">
                  <c:v>6</c:v>
                </c:pt>
                <c:pt idx="3">
                  <c:v>6</c:v>
                </c:pt>
                <c:pt idx="4">
                  <c:v>16</c:v>
                </c:pt>
                <c:pt idx="5">
                  <c:v>13</c:v>
                </c:pt>
                <c:pt idx="6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с. у.</c:v>
                </c:pt>
              </c:strCache>
            </c:strRef>
          </c:tx>
          <c:cat>
            <c:strRef>
              <c:f>Лист1!$A$2:$A$10</c:f>
              <c:strCache>
                <c:ptCount val="7"/>
                <c:pt idx="0">
                  <c:v>саморегуляция</c:v>
                </c:pt>
                <c:pt idx="1">
                  <c:v>наблюдение</c:v>
                </c:pt>
                <c:pt idx="2">
                  <c:v>логическое мышление</c:v>
                </c:pt>
                <c:pt idx="3">
                  <c:v>анализ</c:v>
                </c:pt>
                <c:pt idx="4">
                  <c:v>сравнение</c:v>
                </c:pt>
                <c:pt idx="5">
                  <c:v>обобщение</c:v>
                </c:pt>
                <c:pt idx="6">
                  <c:v>планирование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6</c:v>
                </c:pt>
                <c:pt idx="1">
                  <c:v>12</c:v>
                </c:pt>
                <c:pt idx="2">
                  <c:v>13</c:v>
                </c:pt>
                <c:pt idx="3">
                  <c:v>12</c:v>
                </c:pt>
                <c:pt idx="4">
                  <c:v>6</c:v>
                </c:pt>
                <c:pt idx="5">
                  <c:v>7</c:v>
                </c:pt>
                <c:pt idx="6">
                  <c:v>10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н. у.</c:v>
                </c:pt>
              </c:strCache>
            </c:strRef>
          </c:tx>
          <c:cat>
            <c:strRef>
              <c:f>Лист1!$A$2:$A$10</c:f>
              <c:strCache>
                <c:ptCount val="7"/>
                <c:pt idx="0">
                  <c:v>саморегуляция</c:v>
                </c:pt>
                <c:pt idx="1">
                  <c:v>наблюдение</c:v>
                </c:pt>
                <c:pt idx="2">
                  <c:v>логическое мышление</c:v>
                </c:pt>
                <c:pt idx="3">
                  <c:v>анализ</c:v>
                </c:pt>
                <c:pt idx="4">
                  <c:v>сравнение</c:v>
                </c:pt>
                <c:pt idx="5">
                  <c:v>обобщение</c:v>
                </c:pt>
                <c:pt idx="6">
                  <c:v>планирование</c:v>
                </c:pt>
              </c:strCache>
            </c:strRef>
          </c:cat>
          <c:val>
            <c:numRef>
              <c:f>Лист1!$D$2:$D$10</c:f>
              <c:numCache>
                <c:formatCode>General</c:formatCode>
                <c:ptCount val="9"/>
                <c:pt idx="0">
                  <c:v>5</c:v>
                </c:pt>
                <c:pt idx="1">
                  <c:v>4</c:v>
                </c:pt>
                <c:pt idx="2">
                  <c:v>7</c:v>
                </c:pt>
                <c:pt idx="3">
                  <c:v>8</c:v>
                </c:pt>
                <c:pt idx="4">
                  <c:v>4</c:v>
                </c:pt>
                <c:pt idx="5">
                  <c:v>6</c:v>
                </c:pt>
                <c:pt idx="6">
                  <c:v>12</c:v>
                </c:pt>
              </c:numCache>
            </c:numRef>
          </c:val>
        </c:ser>
        <c:shape val="cylinder"/>
        <c:axId val="75640832"/>
        <c:axId val="75642368"/>
        <c:axId val="0"/>
      </c:bar3DChart>
      <c:catAx>
        <c:axId val="75640832"/>
        <c:scaling>
          <c:orientation val="minMax"/>
        </c:scaling>
        <c:axPos val="b"/>
        <c:numFmt formatCode="General" sourceLinked="1"/>
        <c:tickLblPos val="nextTo"/>
        <c:crossAx val="75642368"/>
        <c:crosses val="autoZero"/>
        <c:auto val="1"/>
        <c:lblAlgn val="ctr"/>
        <c:lblOffset val="100"/>
      </c:catAx>
      <c:valAx>
        <c:axId val="75642368"/>
        <c:scaling>
          <c:orientation val="minMax"/>
        </c:scaling>
        <c:axPos val="l"/>
        <c:majorGridlines/>
        <c:numFmt formatCode="0%" sourceLinked="1"/>
        <c:tickLblPos val="nextTo"/>
        <c:crossAx val="75640832"/>
        <c:crosses val="autoZero"/>
        <c:crossBetween val="between"/>
      </c:valAx>
      <c:spPr>
        <a:noFill/>
        <a:ln w="25398">
          <a:noFill/>
        </a:ln>
      </c:spPr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DDF2F0-BC9A-4576-BBDF-A11DFB9B1AD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9" name="Rectangle 27" descr="02"/>
          <p:cNvSpPr>
            <a:spLocks noChangeArrowheads="1"/>
          </p:cNvSpPr>
          <p:nvPr/>
        </p:nvSpPr>
        <p:spPr bwMode="gray">
          <a:xfrm rot="-472398">
            <a:off x="381000" y="304800"/>
            <a:ext cx="4267200" cy="42672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217" name="Rectangle 25" descr="01"/>
          <p:cNvSpPr>
            <a:spLocks noChangeArrowheads="1"/>
          </p:cNvSpPr>
          <p:nvPr/>
        </p:nvSpPr>
        <p:spPr bwMode="gray">
          <a:xfrm rot="-1211045">
            <a:off x="762000" y="1219200"/>
            <a:ext cx="4876800" cy="48768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571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8204" name="Picture 12" descr="01"/>
          <p:cNvPicPr>
            <a:picLocks noChangeAspect="1" noChangeArrowheads="1"/>
          </p:cNvPicPr>
          <p:nvPr/>
        </p:nvPicPr>
        <p:blipFill>
          <a:blip r:embed="rId4"/>
          <a:srcRect l="15326" b="6250"/>
          <a:stretch>
            <a:fillRect/>
          </a:stretch>
        </p:blipFill>
        <p:spPr bwMode="gray">
          <a:xfrm>
            <a:off x="2466975" y="0"/>
            <a:ext cx="2105025" cy="6858000"/>
          </a:xfrm>
          <a:prstGeom prst="rect">
            <a:avLst/>
          </a:prstGeom>
          <a:noFill/>
        </p:spPr>
      </p:pic>
      <p:sp>
        <p:nvSpPr>
          <p:cNvPr id="8199" name="Freeform 7"/>
          <p:cNvSpPr>
            <a:spLocks/>
          </p:cNvSpPr>
          <p:nvPr/>
        </p:nvSpPr>
        <p:spPr bwMode="gray">
          <a:xfrm>
            <a:off x="2895600" y="0"/>
            <a:ext cx="6248400" cy="6858000"/>
          </a:xfrm>
          <a:custGeom>
            <a:avLst/>
            <a:gdLst/>
            <a:ahLst/>
            <a:cxnLst>
              <a:cxn ang="0">
                <a:pos x="305" y="4317"/>
              </a:cxn>
              <a:cxn ang="0">
                <a:pos x="0" y="0"/>
              </a:cxn>
              <a:cxn ang="0">
                <a:pos x="3936" y="0"/>
              </a:cxn>
              <a:cxn ang="0">
                <a:pos x="3936" y="4320"/>
              </a:cxn>
              <a:cxn ang="0">
                <a:pos x="305" y="4317"/>
              </a:cxn>
            </a:cxnLst>
            <a:rect l="0" t="0" r="r" b="b"/>
            <a:pathLst>
              <a:path w="3936" h="4320">
                <a:moveTo>
                  <a:pt x="305" y="4317"/>
                </a:moveTo>
                <a:lnTo>
                  <a:pt x="0" y="0"/>
                </a:lnTo>
                <a:lnTo>
                  <a:pt x="3936" y="0"/>
                </a:lnTo>
                <a:lnTo>
                  <a:pt x="3936" y="4320"/>
                </a:lnTo>
                <a:lnTo>
                  <a:pt x="305" y="4317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tint val="73725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0" y="1295400"/>
            <a:ext cx="5638800" cy="1012825"/>
          </a:xfrm>
        </p:spPr>
        <p:txBody>
          <a:bodyPr/>
          <a:lstStyle>
            <a:lvl1pPr algn="r">
              <a:defRPr sz="55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33800" y="2514600"/>
            <a:ext cx="4953000" cy="533400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 marL="0" indent="0" algn="r">
              <a:buFontTx/>
              <a:buNone/>
              <a:defRPr sz="20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770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fld id="{825C1BD6-6503-4CFC-9FE4-01741B9E361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gray">
          <a:xfrm>
            <a:off x="7772400" y="6186488"/>
            <a:ext cx="1035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L/O/G/O</a:t>
            </a:r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gray">
          <a:xfrm>
            <a:off x="3657600" y="5257800"/>
            <a:ext cx="50292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gray">
          <a:xfrm>
            <a:off x="3657600" y="5486400"/>
            <a:ext cx="50292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gray">
          <a:xfrm>
            <a:off x="3657600" y="5715000"/>
            <a:ext cx="50292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gray">
          <a:xfrm>
            <a:off x="3657600" y="5943600"/>
            <a:ext cx="50292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gray">
          <a:xfrm>
            <a:off x="3657600" y="6172200"/>
            <a:ext cx="50292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8221" name="Picture 29" descr="0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gray">
          <a:xfrm>
            <a:off x="1444625" y="0"/>
            <a:ext cx="384175" cy="614363"/>
          </a:xfrm>
          <a:prstGeom prst="rect">
            <a:avLst/>
          </a:prstGeom>
          <a:noFill/>
        </p:spPr>
      </p:pic>
      <p:pic>
        <p:nvPicPr>
          <p:cNvPr id="8222" name="Picture 30" descr="0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gray">
          <a:xfrm>
            <a:off x="1676400" y="1193800"/>
            <a:ext cx="396875" cy="635000"/>
          </a:xfrm>
          <a:prstGeom prst="rect">
            <a:avLst/>
          </a:prstGeom>
          <a:noFill/>
        </p:spPr>
      </p:pic>
      <p:pic>
        <p:nvPicPr>
          <p:cNvPr id="8226" name="Picture 34" descr="0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gray">
          <a:xfrm>
            <a:off x="3657600" y="4884738"/>
            <a:ext cx="2971800" cy="2049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9" grpId="0" animBg="1"/>
      <p:bldP spid="8217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488CCC-827F-4E68-9550-1EEF3F5782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499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499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322F23-E4ED-4096-9B55-80C2886A74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ACECE2-FB51-46C6-87AB-F9F2159E2D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72653-896D-4CF9-B01F-B6D89EBDAE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4BB449-6638-42A8-9C35-1372CB5448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C70272-FF3C-405D-8729-AA7B2BB5B4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3F109-32CA-4FBA-8202-A208989981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0597E-37DE-439A-AFA2-7DB24F15FC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056A6F-58BF-423F-9CE5-F228CC7F09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CE51D6-7151-4370-B0DC-8A9AF247C0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" name="Picture 30" descr="01"/>
          <p:cNvPicPr>
            <a:picLocks noChangeAspect="1" noChangeArrowheads="1"/>
          </p:cNvPicPr>
          <p:nvPr/>
        </p:nvPicPr>
        <p:blipFill>
          <a:blip r:embed="rId13"/>
          <a:srcRect l="17242" b="6250"/>
          <a:stretch>
            <a:fillRect/>
          </a:stretch>
        </p:blipFill>
        <p:spPr bwMode="gray">
          <a:xfrm>
            <a:off x="152400" y="0"/>
            <a:ext cx="1447800" cy="6858000"/>
          </a:xfrm>
          <a:prstGeom prst="rect">
            <a:avLst/>
          </a:prstGeom>
          <a:noFill/>
        </p:spPr>
      </p:pic>
      <p:sp>
        <p:nvSpPr>
          <p:cNvPr id="1055" name="Freeform 31"/>
          <p:cNvSpPr>
            <a:spLocks/>
          </p:cNvSpPr>
          <p:nvPr/>
        </p:nvSpPr>
        <p:spPr bwMode="ltGray">
          <a:xfrm>
            <a:off x="228600" y="0"/>
            <a:ext cx="8915400" cy="6883400"/>
          </a:xfrm>
          <a:custGeom>
            <a:avLst/>
            <a:gdLst/>
            <a:ahLst/>
            <a:cxnLst>
              <a:cxn ang="0">
                <a:pos x="312" y="4336"/>
              </a:cxn>
              <a:cxn ang="0">
                <a:pos x="0" y="0"/>
              </a:cxn>
              <a:cxn ang="0">
                <a:pos x="5480" y="0"/>
              </a:cxn>
              <a:cxn ang="0">
                <a:pos x="5480" y="4320"/>
              </a:cxn>
              <a:cxn ang="0">
                <a:pos x="312" y="4336"/>
              </a:cxn>
            </a:cxnLst>
            <a:rect l="0" t="0" r="r" b="b"/>
            <a:pathLst>
              <a:path w="5480" h="4336">
                <a:moveTo>
                  <a:pt x="312" y="4336"/>
                </a:moveTo>
                <a:lnTo>
                  <a:pt x="0" y="0"/>
                </a:lnTo>
                <a:lnTo>
                  <a:pt x="5480" y="0"/>
                </a:lnTo>
                <a:lnTo>
                  <a:pt x="5480" y="4320"/>
                </a:lnTo>
                <a:lnTo>
                  <a:pt x="312" y="4336"/>
                </a:lnTo>
                <a:close/>
              </a:path>
            </a:pathLst>
          </a:custGeom>
          <a:gradFill rotWithShape="1">
            <a:gsLst>
              <a:gs pos="0">
                <a:schemeClr val="folHlink">
                  <a:gamma/>
                  <a:tint val="33725"/>
                  <a:invGamma/>
                </a:schemeClr>
              </a:gs>
              <a:gs pos="100000">
                <a:schemeClr val="folHlink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914400" y="76200"/>
            <a:ext cx="6934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pic>
        <p:nvPicPr>
          <p:cNvPr id="1044" name="Picture 20" descr="06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>
            <a:off x="76200" y="5638800"/>
            <a:ext cx="1676400" cy="1155700"/>
          </a:xfrm>
          <a:prstGeom prst="rect">
            <a:avLst/>
          </a:prstGeom>
          <a:noFill/>
        </p:spPr>
      </p:pic>
      <p:sp>
        <p:nvSpPr>
          <p:cNvPr id="1045" name="Text Box 21"/>
          <p:cNvSpPr txBox="1">
            <a:spLocks noChangeArrowheads="1"/>
          </p:cNvSpPr>
          <p:nvPr/>
        </p:nvSpPr>
        <p:spPr bwMode="gray">
          <a:xfrm>
            <a:off x="7050088" y="6465888"/>
            <a:ext cx="20177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www.themegallery.com</a:t>
            </a:r>
          </a:p>
        </p:txBody>
      </p:sp>
      <p:grpSp>
        <p:nvGrpSpPr>
          <p:cNvPr id="1046" name="Group 22"/>
          <p:cNvGrpSpPr>
            <a:grpSpLocks/>
          </p:cNvGrpSpPr>
          <p:nvPr/>
        </p:nvGrpSpPr>
        <p:grpSpPr bwMode="auto">
          <a:xfrm>
            <a:off x="762000" y="381000"/>
            <a:ext cx="6781800" cy="609600"/>
            <a:chOff x="480" y="240"/>
            <a:chExt cx="3168" cy="576"/>
          </a:xfrm>
        </p:grpSpPr>
        <p:sp>
          <p:nvSpPr>
            <p:cNvPr id="1047" name="Line 23"/>
            <p:cNvSpPr>
              <a:spLocks noChangeShapeType="1"/>
            </p:cNvSpPr>
            <p:nvPr userDrawn="1"/>
          </p:nvSpPr>
          <p:spPr bwMode="gray">
            <a:xfrm>
              <a:off x="480" y="240"/>
              <a:ext cx="3168" cy="0"/>
            </a:xfrm>
            <a:prstGeom prst="line">
              <a:avLst/>
            </a:prstGeom>
            <a:noFill/>
            <a:ln w="9525">
              <a:solidFill>
                <a:srgbClr val="FFFFD9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48" name="Line 24"/>
            <p:cNvSpPr>
              <a:spLocks noChangeShapeType="1"/>
            </p:cNvSpPr>
            <p:nvPr userDrawn="1"/>
          </p:nvSpPr>
          <p:spPr bwMode="gray">
            <a:xfrm>
              <a:off x="480" y="384"/>
              <a:ext cx="3168" cy="0"/>
            </a:xfrm>
            <a:prstGeom prst="line">
              <a:avLst/>
            </a:prstGeom>
            <a:noFill/>
            <a:ln w="9525">
              <a:solidFill>
                <a:srgbClr val="FFFFD9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Line 25"/>
            <p:cNvSpPr>
              <a:spLocks noChangeShapeType="1"/>
            </p:cNvSpPr>
            <p:nvPr userDrawn="1"/>
          </p:nvSpPr>
          <p:spPr bwMode="gray">
            <a:xfrm>
              <a:off x="480" y="528"/>
              <a:ext cx="3168" cy="0"/>
            </a:xfrm>
            <a:prstGeom prst="line">
              <a:avLst/>
            </a:prstGeom>
            <a:noFill/>
            <a:ln w="9525">
              <a:solidFill>
                <a:srgbClr val="FFFFD9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50" name="Line 26"/>
            <p:cNvSpPr>
              <a:spLocks noChangeShapeType="1"/>
            </p:cNvSpPr>
            <p:nvPr userDrawn="1"/>
          </p:nvSpPr>
          <p:spPr bwMode="gray">
            <a:xfrm>
              <a:off x="480" y="672"/>
              <a:ext cx="3168" cy="0"/>
            </a:xfrm>
            <a:prstGeom prst="line">
              <a:avLst/>
            </a:prstGeom>
            <a:noFill/>
            <a:ln w="9525">
              <a:solidFill>
                <a:srgbClr val="FFFFD9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51" name="Line 27"/>
            <p:cNvSpPr>
              <a:spLocks noChangeShapeType="1"/>
            </p:cNvSpPr>
            <p:nvPr userDrawn="1"/>
          </p:nvSpPr>
          <p:spPr bwMode="gray">
            <a:xfrm>
              <a:off x="480" y="816"/>
              <a:ext cx="3168" cy="0"/>
            </a:xfrm>
            <a:prstGeom prst="line">
              <a:avLst/>
            </a:prstGeom>
            <a:noFill/>
            <a:ln w="9525">
              <a:solidFill>
                <a:srgbClr val="FFFFD9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53" name="Group 29"/>
          <p:cNvGrpSpPr>
            <a:grpSpLocks/>
          </p:cNvGrpSpPr>
          <p:nvPr/>
        </p:nvGrpSpPr>
        <p:grpSpPr bwMode="auto">
          <a:xfrm>
            <a:off x="8013700" y="193675"/>
            <a:ext cx="901700" cy="971550"/>
            <a:chOff x="5048" y="122"/>
            <a:chExt cx="568" cy="612"/>
          </a:xfrm>
        </p:grpSpPr>
        <p:sp>
          <p:nvSpPr>
            <p:cNvPr id="1040" name="Rectangle 16" descr="02"/>
            <p:cNvSpPr>
              <a:spLocks noChangeArrowheads="1"/>
            </p:cNvSpPr>
            <p:nvPr userDrawn="1"/>
          </p:nvSpPr>
          <p:spPr bwMode="gray">
            <a:xfrm rot="1760290">
              <a:off x="5048" y="166"/>
              <a:ext cx="568" cy="568"/>
            </a:xfrm>
            <a:prstGeom prst="rect">
              <a:avLst/>
            </a:prstGeom>
            <a:blipFill dpi="0" rotWithShape="1">
              <a:blip r:embed="rId15" cstate="print"/>
              <a:srcRect/>
              <a:stretch>
                <a:fillRect/>
              </a:stretch>
            </a:blip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1042" name="Picture 18" descr="03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gray">
            <a:xfrm>
              <a:off x="5464" y="122"/>
              <a:ext cx="104" cy="166"/>
            </a:xfrm>
            <a:prstGeom prst="rect">
              <a:avLst/>
            </a:prstGeom>
            <a:noFill/>
          </p:spPr>
        </p:pic>
      </p:grpSp>
      <p:grpSp>
        <p:nvGrpSpPr>
          <p:cNvPr id="1052" name="Group 28"/>
          <p:cNvGrpSpPr>
            <a:grpSpLocks/>
          </p:cNvGrpSpPr>
          <p:nvPr/>
        </p:nvGrpSpPr>
        <p:grpSpPr bwMode="auto">
          <a:xfrm>
            <a:off x="7283450" y="0"/>
            <a:ext cx="1022350" cy="1233488"/>
            <a:chOff x="4588" y="0"/>
            <a:chExt cx="644" cy="777"/>
          </a:xfrm>
        </p:grpSpPr>
        <p:sp>
          <p:nvSpPr>
            <p:cNvPr id="1041" name="Rectangle 17" descr="01"/>
            <p:cNvSpPr>
              <a:spLocks noChangeArrowheads="1"/>
            </p:cNvSpPr>
            <p:nvPr userDrawn="1"/>
          </p:nvSpPr>
          <p:spPr bwMode="gray">
            <a:xfrm rot="682726">
              <a:off x="4588" y="133"/>
              <a:ext cx="644" cy="644"/>
            </a:xfrm>
            <a:prstGeom prst="rect">
              <a:avLst/>
            </a:prstGeom>
            <a:blipFill dpi="0" rotWithShape="1">
              <a:blip r:embed="rId17" cstate="print"/>
              <a:srcRect/>
              <a:stretch>
                <a:fillRect/>
              </a:stretch>
            </a:blip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1043" name="Picture 19" descr="04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gray">
            <a:xfrm>
              <a:off x="4880" y="0"/>
              <a:ext cx="120" cy="192"/>
            </a:xfrm>
            <a:prstGeom prst="rect">
              <a:avLst/>
            </a:prstGeom>
            <a:noFill/>
          </p:spPr>
        </p:pic>
      </p:grpSp>
      <p:sp>
        <p:nvSpPr>
          <p:cNvPr id="1056" name="Rectangle 32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28194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57" name="Rectangle 33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5029200" y="6477000"/>
            <a:ext cx="1981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58" name="Rectangle 34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152400" y="6477000"/>
            <a:ext cx="381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51A140C-E08A-41B7-BF04-889FA46FDE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0" y="500042"/>
            <a:ext cx="5638800" cy="2143140"/>
          </a:xfrm>
        </p:spPr>
        <p:txBody>
          <a:bodyPr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Урок окружающего мира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3 классе  с использованием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ИКТ-технологий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gray">
          <a:xfrm>
            <a:off x="5562600" y="1219200"/>
            <a:ext cx="2971800" cy="76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3733800" y="2514600"/>
            <a:ext cx="4953000" cy="3414730"/>
          </a:xfrm>
        </p:spPr>
        <p:txBody>
          <a:bodyPr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Природа в опасности</a:t>
            </a: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Программа «Школа России»</a:t>
            </a:r>
          </a:p>
          <a:p>
            <a:pPr algn="ctr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Учитель МБОУ Воротынская СОШ:     Козякова Е. В.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Дата проведения: 20.09.2012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76200"/>
            <a:ext cx="6934200" cy="1352536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Итог урока. Рефлексия. Домашнее задание.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643051"/>
          <a:ext cx="8572560" cy="5415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20"/>
                <a:gridCol w="2857520"/>
                <a:gridCol w="2857520"/>
              </a:tblGrid>
              <a:tr h="1666887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Отвечают на вопросы учителя. Читают слова М. М. Пришвина:»Охранять природу – значит охранять</a:t>
                      </a:r>
                      <a:r>
                        <a:rPr lang="ru-RU" b="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Родину». Получают отметки.</a:t>
                      </a:r>
                      <a:endParaRPr lang="ru-RU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 чём</a:t>
                      </a:r>
                      <a:r>
                        <a:rPr lang="ru-RU" b="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вы узнали сегодня на уроке?</a:t>
                      </a:r>
                      <a:endParaRPr lang="ru-RU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Выявление усвоения темы урока, понимание проблемы,</a:t>
                      </a:r>
                      <a:r>
                        <a:rPr lang="ru-RU" b="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оценивание результатов работы.</a:t>
                      </a:r>
                      <a:endParaRPr lang="ru-RU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668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Отмечают на карточках по рефлексии понимание темы.</a:t>
                      </a:r>
                    </a:p>
                    <a:p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карточках отметьте</a:t>
                      </a:r>
                      <a:r>
                        <a:rPr lang="ru-RU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знаками, как вы поняли тему: + (понял), - (не понял), ! (сомневаюсь).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Самоконтроль.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6688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Записывают</a:t>
                      </a:r>
                      <a:r>
                        <a:rPr lang="ru-RU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д/</a:t>
                      </a:r>
                      <a:r>
                        <a:rPr lang="ru-RU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Прочитать</a:t>
                      </a:r>
                      <a:r>
                        <a:rPr lang="ru-RU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текст на с. 27-30 учебника, вопросы «Проверь себя»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С. 10-11 (РТ) № 1,2.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Найти материал о редких животных.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Закрепление полученных</a:t>
                      </a:r>
                      <a:r>
                        <a:rPr lang="ru-RU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знаний.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0" name="AutoShape 12"/>
          <p:cNvSpPr>
            <a:spLocks noChangeArrowheads="1"/>
          </p:cNvSpPr>
          <p:nvPr/>
        </p:nvSpPr>
        <p:spPr bwMode="gray">
          <a:xfrm>
            <a:off x="4071934" y="2500306"/>
            <a:ext cx="4667250" cy="911225"/>
          </a:xfrm>
          <a:prstGeom prst="roundRect">
            <a:avLst>
              <a:gd name="adj" fmla="val 11505"/>
            </a:avLst>
          </a:pr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6350" algn="ctr">
            <a:noFill/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gray">
          <a:xfrm>
            <a:off x="4086225" y="2603500"/>
            <a:ext cx="35814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беседа, рассказ, работа с книгой, с карточками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45" name="AutoShape 17"/>
          <p:cNvSpPr>
            <a:spLocks noChangeArrowheads="1"/>
          </p:cNvSpPr>
          <p:nvPr/>
        </p:nvSpPr>
        <p:spPr bwMode="gray">
          <a:xfrm>
            <a:off x="4143372" y="3786190"/>
            <a:ext cx="4649787" cy="911225"/>
          </a:xfrm>
          <a:prstGeom prst="roundRect">
            <a:avLst>
              <a:gd name="adj" fmla="val 11505"/>
            </a:avLst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6350" algn="ctr">
            <a:noFill/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gray">
          <a:xfrm>
            <a:off x="4094163" y="3949700"/>
            <a:ext cx="4692679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1">
              <a:spcBef>
                <a:spcPct val="50000"/>
              </a:spcBef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демонстрация с применением ИКТ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49" name="AutoShape 21"/>
          <p:cNvSpPr>
            <a:spLocks noChangeArrowheads="1"/>
          </p:cNvSpPr>
          <p:nvPr/>
        </p:nvSpPr>
        <p:spPr bwMode="white">
          <a:xfrm>
            <a:off x="3506788" y="2762250"/>
            <a:ext cx="533400" cy="3810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50" name="AutoShape 22"/>
          <p:cNvSpPr>
            <a:spLocks noChangeArrowheads="1"/>
          </p:cNvSpPr>
          <p:nvPr/>
        </p:nvSpPr>
        <p:spPr bwMode="white">
          <a:xfrm>
            <a:off x="3514725" y="4051300"/>
            <a:ext cx="533400" cy="3810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76200"/>
            <a:ext cx="8286808" cy="1138222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Методы работы на уроке</a:t>
            </a:r>
            <a:r>
              <a:rPr lang="ru-RU" dirty="0" smtClean="0"/>
              <a:t>.</a:t>
            </a:r>
            <a:endParaRPr lang="en-US" dirty="0"/>
          </a:p>
        </p:txBody>
      </p:sp>
      <p:grpSp>
        <p:nvGrpSpPr>
          <p:cNvPr id="22531" name="Group 3"/>
          <p:cNvGrpSpPr>
            <a:grpSpLocks/>
          </p:cNvGrpSpPr>
          <p:nvPr/>
        </p:nvGrpSpPr>
        <p:grpSpPr bwMode="auto">
          <a:xfrm>
            <a:off x="1219200" y="4987925"/>
            <a:ext cx="2295525" cy="1365250"/>
            <a:chOff x="471" y="272"/>
            <a:chExt cx="1161" cy="1539"/>
          </a:xfrm>
        </p:grpSpPr>
        <p:sp>
          <p:nvSpPr>
            <p:cNvPr id="22532" name="Oval 4"/>
            <p:cNvSpPr>
              <a:spLocks noChangeArrowheads="1"/>
            </p:cNvSpPr>
            <p:nvPr/>
          </p:nvSpPr>
          <p:spPr bwMode="ltGray">
            <a:xfrm>
              <a:off x="471" y="1438"/>
              <a:ext cx="1159" cy="362"/>
            </a:xfrm>
            <a:prstGeom prst="ellipse">
              <a:avLst/>
            </a:prstGeom>
            <a:gradFill rotWithShape="1">
              <a:gsLst>
                <a:gs pos="0">
                  <a:srgbClr val="C1CF9D"/>
                </a:gs>
                <a:gs pos="50000">
                  <a:srgbClr val="C1CF9D">
                    <a:gamma/>
                    <a:tint val="42353"/>
                    <a:invGamma/>
                  </a:srgbClr>
                </a:gs>
                <a:gs pos="100000">
                  <a:srgbClr val="C1CF9D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33" name="AutoShape 5"/>
            <p:cNvSpPr>
              <a:spLocks noChangeArrowheads="1"/>
            </p:cNvSpPr>
            <p:nvPr/>
          </p:nvSpPr>
          <p:spPr bwMode="ltGray">
            <a:xfrm>
              <a:off x="473" y="272"/>
              <a:ext cx="1159" cy="1539"/>
            </a:xfrm>
            <a:prstGeom prst="can">
              <a:avLst>
                <a:gd name="adj" fmla="val 33197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>
                    <a:alpha val="50000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2534" name="Group 6"/>
          <p:cNvGrpSpPr>
            <a:grpSpLocks/>
          </p:cNvGrpSpPr>
          <p:nvPr/>
        </p:nvGrpSpPr>
        <p:grpSpPr bwMode="auto">
          <a:xfrm>
            <a:off x="1219200" y="3600450"/>
            <a:ext cx="2295525" cy="1365250"/>
            <a:chOff x="471" y="272"/>
            <a:chExt cx="1161" cy="1539"/>
          </a:xfrm>
        </p:grpSpPr>
        <p:sp>
          <p:nvSpPr>
            <p:cNvPr id="22535" name="Oval 7"/>
            <p:cNvSpPr>
              <a:spLocks noChangeArrowheads="1"/>
            </p:cNvSpPr>
            <p:nvPr/>
          </p:nvSpPr>
          <p:spPr bwMode="ltGray">
            <a:xfrm>
              <a:off x="471" y="1438"/>
              <a:ext cx="1159" cy="362"/>
            </a:xfrm>
            <a:prstGeom prst="ellipse">
              <a:avLst/>
            </a:prstGeom>
            <a:gradFill rotWithShape="1">
              <a:gsLst>
                <a:gs pos="0">
                  <a:srgbClr val="C1CF9D"/>
                </a:gs>
                <a:gs pos="50000">
                  <a:srgbClr val="C1CF9D">
                    <a:gamma/>
                    <a:tint val="42353"/>
                    <a:invGamma/>
                  </a:srgbClr>
                </a:gs>
                <a:gs pos="100000">
                  <a:srgbClr val="C1CF9D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36" name="AutoShape 8"/>
            <p:cNvSpPr>
              <a:spLocks noChangeArrowheads="1"/>
            </p:cNvSpPr>
            <p:nvPr/>
          </p:nvSpPr>
          <p:spPr bwMode="ltGray">
            <a:xfrm>
              <a:off x="473" y="272"/>
              <a:ext cx="1159" cy="1539"/>
            </a:xfrm>
            <a:prstGeom prst="can">
              <a:avLst>
                <a:gd name="adj" fmla="val 33197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>
                    <a:alpha val="50000"/>
                  </a:schemeClr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2537" name="Group 9"/>
          <p:cNvGrpSpPr>
            <a:grpSpLocks/>
          </p:cNvGrpSpPr>
          <p:nvPr/>
        </p:nvGrpSpPr>
        <p:grpSpPr bwMode="auto">
          <a:xfrm>
            <a:off x="1219200" y="2228850"/>
            <a:ext cx="2295525" cy="1365250"/>
            <a:chOff x="471" y="272"/>
            <a:chExt cx="1161" cy="1539"/>
          </a:xfrm>
        </p:grpSpPr>
        <p:sp>
          <p:nvSpPr>
            <p:cNvPr id="22538" name="Oval 10"/>
            <p:cNvSpPr>
              <a:spLocks noChangeArrowheads="1"/>
            </p:cNvSpPr>
            <p:nvPr/>
          </p:nvSpPr>
          <p:spPr bwMode="ltGray">
            <a:xfrm>
              <a:off x="471" y="1438"/>
              <a:ext cx="1159" cy="362"/>
            </a:xfrm>
            <a:prstGeom prst="ellipse">
              <a:avLst/>
            </a:prstGeom>
            <a:gradFill rotWithShape="1">
              <a:gsLst>
                <a:gs pos="0">
                  <a:srgbClr val="C1CF9D"/>
                </a:gs>
                <a:gs pos="50000">
                  <a:srgbClr val="C1CF9D">
                    <a:gamma/>
                    <a:tint val="42353"/>
                    <a:invGamma/>
                  </a:srgbClr>
                </a:gs>
                <a:gs pos="100000">
                  <a:srgbClr val="C1CF9D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39" name="AutoShape 11"/>
            <p:cNvSpPr>
              <a:spLocks noChangeArrowheads="1"/>
            </p:cNvSpPr>
            <p:nvPr/>
          </p:nvSpPr>
          <p:spPr bwMode="ltGray">
            <a:xfrm>
              <a:off x="473" y="272"/>
              <a:ext cx="1159" cy="1539"/>
            </a:xfrm>
            <a:prstGeom prst="can">
              <a:avLst>
                <a:gd name="adj" fmla="val 33197"/>
              </a:avLst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>
                    <a:alpha val="50000"/>
                  </a:schemeClr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2541" name="Text Box 13"/>
          <p:cNvSpPr txBox="1">
            <a:spLocks noChangeArrowheads="1"/>
          </p:cNvSpPr>
          <p:nvPr/>
        </p:nvSpPr>
        <p:spPr bwMode="black">
          <a:xfrm>
            <a:off x="1301750" y="2822575"/>
            <a:ext cx="212883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словесные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black">
          <a:xfrm>
            <a:off x="1301750" y="4198938"/>
            <a:ext cx="212883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FFFFFF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наглядные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black">
          <a:xfrm>
            <a:off x="1301750" y="5621338"/>
            <a:ext cx="212883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проблемный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83" name="AutoShape 31"/>
          <p:cNvSpPr>
            <a:spLocks noChangeArrowheads="1"/>
          </p:cNvSpPr>
          <p:nvPr/>
        </p:nvSpPr>
        <p:spPr bwMode="gray">
          <a:xfrm>
            <a:off x="5529263" y="3906838"/>
            <a:ext cx="3429000" cy="609600"/>
          </a:xfrm>
          <a:prstGeom prst="roundRect">
            <a:avLst>
              <a:gd name="adj" fmla="val 16667"/>
            </a:avLst>
          </a:prstGeom>
          <a:solidFill>
            <a:schemeClr val="bg2">
              <a:alpha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82" name="AutoShape 30"/>
          <p:cNvSpPr>
            <a:spLocks noChangeArrowheads="1"/>
          </p:cNvSpPr>
          <p:nvPr/>
        </p:nvSpPr>
        <p:spPr bwMode="gray">
          <a:xfrm>
            <a:off x="5529263" y="3221038"/>
            <a:ext cx="3429000" cy="609600"/>
          </a:xfrm>
          <a:prstGeom prst="roundRect">
            <a:avLst>
              <a:gd name="adj" fmla="val 16667"/>
            </a:avLst>
          </a:prstGeom>
          <a:solidFill>
            <a:schemeClr val="bg2">
              <a:alpha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81" name="AutoShape 29"/>
          <p:cNvSpPr>
            <a:spLocks noChangeArrowheads="1"/>
          </p:cNvSpPr>
          <p:nvPr/>
        </p:nvSpPr>
        <p:spPr bwMode="gray">
          <a:xfrm>
            <a:off x="5429256" y="2571744"/>
            <a:ext cx="3429000" cy="609600"/>
          </a:xfrm>
          <a:prstGeom prst="roundRect">
            <a:avLst>
              <a:gd name="adj" fmla="val 16667"/>
            </a:avLst>
          </a:prstGeom>
          <a:solidFill>
            <a:schemeClr val="bg2">
              <a:alpha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0"/>
            <a:ext cx="7434266" cy="914400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Формы работы на уроке.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gray">
          <a:xfrm flipH="1">
            <a:off x="3729038" y="2217738"/>
            <a:ext cx="906462" cy="835025"/>
          </a:xfrm>
          <a:prstGeom prst="curvedRightArrow">
            <a:avLst>
              <a:gd name="adj1" fmla="val 16542"/>
              <a:gd name="adj2" fmla="val 38977"/>
              <a:gd name="adj3" fmla="val 30823"/>
            </a:avLst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gray">
          <a:xfrm>
            <a:off x="1822450" y="2254250"/>
            <a:ext cx="906463" cy="835025"/>
          </a:xfrm>
          <a:prstGeom prst="curvedRightArrow">
            <a:avLst>
              <a:gd name="adj1" fmla="val 19583"/>
              <a:gd name="adj2" fmla="val 44676"/>
              <a:gd name="adj3" fmla="val 30647"/>
            </a:avLst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3557" name="Group 5"/>
          <p:cNvGrpSpPr>
            <a:grpSpLocks/>
          </p:cNvGrpSpPr>
          <p:nvPr/>
        </p:nvGrpSpPr>
        <p:grpSpPr bwMode="auto">
          <a:xfrm>
            <a:off x="1762125" y="3260725"/>
            <a:ext cx="2733675" cy="2771775"/>
            <a:chOff x="862" y="713"/>
            <a:chExt cx="3780" cy="3490"/>
          </a:xfrm>
        </p:grpSpPr>
        <p:grpSp>
          <p:nvGrpSpPr>
            <p:cNvPr id="23558" name="Group 6"/>
            <p:cNvGrpSpPr>
              <a:grpSpLocks/>
            </p:cNvGrpSpPr>
            <p:nvPr/>
          </p:nvGrpSpPr>
          <p:grpSpPr bwMode="auto">
            <a:xfrm>
              <a:off x="1082" y="2210"/>
              <a:ext cx="3406" cy="1993"/>
              <a:chOff x="1082" y="2355"/>
              <a:chExt cx="3406" cy="1993"/>
            </a:xfrm>
          </p:grpSpPr>
          <p:sp>
            <p:nvSpPr>
              <p:cNvPr id="23559" name="Freeform 7"/>
              <p:cNvSpPr>
                <a:spLocks/>
              </p:cNvSpPr>
              <p:nvPr/>
            </p:nvSpPr>
            <p:spPr bwMode="gray">
              <a:xfrm>
                <a:off x="1082" y="3026"/>
                <a:ext cx="1338" cy="1322"/>
              </a:xfrm>
              <a:custGeom>
                <a:avLst/>
                <a:gdLst/>
                <a:ahLst/>
                <a:cxnLst>
                  <a:cxn ang="0">
                    <a:pos x="51" y="367"/>
                  </a:cxn>
                  <a:cxn ang="0">
                    <a:pos x="1323" y="1322"/>
                  </a:cxn>
                  <a:cxn ang="0">
                    <a:pos x="1323" y="974"/>
                  </a:cxn>
                  <a:cxn ang="0">
                    <a:pos x="0" y="0"/>
                  </a:cxn>
                  <a:cxn ang="0">
                    <a:pos x="51" y="367"/>
                  </a:cxn>
                </a:cxnLst>
                <a:rect l="0" t="0" r="r" b="b"/>
                <a:pathLst>
                  <a:path w="1323" h="1322">
                    <a:moveTo>
                      <a:pt x="51" y="367"/>
                    </a:moveTo>
                    <a:lnTo>
                      <a:pt x="1323" y="1322"/>
                    </a:lnTo>
                    <a:lnTo>
                      <a:pt x="1323" y="974"/>
                    </a:lnTo>
                    <a:lnTo>
                      <a:pt x="0" y="0"/>
                    </a:lnTo>
                    <a:lnTo>
                      <a:pt x="51" y="367"/>
                    </a:lnTo>
                    <a:close/>
                  </a:path>
                </a:pathLst>
              </a:custGeom>
              <a:solidFill>
                <a:srgbClr val="808080"/>
              </a:solidFill>
              <a:ln w="9525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60" name="Freeform 8"/>
              <p:cNvSpPr>
                <a:spLocks/>
              </p:cNvSpPr>
              <p:nvPr/>
            </p:nvSpPr>
            <p:spPr bwMode="gray">
              <a:xfrm>
                <a:off x="2405" y="2924"/>
                <a:ext cx="2083" cy="1418"/>
              </a:xfrm>
              <a:custGeom>
                <a:avLst/>
                <a:gdLst/>
                <a:ahLst/>
                <a:cxnLst>
                  <a:cxn ang="0">
                    <a:pos x="0" y="1070"/>
                  </a:cxn>
                  <a:cxn ang="0">
                    <a:pos x="2083" y="0"/>
                  </a:cxn>
                  <a:cxn ang="0">
                    <a:pos x="2045" y="355"/>
                  </a:cxn>
                  <a:cxn ang="0">
                    <a:pos x="7" y="1418"/>
                  </a:cxn>
                  <a:cxn ang="0">
                    <a:pos x="0" y="1070"/>
                  </a:cxn>
                </a:cxnLst>
                <a:rect l="0" t="0" r="r" b="b"/>
                <a:pathLst>
                  <a:path w="2083" h="1418">
                    <a:moveTo>
                      <a:pt x="0" y="1070"/>
                    </a:moveTo>
                    <a:lnTo>
                      <a:pt x="2083" y="0"/>
                    </a:lnTo>
                    <a:lnTo>
                      <a:pt x="2045" y="355"/>
                    </a:lnTo>
                    <a:lnTo>
                      <a:pt x="7" y="1418"/>
                    </a:lnTo>
                    <a:lnTo>
                      <a:pt x="0" y="1070"/>
                    </a:lnTo>
                    <a:close/>
                  </a:path>
                </a:pathLst>
              </a:custGeom>
              <a:solidFill>
                <a:schemeClr val="hlink"/>
              </a:solidFill>
              <a:ln w="9525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61" name="Freeform 9"/>
              <p:cNvSpPr>
                <a:spLocks/>
              </p:cNvSpPr>
              <p:nvPr/>
            </p:nvSpPr>
            <p:spPr bwMode="gray">
              <a:xfrm>
                <a:off x="1082" y="2355"/>
                <a:ext cx="3406" cy="1639"/>
              </a:xfrm>
              <a:custGeom>
                <a:avLst/>
                <a:gdLst/>
                <a:ahLst/>
                <a:cxnLst>
                  <a:cxn ang="0">
                    <a:pos x="1323" y="1639"/>
                  </a:cxn>
                  <a:cxn ang="0">
                    <a:pos x="0" y="671"/>
                  </a:cxn>
                  <a:cxn ang="0">
                    <a:pos x="1969" y="0"/>
                  </a:cxn>
                  <a:cxn ang="0">
                    <a:pos x="3406" y="569"/>
                  </a:cxn>
                  <a:cxn ang="0">
                    <a:pos x="1323" y="1639"/>
                  </a:cxn>
                </a:cxnLst>
                <a:rect l="0" t="0" r="r" b="b"/>
                <a:pathLst>
                  <a:path w="3406" h="1639">
                    <a:moveTo>
                      <a:pt x="1323" y="1639"/>
                    </a:moveTo>
                    <a:lnTo>
                      <a:pt x="0" y="671"/>
                    </a:lnTo>
                    <a:lnTo>
                      <a:pt x="1969" y="0"/>
                    </a:lnTo>
                    <a:lnTo>
                      <a:pt x="3406" y="569"/>
                    </a:lnTo>
                    <a:lnTo>
                      <a:pt x="1323" y="1639"/>
                    </a:lnTo>
                    <a:close/>
                  </a:path>
                </a:pathLst>
              </a:custGeom>
              <a:solidFill>
                <a:srgbClr val="969696"/>
              </a:solidFill>
              <a:ln w="9525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3562" name="Group 10"/>
            <p:cNvGrpSpPr>
              <a:grpSpLocks/>
            </p:cNvGrpSpPr>
            <p:nvPr/>
          </p:nvGrpSpPr>
          <p:grpSpPr bwMode="auto">
            <a:xfrm>
              <a:off x="1009" y="1723"/>
              <a:ext cx="3527" cy="1993"/>
              <a:chOff x="1082" y="2355"/>
              <a:chExt cx="3406" cy="1993"/>
            </a:xfrm>
          </p:grpSpPr>
          <p:sp>
            <p:nvSpPr>
              <p:cNvPr id="23563" name="Freeform 11"/>
              <p:cNvSpPr>
                <a:spLocks/>
              </p:cNvSpPr>
              <p:nvPr/>
            </p:nvSpPr>
            <p:spPr bwMode="gray">
              <a:xfrm>
                <a:off x="1082" y="3026"/>
                <a:ext cx="1338" cy="1322"/>
              </a:xfrm>
              <a:custGeom>
                <a:avLst/>
                <a:gdLst/>
                <a:ahLst/>
                <a:cxnLst>
                  <a:cxn ang="0">
                    <a:pos x="51" y="367"/>
                  </a:cxn>
                  <a:cxn ang="0">
                    <a:pos x="1323" y="1322"/>
                  </a:cxn>
                  <a:cxn ang="0">
                    <a:pos x="1323" y="974"/>
                  </a:cxn>
                  <a:cxn ang="0">
                    <a:pos x="0" y="0"/>
                  </a:cxn>
                  <a:cxn ang="0">
                    <a:pos x="51" y="367"/>
                  </a:cxn>
                </a:cxnLst>
                <a:rect l="0" t="0" r="r" b="b"/>
                <a:pathLst>
                  <a:path w="1323" h="1322">
                    <a:moveTo>
                      <a:pt x="51" y="367"/>
                    </a:moveTo>
                    <a:lnTo>
                      <a:pt x="1323" y="1322"/>
                    </a:lnTo>
                    <a:lnTo>
                      <a:pt x="1323" y="974"/>
                    </a:lnTo>
                    <a:lnTo>
                      <a:pt x="0" y="0"/>
                    </a:lnTo>
                    <a:lnTo>
                      <a:pt x="51" y="367"/>
                    </a:lnTo>
                    <a:close/>
                  </a:path>
                </a:pathLst>
              </a:custGeom>
              <a:solidFill>
                <a:srgbClr val="B2B2B2"/>
              </a:solidFill>
              <a:ln w="9525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64" name="Freeform 12"/>
              <p:cNvSpPr>
                <a:spLocks/>
              </p:cNvSpPr>
              <p:nvPr/>
            </p:nvSpPr>
            <p:spPr bwMode="gray">
              <a:xfrm>
                <a:off x="2405" y="2924"/>
                <a:ext cx="2083" cy="1418"/>
              </a:xfrm>
              <a:custGeom>
                <a:avLst/>
                <a:gdLst/>
                <a:ahLst/>
                <a:cxnLst>
                  <a:cxn ang="0">
                    <a:pos x="0" y="1070"/>
                  </a:cxn>
                  <a:cxn ang="0">
                    <a:pos x="2083" y="0"/>
                  </a:cxn>
                  <a:cxn ang="0">
                    <a:pos x="2045" y="355"/>
                  </a:cxn>
                  <a:cxn ang="0">
                    <a:pos x="7" y="1418"/>
                  </a:cxn>
                  <a:cxn ang="0">
                    <a:pos x="0" y="1070"/>
                  </a:cxn>
                </a:cxnLst>
                <a:rect l="0" t="0" r="r" b="b"/>
                <a:pathLst>
                  <a:path w="2083" h="1418">
                    <a:moveTo>
                      <a:pt x="0" y="1070"/>
                    </a:moveTo>
                    <a:lnTo>
                      <a:pt x="2083" y="0"/>
                    </a:lnTo>
                    <a:lnTo>
                      <a:pt x="2045" y="355"/>
                    </a:lnTo>
                    <a:lnTo>
                      <a:pt x="7" y="1418"/>
                    </a:lnTo>
                    <a:lnTo>
                      <a:pt x="0" y="107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65" name="Freeform 13"/>
              <p:cNvSpPr>
                <a:spLocks/>
              </p:cNvSpPr>
              <p:nvPr/>
            </p:nvSpPr>
            <p:spPr bwMode="gray">
              <a:xfrm>
                <a:off x="1082" y="2355"/>
                <a:ext cx="3406" cy="1639"/>
              </a:xfrm>
              <a:custGeom>
                <a:avLst/>
                <a:gdLst/>
                <a:ahLst/>
                <a:cxnLst>
                  <a:cxn ang="0">
                    <a:pos x="1323" y="1639"/>
                  </a:cxn>
                  <a:cxn ang="0">
                    <a:pos x="0" y="671"/>
                  </a:cxn>
                  <a:cxn ang="0">
                    <a:pos x="1969" y="0"/>
                  </a:cxn>
                  <a:cxn ang="0">
                    <a:pos x="3406" y="569"/>
                  </a:cxn>
                  <a:cxn ang="0">
                    <a:pos x="1323" y="1639"/>
                  </a:cxn>
                </a:cxnLst>
                <a:rect l="0" t="0" r="r" b="b"/>
                <a:pathLst>
                  <a:path w="3406" h="1639">
                    <a:moveTo>
                      <a:pt x="1323" y="1639"/>
                    </a:moveTo>
                    <a:lnTo>
                      <a:pt x="0" y="671"/>
                    </a:lnTo>
                    <a:lnTo>
                      <a:pt x="1969" y="0"/>
                    </a:lnTo>
                    <a:lnTo>
                      <a:pt x="3406" y="569"/>
                    </a:lnTo>
                    <a:lnTo>
                      <a:pt x="1323" y="1639"/>
                    </a:lnTo>
                    <a:close/>
                  </a:path>
                </a:pathLst>
              </a:custGeom>
              <a:solidFill>
                <a:srgbClr val="B4B4B4"/>
              </a:solidFill>
              <a:ln w="9525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3566" name="Group 14"/>
            <p:cNvGrpSpPr>
              <a:grpSpLocks/>
            </p:cNvGrpSpPr>
            <p:nvPr/>
          </p:nvGrpSpPr>
          <p:grpSpPr bwMode="auto">
            <a:xfrm>
              <a:off x="935" y="1219"/>
              <a:ext cx="3653" cy="1993"/>
              <a:chOff x="1082" y="2355"/>
              <a:chExt cx="3406" cy="1993"/>
            </a:xfrm>
          </p:grpSpPr>
          <p:sp>
            <p:nvSpPr>
              <p:cNvPr id="23567" name="Freeform 15"/>
              <p:cNvSpPr>
                <a:spLocks/>
              </p:cNvSpPr>
              <p:nvPr/>
            </p:nvSpPr>
            <p:spPr bwMode="gray">
              <a:xfrm>
                <a:off x="1082" y="3026"/>
                <a:ext cx="1338" cy="1322"/>
              </a:xfrm>
              <a:custGeom>
                <a:avLst/>
                <a:gdLst/>
                <a:ahLst/>
                <a:cxnLst>
                  <a:cxn ang="0">
                    <a:pos x="51" y="367"/>
                  </a:cxn>
                  <a:cxn ang="0">
                    <a:pos x="1323" y="1322"/>
                  </a:cxn>
                  <a:cxn ang="0">
                    <a:pos x="1323" y="974"/>
                  </a:cxn>
                  <a:cxn ang="0">
                    <a:pos x="0" y="0"/>
                  </a:cxn>
                  <a:cxn ang="0">
                    <a:pos x="51" y="367"/>
                  </a:cxn>
                </a:cxnLst>
                <a:rect l="0" t="0" r="r" b="b"/>
                <a:pathLst>
                  <a:path w="1323" h="1322">
                    <a:moveTo>
                      <a:pt x="51" y="367"/>
                    </a:moveTo>
                    <a:lnTo>
                      <a:pt x="1323" y="1322"/>
                    </a:lnTo>
                    <a:lnTo>
                      <a:pt x="1323" y="974"/>
                    </a:lnTo>
                    <a:lnTo>
                      <a:pt x="0" y="0"/>
                    </a:lnTo>
                    <a:lnTo>
                      <a:pt x="51" y="367"/>
                    </a:lnTo>
                    <a:close/>
                  </a:path>
                </a:pathLst>
              </a:custGeom>
              <a:solidFill>
                <a:srgbClr val="C0C0C0"/>
              </a:solidFill>
              <a:ln w="9525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68" name="Freeform 16"/>
              <p:cNvSpPr>
                <a:spLocks/>
              </p:cNvSpPr>
              <p:nvPr/>
            </p:nvSpPr>
            <p:spPr bwMode="gray">
              <a:xfrm>
                <a:off x="2405" y="2924"/>
                <a:ext cx="2083" cy="1418"/>
              </a:xfrm>
              <a:custGeom>
                <a:avLst/>
                <a:gdLst/>
                <a:ahLst/>
                <a:cxnLst>
                  <a:cxn ang="0">
                    <a:pos x="0" y="1070"/>
                  </a:cxn>
                  <a:cxn ang="0">
                    <a:pos x="2083" y="0"/>
                  </a:cxn>
                  <a:cxn ang="0">
                    <a:pos x="2045" y="355"/>
                  </a:cxn>
                  <a:cxn ang="0">
                    <a:pos x="7" y="1418"/>
                  </a:cxn>
                  <a:cxn ang="0">
                    <a:pos x="0" y="1070"/>
                  </a:cxn>
                </a:cxnLst>
                <a:rect l="0" t="0" r="r" b="b"/>
                <a:pathLst>
                  <a:path w="2083" h="1418">
                    <a:moveTo>
                      <a:pt x="0" y="1070"/>
                    </a:moveTo>
                    <a:lnTo>
                      <a:pt x="2083" y="0"/>
                    </a:lnTo>
                    <a:lnTo>
                      <a:pt x="2045" y="355"/>
                    </a:lnTo>
                    <a:lnTo>
                      <a:pt x="7" y="1418"/>
                    </a:lnTo>
                    <a:lnTo>
                      <a:pt x="0" y="107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69" name="Freeform 17"/>
              <p:cNvSpPr>
                <a:spLocks/>
              </p:cNvSpPr>
              <p:nvPr/>
            </p:nvSpPr>
            <p:spPr bwMode="gray">
              <a:xfrm>
                <a:off x="1082" y="2355"/>
                <a:ext cx="3406" cy="1639"/>
              </a:xfrm>
              <a:custGeom>
                <a:avLst/>
                <a:gdLst/>
                <a:ahLst/>
                <a:cxnLst>
                  <a:cxn ang="0">
                    <a:pos x="1323" y="1639"/>
                  </a:cxn>
                  <a:cxn ang="0">
                    <a:pos x="0" y="671"/>
                  </a:cxn>
                  <a:cxn ang="0">
                    <a:pos x="1969" y="0"/>
                  </a:cxn>
                  <a:cxn ang="0">
                    <a:pos x="3406" y="569"/>
                  </a:cxn>
                  <a:cxn ang="0">
                    <a:pos x="1323" y="1639"/>
                  </a:cxn>
                </a:cxnLst>
                <a:rect l="0" t="0" r="r" b="b"/>
                <a:pathLst>
                  <a:path w="3406" h="1639">
                    <a:moveTo>
                      <a:pt x="1323" y="1639"/>
                    </a:moveTo>
                    <a:lnTo>
                      <a:pt x="0" y="671"/>
                    </a:lnTo>
                    <a:lnTo>
                      <a:pt x="1969" y="0"/>
                    </a:lnTo>
                    <a:lnTo>
                      <a:pt x="3406" y="569"/>
                    </a:lnTo>
                    <a:lnTo>
                      <a:pt x="1323" y="1639"/>
                    </a:lnTo>
                    <a:close/>
                  </a:path>
                </a:pathLst>
              </a:custGeom>
              <a:solidFill>
                <a:srgbClr val="DDDDDD"/>
              </a:solidFill>
              <a:ln w="9525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3570" name="Group 18"/>
            <p:cNvGrpSpPr>
              <a:grpSpLocks/>
            </p:cNvGrpSpPr>
            <p:nvPr/>
          </p:nvGrpSpPr>
          <p:grpSpPr bwMode="auto">
            <a:xfrm>
              <a:off x="862" y="713"/>
              <a:ext cx="3780" cy="1993"/>
              <a:chOff x="1082" y="2355"/>
              <a:chExt cx="3406" cy="1993"/>
            </a:xfrm>
          </p:grpSpPr>
          <p:sp>
            <p:nvSpPr>
              <p:cNvPr id="23571" name="Freeform 19"/>
              <p:cNvSpPr>
                <a:spLocks/>
              </p:cNvSpPr>
              <p:nvPr/>
            </p:nvSpPr>
            <p:spPr bwMode="gray">
              <a:xfrm>
                <a:off x="1082" y="3026"/>
                <a:ext cx="1338" cy="1322"/>
              </a:xfrm>
              <a:custGeom>
                <a:avLst/>
                <a:gdLst/>
                <a:ahLst/>
                <a:cxnLst>
                  <a:cxn ang="0">
                    <a:pos x="51" y="367"/>
                  </a:cxn>
                  <a:cxn ang="0">
                    <a:pos x="1323" y="1322"/>
                  </a:cxn>
                  <a:cxn ang="0">
                    <a:pos x="1323" y="974"/>
                  </a:cxn>
                  <a:cxn ang="0">
                    <a:pos x="0" y="0"/>
                  </a:cxn>
                  <a:cxn ang="0">
                    <a:pos x="51" y="367"/>
                  </a:cxn>
                </a:cxnLst>
                <a:rect l="0" t="0" r="r" b="b"/>
                <a:pathLst>
                  <a:path w="1323" h="1322">
                    <a:moveTo>
                      <a:pt x="51" y="367"/>
                    </a:moveTo>
                    <a:lnTo>
                      <a:pt x="1323" y="1322"/>
                    </a:lnTo>
                    <a:lnTo>
                      <a:pt x="1323" y="974"/>
                    </a:lnTo>
                    <a:lnTo>
                      <a:pt x="0" y="0"/>
                    </a:lnTo>
                    <a:lnTo>
                      <a:pt x="51" y="367"/>
                    </a:lnTo>
                    <a:close/>
                  </a:path>
                </a:pathLst>
              </a:custGeom>
              <a:solidFill>
                <a:srgbClr val="DDDDDD"/>
              </a:solidFill>
              <a:ln w="9525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72" name="Freeform 20"/>
              <p:cNvSpPr>
                <a:spLocks/>
              </p:cNvSpPr>
              <p:nvPr/>
            </p:nvSpPr>
            <p:spPr bwMode="gray">
              <a:xfrm>
                <a:off x="2405" y="2924"/>
                <a:ext cx="2083" cy="1418"/>
              </a:xfrm>
              <a:custGeom>
                <a:avLst/>
                <a:gdLst/>
                <a:ahLst/>
                <a:cxnLst>
                  <a:cxn ang="0">
                    <a:pos x="0" y="1070"/>
                  </a:cxn>
                  <a:cxn ang="0">
                    <a:pos x="2083" y="0"/>
                  </a:cxn>
                  <a:cxn ang="0">
                    <a:pos x="2045" y="355"/>
                  </a:cxn>
                  <a:cxn ang="0">
                    <a:pos x="7" y="1418"/>
                  </a:cxn>
                  <a:cxn ang="0">
                    <a:pos x="0" y="1070"/>
                  </a:cxn>
                </a:cxnLst>
                <a:rect l="0" t="0" r="r" b="b"/>
                <a:pathLst>
                  <a:path w="2083" h="1418">
                    <a:moveTo>
                      <a:pt x="0" y="1070"/>
                    </a:moveTo>
                    <a:lnTo>
                      <a:pt x="2083" y="0"/>
                    </a:lnTo>
                    <a:lnTo>
                      <a:pt x="2045" y="355"/>
                    </a:lnTo>
                    <a:lnTo>
                      <a:pt x="7" y="1418"/>
                    </a:lnTo>
                    <a:lnTo>
                      <a:pt x="0" y="107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573" name="Freeform 21"/>
              <p:cNvSpPr>
                <a:spLocks/>
              </p:cNvSpPr>
              <p:nvPr/>
            </p:nvSpPr>
            <p:spPr bwMode="gray">
              <a:xfrm>
                <a:off x="1082" y="2355"/>
                <a:ext cx="3406" cy="1639"/>
              </a:xfrm>
              <a:custGeom>
                <a:avLst/>
                <a:gdLst/>
                <a:ahLst/>
                <a:cxnLst>
                  <a:cxn ang="0">
                    <a:pos x="1323" y="1639"/>
                  </a:cxn>
                  <a:cxn ang="0">
                    <a:pos x="0" y="671"/>
                  </a:cxn>
                  <a:cxn ang="0">
                    <a:pos x="1969" y="0"/>
                  </a:cxn>
                  <a:cxn ang="0">
                    <a:pos x="3406" y="569"/>
                  </a:cxn>
                  <a:cxn ang="0">
                    <a:pos x="1323" y="1639"/>
                  </a:cxn>
                </a:cxnLst>
                <a:rect l="0" t="0" r="r" b="b"/>
                <a:pathLst>
                  <a:path w="3406" h="1639">
                    <a:moveTo>
                      <a:pt x="1323" y="1639"/>
                    </a:moveTo>
                    <a:lnTo>
                      <a:pt x="0" y="671"/>
                    </a:lnTo>
                    <a:lnTo>
                      <a:pt x="1969" y="0"/>
                    </a:lnTo>
                    <a:lnTo>
                      <a:pt x="3406" y="569"/>
                    </a:lnTo>
                    <a:lnTo>
                      <a:pt x="1323" y="1639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8F8F8">
                      <a:gamma/>
                      <a:shade val="86275"/>
                      <a:invGamma/>
                    </a:srgbClr>
                  </a:gs>
                  <a:gs pos="100000">
                    <a:srgbClr val="F8F8F8"/>
                  </a:gs>
                </a:gsLst>
                <a:lin ang="5400000" scaled="1"/>
              </a:gradFill>
              <a:ln w="9525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3574" name="AutoShape 22"/>
          <p:cNvSpPr>
            <a:spLocks/>
          </p:cNvSpPr>
          <p:nvPr/>
        </p:nvSpPr>
        <p:spPr bwMode="blackWhite">
          <a:xfrm>
            <a:off x="5503863" y="2568575"/>
            <a:ext cx="3563937" cy="515938"/>
          </a:xfrm>
          <a:prstGeom prst="callout2">
            <a:avLst>
              <a:gd name="adj1" fmla="val 22153"/>
              <a:gd name="adj2" fmla="val -2139"/>
              <a:gd name="adj3" fmla="val 22153"/>
              <a:gd name="adj4" fmla="val -13361"/>
              <a:gd name="adj5" fmla="val 265847"/>
              <a:gd name="adj6" fmla="val -25167"/>
            </a:avLst>
          </a:prstGeom>
          <a:noFill/>
          <a:ln w="9525">
            <a:solidFill>
              <a:srgbClr val="000000"/>
            </a:solidFill>
            <a:miter lim="800000"/>
            <a:headEnd type="diamond" w="med" len="med"/>
            <a:tailEnd/>
          </a:ln>
          <a:effectLst/>
        </p:spPr>
        <p:txBody>
          <a:bodyPr anchor="ctr"/>
          <a:lstStyle/>
          <a:p>
            <a:pPr eaLnBrk="0" hangingPunct="0"/>
            <a:r>
              <a:rPr lang="ru-RU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фронтальная</a:t>
            </a:r>
            <a:endParaRPr lang="en-US" sz="4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75" name="AutoShape 23"/>
          <p:cNvSpPr>
            <a:spLocks/>
          </p:cNvSpPr>
          <p:nvPr/>
        </p:nvSpPr>
        <p:spPr bwMode="blackWhite">
          <a:xfrm>
            <a:off x="5489575" y="3236913"/>
            <a:ext cx="3549650" cy="522287"/>
          </a:xfrm>
          <a:prstGeom prst="callout2">
            <a:avLst>
              <a:gd name="adj1" fmla="val 21884"/>
              <a:gd name="adj2" fmla="val -2148"/>
              <a:gd name="adj3" fmla="val 21884"/>
              <a:gd name="adj4" fmla="val -13014"/>
              <a:gd name="adj5" fmla="val 200306"/>
              <a:gd name="adj6" fmla="val -24241"/>
            </a:avLst>
          </a:prstGeom>
          <a:noFill/>
          <a:ln w="9525">
            <a:solidFill>
              <a:srgbClr val="000000"/>
            </a:solidFill>
            <a:miter lim="800000"/>
            <a:headEnd type="diamond" w="med" len="med"/>
            <a:tailEnd/>
          </a:ln>
          <a:effectLst/>
        </p:spPr>
        <p:txBody>
          <a:bodyPr anchor="ctr"/>
          <a:lstStyle/>
          <a:p>
            <a:pPr eaLnBrk="0" hangingPunct="0"/>
            <a:r>
              <a:rPr lang="ru-RU" sz="40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групповая</a:t>
            </a:r>
            <a:endParaRPr lang="en-US" sz="4000" b="1" dirty="0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77" name="AutoShape 25"/>
          <p:cNvSpPr>
            <a:spLocks/>
          </p:cNvSpPr>
          <p:nvPr/>
        </p:nvSpPr>
        <p:spPr bwMode="blackWhite">
          <a:xfrm>
            <a:off x="5481638" y="3949700"/>
            <a:ext cx="3530600" cy="482600"/>
          </a:xfrm>
          <a:prstGeom prst="callout2">
            <a:avLst>
              <a:gd name="adj1" fmla="val 23685"/>
              <a:gd name="adj2" fmla="val -2157"/>
              <a:gd name="adj3" fmla="val 23685"/>
              <a:gd name="adj4" fmla="val -14523"/>
              <a:gd name="adj5" fmla="val 157894"/>
              <a:gd name="adj6" fmla="val -27204"/>
            </a:avLst>
          </a:prstGeom>
          <a:noFill/>
          <a:ln w="9525">
            <a:solidFill>
              <a:srgbClr val="000000"/>
            </a:solidFill>
            <a:miter lim="800000"/>
            <a:headEnd type="diamond" w="med" len="med"/>
            <a:tailEnd/>
          </a:ln>
          <a:effectLst/>
        </p:spPr>
        <p:txBody>
          <a:bodyPr anchor="ctr"/>
          <a:lstStyle/>
          <a:p>
            <a:pPr eaLnBrk="0" hangingPunct="0"/>
            <a:r>
              <a:rPr lang="ru-RU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индивидуальная</a:t>
            </a:r>
            <a:endParaRPr lang="en-US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78" name="AutoShape 26"/>
          <p:cNvSpPr>
            <a:spLocks noChangeArrowheads="1"/>
          </p:cNvSpPr>
          <p:nvPr/>
        </p:nvSpPr>
        <p:spPr bwMode="gray">
          <a:xfrm rot="-544120">
            <a:off x="1331913" y="3463925"/>
            <a:ext cx="334962" cy="1920875"/>
          </a:xfrm>
          <a:prstGeom prst="upArrow">
            <a:avLst>
              <a:gd name="adj1" fmla="val 50194"/>
              <a:gd name="adj2" fmla="val 88090"/>
            </a:avLst>
          </a:prstGeom>
          <a:gradFill rotWithShape="1">
            <a:gsLst>
              <a:gs pos="0">
                <a:schemeClr val="accent2"/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3580" name="Picture 28" descr="num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1613" y="1295400"/>
            <a:ext cx="2227262" cy="2759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6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en-US" sz="6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929718" cy="1357298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Приложение. Индивидуальный опрос.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5214974"/>
          </a:xfrm>
        </p:spPr>
        <p:txBody>
          <a:bodyPr/>
          <a:lstStyle/>
          <a:p>
            <a:r>
              <a:rPr lang="ru-RU" sz="1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Карточка 1.</a:t>
            </a:r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Подчеркни названия природных объектов: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Машина         линейка          облако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глина              горы                шкаф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тетрадь           птица              камень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ромашка         дом                  конфета</a:t>
            </a:r>
          </a:p>
          <a:p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К неживой природе относится: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человек, животные, растения, грибы, микробы;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Солнце, Земля, воздух, вода, человек и всё то, что сделано руками человека;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 Солнце, небо, облака, Земля, камни, вода, дождь, снег.</a:t>
            </a:r>
          </a:p>
          <a:p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3. </a:t>
            </a: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Живые существа отличаются от предметов неживой природы тем, что: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они дышат, питаются, растут, приносят потомство, умирают;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они разговаривают, бегают и прыгают, смеются и плачут, растут, умирают;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 они передвигаются, растут, изменяют окружающую природу, умирают.</a:t>
            </a:r>
          </a:p>
          <a:p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Животные – это: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птицы, звери, рыбы, ящерицы, черепахи, черви;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звери, насекомые, змеи, растения, грибы, микробы;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 птицы, звери, человек, насекомые, растения, грибы.</a:t>
            </a:r>
          </a:p>
          <a:p>
            <a:r>
              <a:rPr lang="ru-RU" sz="1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Карточка 2.</a:t>
            </a:r>
            <a:endPara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Заполни пропуски.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Всё, что окружает живое существо и с чем оно связано, называют _______________.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Экология ______ наука о ___________ между живыми существами и окружающей их средой.</a:t>
            </a: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6200"/>
            <a:ext cx="8715436" cy="1352536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Игра «Выбери правила вежливости»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1. 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Ветки не ломайте, деревья не калечьте, ни травинку, ни лист зря не рвите.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В лесу можно поиграть: листьями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побросаться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венки сплести, букеты нарвать. Подумаешь, много зелени, ещё вырастет.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Наконец – то можно пошуметь, покричать,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поаукать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главное, никому не мешать.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Старайся не шуметь, а то лес испугается, затаится, и вы не узнаете ни одной тайны.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Пучеглазую лягушку, ползучего ужа, неповоротливую жабу, противных гусениц можно прогнать, а лучше бы их совсем не было.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Всякие звери важны – всякие звери нужны. Каждый из них делает в природе своё полезное дело.</a:t>
            </a:r>
          </a:p>
          <a:p>
            <a:r>
              <a:rPr lang="ru-RU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Задание: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Выберите правила вежливости, которые необходимо соблюдать в природе. 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0"/>
            <a:ext cx="6934200" cy="1357322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Цели урока:</a:t>
            </a:r>
            <a:endParaRPr lang="ru-RU" sz="3200" b="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572140"/>
          </a:xfrm>
        </p:spPr>
        <p:txBody>
          <a:bodyPr/>
          <a:lstStyle/>
          <a:p>
            <a:pPr>
              <a:buFontTx/>
              <a:buChar char="-"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образовательные</a:t>
            </a:r>
            <a:r>
              <a:rPr lang="ru-RU" dirty="0" smtClean="0">
                <a:solidFill>
                  <a:srgbClr val="0070C0"/>
                </a:solidFill>
              </a:rPr>
              <a:t>: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познакомить учащихся с тем, как человек влияет на природу и с какой целью создана Красная книга;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развивающие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развитие мышления и речи учащихся через умение анализировать;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70C0"/>
                </a:solidFill>
                <a:latin typeface="Times New Roman"/>
              </a:rPr>
              <a:t>воспитывающие</a:t>
            </a:r>
            <a:r>
              <a:rPr lang="ru-RU" dirty="0" smtClean="0">
                <a:solidFill>
                  <a:srgbClr val="0070C0"/>
                </a:solidFill>
                <a:latin typeface="Times New Roman"/>
              </a:rPr>
              <a:t>: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воспитывать любовь к природе и учить правильному поведению в природе.</a:t>
            </a:r>
          </a:p>
          <a:p>
            <a:pPr algn="just">
              <a:buFontTx/>
              <a:buChar char="-"/>
            </a:pPr>
            <a:r>
              <a:rPr lang="ru-RU" dirty="0" smtClean="0">
                <a:solidFill>
                  <a:srgbClr val="7030A0"/>
                </a:solidFill>
              </a:rPr>
              <a:t>Главная проблема урока – формирование бережного отношения к природе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idx="1"/>
          </p:nvPr>
        </p:nvSpPr>
        <p:spPr bwMode="black">
          <a:xfrm>
            <a:off x="1147763" y="1000108"/>
            <a:ext cx="7234237" cy="5286412"/>
          </a:xfrm>
          <a:noFill/>
          <a:ln/>
        </p:spPr>
        <p:txBody>
          <a:bodyPr/>
          <a:lstStyle/>
          <a:p>
            <a:pPr>
              <a:buFontTx/>
              <a:buChar char="-"/>
            </a:pP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Мультимедийная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презентация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Аудиозапись пьесы П. И. Чайковского «Времена года. Октябрь»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Карточки для игры «Выбери правила вежливости»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Карточки для индивидуального опроса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Учебник «Окружающий мир» А. А. Плешаков, рабочая тетрадь по окружающему миру ч.1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Оборудование: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00188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Специфика восприятия и освоения материала учащимися в соответствии с возрастными особенностями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625" y="2214554"/>
          <a:ext cx="8229600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0"/>
            <a:ext cx="6934200" cy="9144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Этапы урока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"/>
          <a:ext cx="8472518" cy="6643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72320"/>
                <a:gridCol w="1500198"/>
              </a:tblGrid>
              <a:tr h="640943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Этап урока</a:t>
                      </a:r>
                      <a:endParaRPr lang="ru-RU" sz="2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Время </a:t>
                      </a:r>
                      <a:endParaRPr lang="ru-RU" sz="32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6008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r>
                        <a:rPr lang="ru-RU" sz="2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Оргмомент</a:t>
                      </a:r>
                      <a:r>
                        <a:rPr lang="ru-RU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1 мин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910815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Итоги наблюдения за погодой. Минутка синоптика.</a:t>
                      </a:r>
                      <a:endParaRPr lang="ru-RU" sz="2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4 мин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506008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Фиксированное повторение. (ИКТ)</a:t>
                      </a:r>
                      <a:endParaRPr lang="ru-RU" sz="2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6 мин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506008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Сообщение темы и целей урока.</a:t>
                      </a:r>
                      <a:endParaRPr lang="ru-RU" sz="2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2 мин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910815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Объяснение нового материала. Знакомство с Красной книгой. (ИКТ)</a:t>
                      </a:r>
                      <a:endParaRPr lang="ru-RU" sz="2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10 мин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506008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 Электронная </a:t>
                      </a:r>
                      <a:r>
                        <a:rPr lang="ru-RU" sz="2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физминутка</a:t>
                      </a:r>
                      <a:endParaRPr lang="ru-RU" sz="2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2 мин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844084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7. Работа по теме. Знакомство с заповедниками и национальными парками. (ИКТ)</a:t>
                      </a:r>
                      <a:endParaRPr lang="ru-RU" sz="2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17 мин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8440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8. Итог урока. Рефлексия.</a:t>
                      </a:r>
                    </a:p>
                    <a:p>
                      <a:endParaRPr lang="ru-RU" sz="2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2 мин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68935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9. Домашнее задание.</a:t>
                      </a:r>
                      <a:endParaRPr lang="ru-RU" sz="2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1 мин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066784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Итоги наблюдения за погодой. Минутка синоптика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54874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73462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Виды деятельности учащихся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Задания учащимся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Предполагаемые результаты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07724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Слушание аудиозаписи пьесы П. И. Чайковского «Времена года. Октябрь»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-О каком месяце эта пьеса?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Правильный ответ.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07724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Знакомство с народным календарём, слушание рассказа учителя.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Вспомнить народные приметы в</a:t>
                      </a:r>
                      <a:r>
                        <a:rPr lang="ru-RU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октябре.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 фронтальном режиме перечисляют приметы.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07724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Слушание отвечающего ученика,</a:t>
                      </a:r>
                      <a:r>
                        <a:rPr lang="ru-RU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дополнение ответа, ответы на вопросы учителя.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Назовите признаки осени в неживой природе. На какие царства делят живую природу?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Осуществляется контроль за ответом одноклассника, проверяются знания по изученным темам, идёт</a:t>
                      </a:r>
                      <a:r>
                        <a:rPr lang="ru-RU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подготовка к следующему этапу урока.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914400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Фиксированное повторение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142908" y="1071563"/>
          <a:ext cx="9286908" cy="5869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0908"/>
                <a:gridCol w="3048000"/>
                <a:gridCol w="3048000"/>
              </a:tblGrid>
              <a:tr h="1928812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Индивидуальный опрос по карточкам</a:t>
                      </a:r>
                      <a:endParaRPr lang="ru-RU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карточках даны тестовые задания и задание заполнить пропуски. Несколько учащихся выполняют их.</a:t>
                      </a:r>
                      <a:endParaRPr lang="ru-RU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Правильно</a:t>
                      </a:r>
                      <a:r>
                        <a:rPr lang="ru-RU" b="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выполненные задания  - результат усвоения пройденных тем, выполнения д/</a:t>
                      </a:r>
                      <a:r>
                        <a:rPr lang="ru-RU" b="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928812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ru-RU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группах чертят схемы экологических связей в соответствии с их значением.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Начертите схемы экологических связей: 1 группа – живое – неживое, 2 – неживое – живое, 3 – растения – животные, 4 – человек – природа.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Осуществляется общение</a:t>
                      </a:r>
                      <a:r>
                        <a:rPr lang="ru-RU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коллективное достижение результата, контроль и самоконтроль.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928812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Проверка домашнего</a:t>
                      </a:r>
                      <a:r>
                        <a:rPr lang="ru-RU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задания. Отвечают на вопросы учителя. Проверяют групповую  и индивидуальную работу.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Вопросы: 1) Что такое окружающая среда?, 2) Что изучает экология?, 3) какое значение для людей имеет экология?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 фронтальном режиме осуществляется</a:t>
                      </a:r>
                      <a:r>
                        <a:rPr lang="ru-RU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опрос, проверяется выполнение д/</a:t>
                      </a:r>
                      <a:r>
                        <a:rPr lang="ru-RU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r>
                        <a:rPr lang="ru-RU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контролируется понимание и запоминание пройденного материала. Подготовка к теме урока.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638288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Сообщение темы и целей	 урока. Знакомство с Красной книгой.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857374"/>
          <a:ext cx="9144000" cy="5071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802"/>
                <a:gridCol w="3024198"/>
                <a:gridCol w="3048000"/>
              </a:tblGrid>
              <a:tr h="1666875">
                <a:tc>
                  <a:txBody>
                    <a:bodyPr/>
                    <a:lstStyle/>
                    <a:p>
                      <a:pPr algn="just"/>
                      <a:r>
                        <a:rPr lang="ru-RU" b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Рассматривают  на слайдах фотографии животных,</a:t>
                      </a:r>
                      <a:r>
                        <a:rPr lang="ru-RU" b="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отвечают на вопрос учителя,  с помощью учителя выводят тему и ставят цели урока.</a:t>
                      </a:r>
                      <a:endParaRPr lang="ru-RU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Почему исчезают некоторые растения и животные?</a:t>
                      </a:r>
                      <a:endParaRPr lang="ru-RU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Отвечая</a:t>
                      </a:r>
                      <a:r>
                        <a:rPr lang="ru-RU" b="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 вопрос, анализируя природные  ситуации, дети приходят к умозаключению – природа в опасности.</a:t>
                      </a:r>
                      <a:endParaRPr lang="ru-RU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66875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Работают с учебником</a:t>
                      </a:r>
                      <a:r>
                        <a:rPr lang="ru-RU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с. 27-28, читают подготовленные ученики, остальные слушают и следят за чтением.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Отвечать на вопросы по тексту.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Выявлены причины исчезновения растений и животных.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66875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Знакомятся</a:t>
                      </a:r>
                      <a:r>
                        <a:rPr lang="ru-RU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 Красной книгой, работа со слайдами, слушают рассказы одноклассников о значении окраски листов Красной книги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Заранее подготовленные ученики раскрывают секрет Красной книги,</a:t>
                      </a:r>
                      <a:r>
                        <a:rPr lang="ru-RU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рассказывая о красных, белых, жёлтых, зелёных и чёрных листах.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Получены знания об</a:t>
                      </a:r>
                      <a:r>
                        <a:rPr lang="ru-RU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истории Красной книги, о её значении.</a:t>
                      </a:r>
                      <a:endParaRPr lang="ru-RU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6200"/>
            <a:ext cx="8929718" cy="995346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Знакомство с заповедниками и национальными парками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06" y="1142985"/>
          <a:ext cx="9072594" cy="606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594"/>
                <a:gridCol w="3048000"/>
                <a:gridCol w="3048000"/>
              </a:tblGrid>
              <a:tr h="775404"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Слушают рассказ учителя о заповедниках,</a:t>
                      </a:r>
                      <a:r>
                        <a:rPr lang="ru-RU" sz="1600" b="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отвечают на вопросы.</a:t>
                      </a:r>
                      <a:endParaRPr lang="ru-RU" sz="1600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Что такое заповедники?</a:t>
                      </a:r>
                      <a:endParaRPr lang="ru-RU" sz="1600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Контроль</a:t>
                      </a:r>
                      <a:r>
                        <a:rPr lang="ru-RU" sz="1600" b="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знаний учащихся, обобщение их высказываний.</a:t>
                      </a:r>
                      <a:endParaRPr lang="ru-RU" sz="1600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7540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Слушают рассказ ученика, рассматривают на слайде карту заповедников России.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Рассмотреть карту заповедников на слайде, выяснить, сколько заповедников в России.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Расширение кругозора учащихся.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0515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Знакомство с национальными парками, отвечают на вопросы,</a:t>
                      </a:r>
                      <a:r>
                        <a:rPr lang="ru-RU" sz="16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касающиеся собственного опыта учащихся.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Поднимите руки, кто из вас был в национальном парке?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Выявление личного опыта учащихся.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5931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Работа со слайдами, знакомство с Орловским парком, его флорой, отгадывают загадки, отвечают на вопросы, слушают рассказы учителя и учеников.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Рассмотреть на слайде вид Орловского парка,</a:t>
                      </a:r>
                      <a:r>
                        <a:rPr lang="ru-RU" sz="16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его флору.</a:t>
                      </a:r>
                      <a:endParaRPr lang="ru-RU" sz="16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Что</a:t>
                      </a:r>
                      <a:r>
                        <a:rPr lang="ru-RU" sz="16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необычного у можжевельника?</a:t>
                      </a:r>
                    </a:p>
                    <a:p>
                      <a:r>
                        <a:rPr lang="ru-RU" sz="16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Отгадать загадку о купальнице. Почему росянку называют хищницей?</a:t>
                      </a:r>
                    </a:p>
                    <a:p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Расширение кругозора учащихся, диагностика внимания, мышления.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3490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Играют в парах:</a:t>
                      </a:r>
                      <a:r>
                        <a:rPr lang="ru-RU" sz="16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выбирают правила вежливости. (на карточках), объясняют экологические знаки. (со слайдов)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Выбери правила вежливости, которые необходимо соблюдать в природе. Что означают знаки?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Выявление формирования правильного поведения в природе.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87TGp_School_light_ani">
  <a:themeElements>
    <a:clrScheme name="Default Design 1">
      <a:dk1>
        <a:srgbClr val="000000"/>
      </a:dk1>
      <a:lt1>
        <a:srgbClr val="FFFFD9"/>
      </a:lt1>
      <a:dk2>
        <a:srgbClr val="000000"/>
      </a:dk2>
      <a:lt2>
        <a:srgbClr val="FFFFFF"/>
      </a:lt2>
      <a:accent1>
        <a:srgbClr val="6CD69C"/>
      </a:accent1>
      <a:accent2>
        <a:srgbClr val="33CCCC"/>
      </a:accent2>
      <a:accent3>
        <a:srgbClr val="FFFFE9"/>
      </a:accent3>
      <a:accent4>
        <a:srgbClr val="000000"/>
      </a:accent4>
      <a:accent5>
        <a:srgbClr val="BAE8CB"/>
      </a:accent5>
      <a:accent6>
        <a:srgbClr val="2DB9B9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D9"/>
        </a:lt1>
        <a:dk2>
          <a:srgbClr val="000000"/>
        </a:dk2>
        <a:lt2>
          <a:srgbClr val="FFFFFF"/>
        </a:lt2>
        <a:accent1>
          <a:srgbClr val="6CD69C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BAE8CB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DCFCDE"/>
        </a:lt1>
        <a:dk2>
          <a:srgbClr val="000000"/>
        </a:dk2>
        <a:lt2>
          <a:srgbClr val="FFFFFF"/>
        </a:lt2>
        <a:accent1>
          <a:srgbClr val="AD6DD5"/>
        </a:accent1>
        <a:accent2>
          <a:srgbClr val="4AD828"/>
        </a:accent2>
        <a:accent3>
          <a:srgbClr val="EBFDEC"/>
        </a:accent3>
        <a:accent4>
          <a:srgbClr val="000000"/>
        </a:accent4>
        <a:accent5>
          <a:srgbClr val="D3BAE7"/>
        </a:accent5>
        <a:accent6>
          <a:srgbClr val="42C423"/>
        </a:accent6>
        <a:hlink>
          <a:srgbClr val="F8A858"/>
        </a:hlink>
        <a:folHlink>
          <a:srgbClr val="5FB5E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CDCE7"/>
        </a:lt1>
        <a:dk2>
          <a:srgbClr val="000000"/>
        </a:dk2>
        <a:lt2>
          <a:srgbClr val="FFFFFF"/>
        </a:lt2>
        <a:accent1>
          <a:srgbClr val="65DADD"/>
        </a:accent1>
        <a:accent2>
          <a:srgbClr val="EB9F15"/>
        </a:accent2>
        <a:accent3>
          <a:srgbClr val="FDEBF1"/>
        </a:accent3>
        <a:accent4>
          <a:srgbClr val="000000"/>
        </a:accent4>
        <a:accent5>
          <a:srgbClr val="B8EAEB"/>
        </a:accent5>
        <a:accent6>
          <a:srgbClr val="D59012"/>
        </a:accent6>
        <a:hlink>
          <a:srgbClr val="B4D977"/>
        </a:hlink>
        <a:folHlink>
          <a:srgbClr val="F973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</TotalTime>
  <Words>977</Words>
  <Application>Microsoft Office PowerPoint</Application>
  <PresentationFormat>Экран (4:3)</PresentationFormat>
  <Paragraphs>144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587TGp_School_light_ani</vt:lpstr>
      <vt:lpstr>Урок окружающего мира  в 3 классе  с использованием ИКТ-технологий </vt:lpstr>
      <vt:lpstr>Цели урока:</vt:lpstr>
      <vt:lpstr>Оборудование:</vt:lpstr>
      <vt:lpstr>Специфика восприятия и освоения материала учащимися в соответствии с возрастными особенностями</vt:lpstr>
      <vt:lpstr>Этапы урока</vt:lpstr>
      <vt:lpstr>Итоги наблюдения за погодой. Минутка синоптика</vt:lpstr>
      <vt:lpstr>Фиксированное повторение</vt:lpstr>
      <vt:lpstr>Сообщение темы и целей  урока. Знакомство с Красной книгой.</vt:lpstr>
      <vt:lpstr>Знакомство с заповедниками и национальными парками</vt:lpstr>
      <vt:lpstr>Итог урока. Рефлексия. Домашнее задание.</vt:lpstr>
      <vt:lpstr>Методы работы на уроке.</vt:lpstr>
      <vt:lpstr>Формы работы на уроке.</vt:lpstr>
      <vt:lpstr>Спасибо за внимание!</vt:lpstr>
      <vt:lpstr>Приложение. Индивидуальный опрос.</vt:lpstr>
      <vt:lpstr>Игра «Выбери правила вежливости»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PowerTemplate</dc:title>
  <dc:creator>xXx</dc:creator>
  <cp:lastModifiedBy>xXx</cp:lastModifiedBy>
  <cp:revision>68</cp:revision>
  <dcterms:created xsi:type="dcterms:W3CDTF">2013-02-08T13:17:47Z</dcterms:created>
  <dcterms:modified xsi:type="dcterms:W3CDTF">2013-03-31T12:03:37Z</dcterms:modified>
</cp:coreProperties>
</file>