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77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8" r:id="rId16"/>
    <p:sldId id="270" r:id="rId17"/>
    <p:sldId id="271" r:id="rId18"/>
    <p:sldId id="272" r:id="rId19"/>
    <p:sldId id="279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6CFCA2-EE9C-45C0-BF4B-EB2445DAAF4C}" type="presOf" srcId="{66612BEF-459C-4E4F-BD0C-352D325DEF40}" destId="{446CA65D-CB69-46F3-B3D9-11BB3C3F4571}" srcOrd="0" destOrd="0" presId="urn:microsoft.com/office/officeart/2005/8/layout/venn3"/>
    <dgm:cxn modelId="{083D2287-A9DA-45AB-B5AC-340038BA5C8A}" type="presOf" srcId="{EF3DA76C-D868-4446-A08E-A80CAB3A147C}" destId="{71C6594F-E037-4259-BCD1-AAD3B842C68C}" srcOrd="0" destOrd="0" presId="urn:microsoft.com/office/officeart/2005/8/layout/venn3"/>
    <dgm:cxn modelId="{3EEEFE96-A3B3-416A-9EDA-C1F956D90D9B}" type="presOf" srcId="{9E53B189-0707-4064-9012-2711E3FFAF51}" destId="{5E98A81F-6172-48FF-A315-DC20E1D6D860}" srcOrd="0" destOrd="0" presId="urn:microsoft.com/office/officeart/2005/8/layout/venn3"/>
    <dgm:cxn modelId="{BE62BF21-D237-4206-BFE6-CEBBD5FE4BE9}" type="presOf" srcId="{D831D0E8-FC2F-417C-8A50-B7132907CF42}" destId="{7639CDC6-C8AB-48DF-84F2-A06C8023F0E7}" srcOrd="0" destOrd="0" presId="urn:microsoft.com/office/officeart/2005/8/layout/venn3"/>
    <dgm:cxn modelId="{42C1C251-F907-4C34-A20C-E3C559325064}" type="presOf" srcId="{8FDD254B-A7A3-4B97-9FBB-6289B1A1C2D8}" destId="{F714F26A-66E6-47A5-BA72-4D05BE71D5ED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9217F4E3-2283-47BA-AE2A-7437A4E78EF4}" type="presParOf" srcId="{446CA65D-CB69-46F3-B3D9-11BB3C3F4571}" destId="{5E98A81F-6172-48FF-A315-DC20E1D6D860}" srcOrd="0" destOrd="0" presId="urn:microsoft.com/office/officeart/2005/8/layout/venn3"/>
    <dgm:cxn modelId="{1C780B87-12DF-4B74-933E-EDC1594F4F30}" type="presParOf" srcId="{446CA65D-CB69-46F3-B3D9-11BB3C3F4571}" destId="{233A0F06-B176-4222-B794-F8A2ACEF7896}" srcOrd="1" destOrd="0" presId="urn:microsoft.com/office/officeart/2005/8/layout/venn3"/>
    <dgm:cxn modelId="{2AA97077-C045-4E0F-A004-4830F6311FB8}" type="presParOf" srcId="{446CA65D-CB69-46F3-B3D9-11BB3C3F4571}" destId="{F714F26A-66E6-47A5-BA72-4D05BE71D5ED}" srcOrd="2" destOrd="0" presId="urn:microsoft.com/office/officeart/2005/8/layout/venn3"/>
    <dgm:cxn modelId="{AD4E59DE-C7F4-494D-9B32-FB24F96369E0}" type="presParOf" srcId="{446CA65D-CB69-46F3-B3D9-11BB3C3F4571}" destId="{C1BB16E1-7DA5-48EB-B3D7-8BC424EC9F8B}" srcOrd="3" destOrd="0" presId="urn:microsoft.com/office/officeart/2005/8/layout/venn3"/>
    <dgm:cxn modelId="{88C71F6E-062F-4BB6-90D7-A92ABDE58C41}" type="presParOf" srcId="{446CA65D-CB69-46F3-B3D9-11BB3C3F4571}" destId="{71C6594F-E037-4259-BCD1-AAD3B842C68C}" srcOrd="4" destOrd="0" presId="urn:microsoft.com/office/officeart/2005/8/layout/venn3"/>
    <dgm:cxn modelId="{404C1C8D-3607-4207-BA40-3299DAB8CD4A}" type="presParOf" srcId="{446CA65D-CB69-46F3-B3D9-11BB3C3F4571}" destId="{DEE0814D-27E9-4EA5-92C4-69241B91B41B}" srcOrd="5" destOrd="0" presId="urn:microsoft.com/office/officeart/2005/8/layout/venn3"/>
    <dgm:cxn modelId="{EE547895-071F-47A1-9972-D89DF28DA911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B13B5D-C487-40A8-A4D4-E00DC21F492D}" type="presOf" srcId="{CD68ACB4-957B-40B2-9AB7-BA3A4F59C6F2}" destId="{6EF1AF08-9334-480F-9092-2F9E329DD69C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77506759-5FAF-4DC1-A542-89E4ABF42B9D}" type="presOf" srcId="{9B28D258-7D84-4D3E-A4D6-4DC2CAD20B9A}" destId="{218F0263-153A-4B8C-B3FB-8AB83B00CF86}" srcOrd="0" destOrd="0" presId="urn:microsoft.com/office/officeart/2005/8/layout/venn3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0E1A15EB-C64B-404E-AC43-43D1DBB029A7}" type="presOf" srcId="{55503469-2CDB-46B9-B6CD-6814AE157330}" destId="{6FC185DC-2AFF-4C48-ABA6-A267AA6D91B6}" srcOrd="0" destOrd="0" presId="urn:microsoft.com/office/officeart/2005/8/layout/venn3"/>
    <dgm:cxn modelId="{A019573E-0A16-405F-9DA7-8D5F3E4939F9}" type="presOf" srcId="{3C3D1718-21F3-40E3-8073-40B31DB53FAD}" destId="{F9C5F6B0-4D31-493A-9460-1EC566C3BB84}" srcOrd="0" destOrd="0" presId="urn:microsoft.com/office/officeart/2005/8/layout/venn3"/>
    <dgm:cxn modelId="{411813DC-52E1-436E-A010-F257FB428B96}" type="presOf" srcId="{EAE1088C-D00C-4178-B118-09F4A6B86C1F}" destId="{F0D1C6A0-6AE3-4478-BCA0-1963AF8130D5}" srcOrd="0" destOrd="0" presId="urn:microsoft.com/office/officeart/2005/8/layout/venn3"/>
    <dgm:cxn modelId="{3CD7CD96-34A0-479F-8374-1C69FA5D3C4C}" type="presParOf" srcId="{F0D1C6A0-6AE3-4478-BCA0-1963AF8130D5}" destId="{F9C5F6B0-4D31-493A-9460-1EC566C3BB84}" srcOrd="0" destOrd="0" presId="urn:microsoft.com/office/officeart/2005/8/layout/venn3"/>
    <dgm:cxn modelId="{FD3EA683-36EE-4E06-8C00-485E1012E2C5}" type="presParOf" srcId="{F0D1C6A0-6AE3-4478-BCA0-1963AF8130D5}" destId="{B842DF3E-E78D-462F-A5CC-E16C67B01821}" srcOrd="1" destOrd="0" presId="urn:microsoft.com/office/officeart/2005/8/layout/venn3"/>
    <dgm:cxn modelId="{699A4A59-F7A8-4BB5-B25C-C8D25C74F45D}" type="presParOf" srcId="{F0D1C6A0-6AE3-4478-BCA0-1963AF8130D5}" destId="{6EF1AF08-9334-480F-9092-2F9E329DD69C}" srcOrd="2" destOrd="0" presId="urn:microsoft.com/office/officeart/2005/8/layout/venn3"/>
    <dgm:cxn modelId="{5C3FB813-CBDF-4B00-9D66-99FF7302BD38}" type="presParOf" srcId="{F0D1C6A0-6AE3-4478-BCA0-1963AF8130D5}" destId="{B4C4B1EE-0694-4A8B-ADE2-6079FF95B405}" srcOrd="3" destOrd="0" presId="urn:microsoft.com/office/officeart/2005/8/layout/venn3"/>
    <dgm:cxn modelId="{45E7AEB0-94F0-40C6-90E9-EA248B1B5423}" type="presParOf" srcId="{F0D1C6A0-6AE3-4478-BCA0-1963AF8130D5}" destId="{6FC185DC-2AFF-4C48-ABA6-A267AA6D91B6}" srcOrd="4" destOrd="0" presId="urn:microsoft.com/office/officeart/2005/8/layout/venn3"/>
    <dgm:cxn modelId="{16FC5A4F-5F59-4891-A181-D47C9C4522B9}" type="presParOf" srcId="{F0D1C6A0-6AE3-4478-BCA0-1963AF8130D5}" destId="{8F737D8B-7FC9-4805-BF3E-0815E46E311C}" srcOrd="5" destOrd="0" presId="urn:microsoft.com/office/officeart/2005/8/layout/venn3"/>
    <dgm:cxn modelId="{A0828C72-7512-4ABE-B301-DE5D4BFBF05A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8FE60-1644-43B6-A4EA-C32A73930224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48103-FF7A-4DED-B013-EB1CF4681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1E7C-CC14-4EFB-9995-995D16B185E7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8EDD-B879-49D9-BEF1-E3FFD86F5F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1E7C-CC14-4EFB-9995-995D16B185E7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8EDD-B879-49D9-BEF1-E3FFD86F5F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1E7C-CC14-4EFB-9995-995D16B185E7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8EDD-B879-49D9-BEF1-E3FFD86F5F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1E7C-CC14-4EFB-9995-995D16B185E7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8EDD-B879-49D9-BEF1-E3FFD86F5F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1E7C-CC14-4EFB-9995-995D16B185E7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8EDD-B879-49D9-BEF1-E3FFD86F5F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1E7C-CC14-4EFB-9995-995D16B185E7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8EDD-B879-49D9-BEF1-E3FFD86F5F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1E7C-CC14-4EFB-9995-995D16B185E7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8EDD-B879-49D9-BEF1-E3FFD86F5F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1E7C-CC14-4EFB-9995-995D16B185E7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8EDD-B879-49D9-BEF1-E3FFD86F5F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1E7C-CC14-4EFB-9995-995D16B185E7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8EDD-B879-49D9-BEF1-E3FFD86F5F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1E7C-CC14-4EFB-9995-995D16B185E7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8EDD-B879-49D9-BEF1-E3FFD86F5F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1E7C-CC14-4EFB-9995-995D16B185E7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8EDD-B879-49D9-BEF1-E3FFD86F5F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71E7C-CC14-4EFB-9995-995D16B185E7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58EDD-B879-49D9-BEF1-E3FFD86F5F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http://www.funmedia.ru/up/photos/multik/multik322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amsung\Desktop\&#1082;%2018%20&#1084;&#1072;&#1088;&#1090;&#1072;%20&#1054;&#1090;&#1082;&#1088;&#1099;&#1090;&#1099;&#1081;%20&#1091;&#1088;&#1086;&#1082;\Zapusk_rakety_-_Bez_nazvaniya_(iPlayer.fm).mp3" TargetMode="Externa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6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700808"/>
            <a:ext cx="80276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70C0"/>
                </a:solidFill>
                <a:latin typeface="Comic Sans MS" pitchFamily="66" charset="0"/>
              </a:rPr>
              <a:t>Открытый урок</a:t>
            </a:r>
          </a:p>
          <a:p>
            <a:pPr algn="ctr"/>
            <a:r>
              <a:rPr lang="ru-RU" sz="5400" dirty="0" smtClean="0">
                <a:solidFill>
                  <a:srgbClr val="0070C0"/>
                </a:solidFill>
                <a:latin typeface="Comic Sans MS" pitchFamily="66" charset="0"/>
              </a:rPr>
              <a:t>п</a:t>
            </a:r>
            <a:r>
              <a:rPr lang="ru-RU" sz="5400" dirty="0" smtClean="0">
                <a:solidFill>
                  <a:srgbClr val="0070C0"/>
                </a:solidFill>
                <a:latin typeface="Comic Sans MS" pitchFamily="66" charset="0"/>
              </a:rPr>
              <a:t>о </a:t>
            </a:r>
          </a:p>
          <a:p>
            <a:pPr algn="ctr"/>
            <a:r>
              <a:rPr lang="ru-RU" sz="5400" dirty="0" smtClean="0">
                <a:solidFill>
                  <a:srgbClr val="0070C0"/>
                </a:solidFill>
                <a:latin typeface="Comic Sans MS" pitchFamily="66" charset="0"/>
              </a:rPr>
              <a:t>о</a:t>
            </a:r>
            <a:r>
              <a:rPr lang="ru-RU" sz="5400" dirty="0" smtClean="0">
                <a:solidFill>
                  <a:srgbClr val="0070C0"/>
                </a:solidFill>
                <a:latin typeface="Comic Sans MS" pitchFamily="66" charset="0"/>
              </a:rPr>
              <a:t>кружающему миру</a:t>
            </a:r>
            <a:endParaRPr lang="ru-RU" sz="54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857232"/>
            <a:ext cx="7215238" cy="1643074"/>
          </a:xfrm>
          <a:prstGeom prst="cloudCallout">
            <a:avLst>
              <a:gd name="adj1" fmla="val -14004"/>
              <a:gd name="adj2" fmla="val 207955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Солнце – ближайшая к Земле звезда. </a:t>
            </a:r>
          </a:p>
          <a:p>
            <a:pPr algn="ctr"/>
            <a:r>
              <a:rPr lang="ru-RU" sz="20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 и она находится от Земли на расстоянии 150 миллионов километров. </a:t>
            </a:r>
            <a:endParaRPr lang="ru-RU" sz="2000" b="1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146" name="Picture 2" descr="Картинка 21 из 17062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500562" y="2547934"/>
            <a:ext cx="4310066" cy="4310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1142984"/>
            <a:ext cx="31432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Чтобы доехать от Земли до Солнца на автомобиле со скоростью 80 километров в час, машине пришлось бы безостановочно ехать 200 лет. </a:t>
            </a:r>
          </a:p>
          <a:p>
            <a:pPr algn="just"/>
            <a:endParaRPr lang="ru-RU" sz="2000" b="1" dirty="0" smtClean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24" name="Picture 4" descr="Картинка 143 из 7747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214422"/>
            <a:ext cx="5214974" cy="531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артинка 80 из 3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20" name="Picture 4" descr="Картинка 63 из 77477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857232"/>
            <a:ext cx="1714512" cy="17145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429520" y="2428868"/>
            <a:ext cx="857256" cy="214314"/>
          </a:xfrm>
          <a:prstGeom prst="rect">
            <a:avLst/>
          </a:prstGeom>
          <a:solidFill>
            <a:srgbClr val="111111"/>
          </a:solidFill>
          <a:ln>
            <a:solidFill>
              <a:srgbClr val="1111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5720" y="714356"/>
            <a:ext cx="48577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111111"/>
                </a:solidFill>
              </a:rPr>
              <a:t>	</a:t>
            </a:r>
            <a:r>
              <a:rPr lang="ru-RU" sz="20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Многие  звёзды гораздо больше по размеру, чем Солнце, но на небе они кажутся совсем маленькими. По цвету звёзды бывают разные. Это зависит от температуры.</a:t>
            </a:r>
          </a:p>
          <a:p>
            <a:pPr algn="just"/>
            <a:r>
              <a:rPr lang="ru-RU" sz="20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Когда температура высокая, то цвет у звезды красный. Если температура очень высокая, то звезда оранжевая. Если температура еще выше и звезда очень горячая, то она белого или голубоватого цвета.</a:t>
            </a:r>
            <a:endParaRPr lang="ru-RU" sz="2000" b="1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6871" name="Picture 7" descr="D:\Общие документы\КАРТИНКИ\АНИМИРОВАННЫЕ КАРТИНКИ\1 (432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786190"/>
            <a:ext cx="609600" cy="42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72" name="Picture 8" descr="D:\Общие документы\КАРТИНКИ\АНИМИРОВАННЫЕ КАРТИНКИ\1 (427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4357694"/>
            <a:ext cx="609600" cy="42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8" descr="D:\Общие документы\КАРТИНКИ\АНИМИРОВАННЫЕ КАРТИНКИ\1 (427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2786058"/>
            <a:ext cx="609600" cy="42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8" descr="D:\Общие документы\КАРТИНКИ\АНИМИРОВАННЫЕ КАРТИНКИ\1 (427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5786454"/>
            <a:ext cx="609600" cy="42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8" descr="D:\Общие документы\КАРТИНКИ\АНИМИРОВАННЫЕ КАРТИНКИ\1 (427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1142984"/>
            <a:ext cx="609600" cy="42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8" descr="D:\Общие документы\КАРТИНКИ\АНИМИРОВАННЫЕ КАРТИНКИ\1 (427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5643578"/>
            <a:ext cx="609600" cy="42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7" descr="D:\Общие документы\КАРТИНКИ\АНИМИРОВАННЫЕ КАРТИНКИ\1 (432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928802"/>
            <a:ext cx="609600" cy="42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7" descr="D:\Общие документы\КАРТИНКИ\АНИМИРОВАННЫЕ КАРТИНКИ\1 (432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5214950"/>
            <a:ext cx="609600" cy="42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7" descr="D:\Общие документы\КАРТИНКИ\АНИМИРОВАННЫЕ КАРТИНКИ\1 (432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6143644"/>
            <a:ext cx="609600" cy="42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7" descr="D:\Общие документы\КАРТИНКИ\АНИМИРОВАННЫЕ КАРТИНКИ\1 (432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500570"/>
            <a:ext cx="609600" cy="42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214282" y="857232"/>
            <a:ext cx="4286280" cy="1571636"/>
          </a:xfrm>
          <a:prstGeom prst="cloudCallout">
            <a:avLst>
              <a:gd name="adj1" fmla="val 5065"/>
              <a:gd name="adj2" fmla="val 22297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Рассмотрим наиболее известные звёзды в некоторых созвездиях.</a:t>
            </a:r>
            <a:endParaRPr lang="ru-RU" sz="2000" b="1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6429388" y="1357298"/>
            <a:ext cx="2428892" cy="2357454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7786710" y="4643446"/>
            <a:ext cx="428628" cy="428628"/>
          </a:xfrm>
          <a:prstGeom prst="irregularSeal1">
            <a:avLst/>
          </a:prstGeom>
          <a:solidFill>
            <a:srgbClr val="FFC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4286248" y="3786190"/>
            <a:ext cx="1071570" cy="1071570"/>
          </a:xfrm>
          <a:prstGeom prst="irregularSeal1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1 8"/>
          <p:cNvSpPr/>
          <p:nvPr/>
        </p:nvSpPr>
        <p:spPr>
          <a:xfrm>
            <a:off x="5715008" y="5857892"/>
            <a:ext cx="785818" cy="785818"/>
          </a:xfrm>
          <a:prstGeom prst="irregularSeal1">
            <a:avLst/>
          </a:prstGeom>
          <a:solidFill>
            <a:srgbClr val="00B0F0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00826" y="785794"/>
            <a:ext cx="242889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Альдебаран</a:t>
            </a:r>
            <a:endParaRPr lang="ru-RU" sz="2800" b="1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3214686"/>
            <a:ext cx="142876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Регул</a:t>
            </a:r>
            <a:endParaRPr lang="ru-RU" sz="2800" b="1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72330" y="4000504"/>
            <a:ext cx="185738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Солнце</a:t>
            </a:r>
            <a:endParaRPr lang="ru-RU" sz="2800" b="1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3504" y="5143512"/>
            <a:ext cx="171451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Сириус</a:t>
            </a:r>
            <a:endParaRPr lang="ru-RU" sz="2800" b="1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amsung\Desktop\2-1-Rocket_Delta-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9798"/>
            <a:ext cx="9144000" cy="6910033"/>
          </a:xfrm>
          <a:prstGeom prst="rect">
            <a:avLst/>
          </a:prstGeom>
          <a:noFill/>
        </p:spPr>
      </p:pic>
      <p:pic>
        <p:nvPicPr>
          <p:cNvPr id="7" name="Zapusk_rakety_-_Bez_nazvaniy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Картинка 1 из 99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03645"/>
          </a:xfrm>
          <a:prstGeom prst="rect">
            <a:avLst/>
          </a:prstGeom>
          <a:noFill/>
        </p:spPr>
      </p:pic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Картинка 39 из 85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Картинка 3 из 142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474"/>
          </a:xfrm>
          <a:prstGeom prst="rect">
            <a:avLst/>
          </a:prstGeom>
          <a:noFill/>
        </p:spPr>
      </p:pic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msung\Desktop\399316-32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4055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96136" y="4365104"/>
            <a:ext cx="1228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Меркурий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8264" y="3429000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Венера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0352" y="3789040"/>
            <a:ext cx="811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Земля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4408" y="2420888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Марс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1916832"/>
            <a:ext cx="975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Юпитер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1556792"/>
            <a:ext cx="868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Сатурн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1196752"/>
            <a:ext cx="666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Уран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90872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Нептун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404664"/>
            <a:ext cx="899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Плутон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5373216"/>
            <a:ext cx="1876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Пояс астероидов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3284984"/>
            <a:ext cx="918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Комета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8064" y="1412776"/>
            <a:ext cx="1000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Солнце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643306" y="857232"/>
            <a:ext cx="5357850" cy="1785950"/>
          </a:xfrm>
          <a:prstGeom prst="cloudCallout">
            <a:avLst>
              <a:gd name="adj1" fmla="val 21290"/>
              <a:gd name="adj2" fmla="val 170854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Кто-то утром не спеша</a:t>
            </a:r>
          </a:p>
          <a:p>
            <a:pPr algn="ctr"/>
            <a:r>
              <a:rPr lang="ru-RU" sz="20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Надувает красный шар,</a:t>
            </a:r>
          </a:p>
          <a:p>
            <a:pPr algn="ctr"/>
            <a:r>
              <a:rPr lang="ru-RU" sz="20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как выпустит из рук –</a:t>
            </a:r>
          </a:p>
          <a:p>
            <a:pPr algn="ctr"/>
            <a:r>
              <a:rPr lang="ru-RU" sz="20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Станет вдруг светло вокруг.</a:t>
            </a:r>
            <a:endParaRPr lang="ru-RU" sz="2000" b="1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2290" name="Picture 2" descr="Картинка 240 из 17647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3" y="2285992"/>
            <a:ext cx="4519156" cy="42434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572264" y="4643446"/>
            <a:ext cx="2286000" cy="2047875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1763688" y="188640"/>
            <a:ext cx="6912768" cy="2016224"/>
          </a:xfrm>
          <a:prstGeom prst="cloudCallout">
            <a:avLst>
              <a:gd name="adj1" fmla="val 15431"/>
              <a:gd name="adj2" fmla="val 230894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какое время суток лучше всего наблюдать за звездами?</a:t>
            </a:r>
          </a:p>
          <a:p>
            <a:pPr algn="ctr"/>
            <a:r>
              <a:rPr lang="ru-RU" sz="20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Вспомните, как</a:t>
            </a:r>
            <a:r>
              <a:rPr lang="en-US" sz="20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раньше называли ученых-астрономов? </a:t>
            </a:r>
            <a:endParaRPr lang="ru-RU" sz="2000" b="1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4036" name="Picture 4" descr="Картинка 23 из 467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14282" y="1857364"/>
            <a:ext cx="3500462" cy="4850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214282" y="857232"/>
            <a:ext cx="4929222" cy="1571636"/>
          </a:xfrm>
          <a:prstGeom prst="cloudCallout">
            <a:avLst>
              <a:gd name="adj1" fmla="val -440"/>
              <a:gd name="adj2" fmla="val 21483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 помощью какого прибора звездочеты наблюдали за звёздами?</a:t>
            </a:r>
            <a:endParaRPr lang="ru-RU" sz="2000" b="1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6082" name="Picture 2" descr="Картинка 117 из 7139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3736" y="2214554"/>
            <a:ext cx="5810264" cy="4214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6876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а 259 из 7747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4282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785794"/>
            <a:ext cx="4000528" cy="1643074"/>
          </a:xfrm>
          <a:prstGeom prst="cloudCallout">
            <a:avLst>
              <a:gd name="adj1" fmla="val -10297"/>
              <a:gd name="adj2" fmla="val 20759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Белые цветочки</a:t>
            </a:r>
          </a:p>
          <a:p>
            <a:pPr algn="ctr"/>
            <a:r>
              <a:rPr lang="ru-RU" sz="20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Вечером расцветают,</a:t>
            </a:r>
          </a:p>
          <a:p>
            <a:pPr algn="ctr"/>
            <a:r>
              <a:rPr lang="ru-RU" sz="20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утром увядают.</a:t>
            </a:r>
            <a:endParaRPr lang="ru-RU" sz="2000" b="1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7654" name="Picture 6" descr="D:\Общие документы\КАРТИНКИ\АНИМИРОВАННЫЕ КАРТИНКИ\1 (434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071678"/>
            <a:ext cx="3774304" cy="42291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Картинка 149 из 8609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68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828800"/>
          </a:xfrm>
          <a:noFill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endParaRPr lang="ru-RU" dirty="0">
              <a:solidFill>
                <a:srgbClr val="11111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88840"/>
            <a:ext cx="9144000" cy="306938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7200" b="1" spc="600" dirty="0" smtClean="0">
                <a:ln w="38100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Почему Солнце светит днём,               а звёзды ночью?</a:t>
            </a:r>
            <a:endParaRPr lang="ru-RU" sz="7200" b="1" spc="600" dirty="0">
              <a:ln w="38100"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1026" name="Picture 2" descr="D:\Общие документы\КАРТИНКИ\КАРТИНКИ\1 (77)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232161" flipH="1">
            <a:off x="8107887" y="815643"/>
            <a:ext cx="744066" cy="1185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Картинка 134 из 19408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285728"/>
            <a:ext cx="1928826" cy="1823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Картинка 1 из 1764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286248" y="2643182"/>
            <a:ext cx="465772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14282" y="714356"/>
            <a:ext cx="86439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Солнце не просто светит днем, без него день бы никогда не начался. Когда солнце поднимается, оно освещает Землю и у нас начинается день. Когда Солнце заходит, у нас начинается ночь. 	Некоторые дети считают, что звезды вечером зажигаются, а утром гаснут. На самом деле звезды светят и днем, и ночью. </a:t>
            </a:r>
          </a:p>
          <a:p>
            <a:pPr algn="just"/>
            <a:r>
              <a:rPr lang="ru-RU" sz="20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Звёзды - это раскаленные небесные тела. Все, что раскалено - светится. Почему же мы их не видим днём?</a:t>
            </a:r>
          </a:p>
          <a:p>
            <a:pPr algn="just"/>
            <a:r>
              <a:rPr lang="ru-RU" sz="20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endParaRPr lang="ru-RU" sz="2000" b="1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6165304"/>
            <a:ext cx="1071570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85794"/>
            <a:ext cx="85725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Земля окружена слоем воздуха. Солнечные лучи, проходя через воздух, рассеиваются так, что звезды становятся невидимыми. Во время полетов в космос космонавты хорошо видят одновременно и звезды, и Солнце, потому	что в космосе нет воздуха. </a:t>
            </a:r>
          </a:p>
          <a:p>
            <a:pPr algn="just"/>
            <a:r>
              <a:rPr lang="ru-RU" sz="20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После того как Солнце скрывается за горизонтом , а с ним «выключается» и свет, рассеянный воздухом, атмосфера становится «прозрачной» и на небе видны звезды.</a:t>
            </a:r>
          </a:p>
          <a:p>
            <a:pPr algn="just"/>
            <a:r>
              <a:rPr lang="ru-RU" sz="20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endParaRPr lang="ru-RU" sz="2000" b="1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0962" name="Picture 2" descr="Картинка 4 из 22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2857496"/>
            <a:ext cx="5768730" cy="3852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Картинка 10 из 52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03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Words>148</Words>
  <Application>Microsoft Office PowerPoint</Application>
  <PresentationFormat>Экран (4:3)</PresentationFormat>
  <Paragraphs>77</Paragraphs>
  <Slides>22</Slides>
  <Notes>14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Samsung</cp:lastModifiedBy>
  <cp:revision>43</cp:revision>
  <dcterms:created xsi:type="dcterms:W3CDTF">2012-03-11T12:21:12Z</dcterms:created>
  <dcterms:modified xsi:type="dcterms:W3CDTF">2014-04-01T16:33:47Z</dcterms:modified>
</cp:coreProperties>
</file>