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91" r:id="rId11"/>
    <p:sldId id="282" r:id="rId12"/>
    <p:sldId id="292" r:id="rId13"/>
    <p:sldId id="276" r:id="rId14"/>
    <p:sldId id="294" r:id="rId15"/>
    <p:sldId id="277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64" r:id="rId24"/>
    <p:sldId id="286" r:id="rId25"/>
    <p:sldId id="287" r:id="rId26"/>
    <p:sldId id="298" r:id="rId27"/>
    <p:sldId id="299" r:id="rId28"/>
    <p:sldId id="295" r:id="rId29"/>
    <p:sldId id="297" r:id="rId30"/>
    <p:sldId id="296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srgbClr val="FF0000"/>
    </p:penClr>
  </p:showPr>
  <p:clrMru>
    <a:srgbClr val="43DB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3B2CE8-0B5A-4B49-8155-B192CE0802A6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DAC8F9-0F51-4C69-B333-3CD386921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FA5787-445D-4C8D-B005-EADDA30571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AC8F9-0F51-4C69-B333-3CD38692181A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3ECA-C323-467B-AC33-919805747507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3B97-ECA8-4FAC-8AFD-0B9907629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FCA4-DFD4-49A2-801C-8F7E1A526914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6279-4EBB-4940-A1BF-6CFBA5B0A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787E-6B8A-49B5-9613-062D5FDDE184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001C-D8B8-48CF-A917-81E450087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A356-BD26-442A-B108-2F7246E2D9F1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9C1F-5FE6-4EAE-AA5D-95B82EBF5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D2F6-71AF-46B9-A3D5-4B2829E002FA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3F51-994A-4D60-BD6E-66CE5F155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54C1-8B2A-4289-A4DD-395AD27D3A84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715B-B146-4BDE-B3C9-E629F0CA6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07FA-BC8A-4F86-86AB-874B00573838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B661-CAFB-426C-A11F-01E4B97C1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276F-7C0D-4464-805D-2ECA0802CF64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090D-D58A-47BE-8AEC-4BCF5024E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6DBAE-87CC-44CB-B538-F229870F0C39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7F88-10EE-42C1-A8D6-1DCEDEDB9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2F60-53B0-40BD-AE64-7049D66E82C8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3D28-F591-4DFA-9678-F92C64DFB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F2A9-583F-4BA9-AC92-D84534AC276E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78276-A8A6-4762-B829-F3B1B16FE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72E8A-B2C5-418F-B31F-D33C74F9C878}" type="datetime1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53B836-BD72-4C3B-A9C6-CE2515EB1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51;&#1077;&#1085;&#1072;\Desktop\&#1086;&#1090;&#1079;&#1099;&#1074;\&#1044;&#1077;&#1090;&#1089;&#1082;&#1080;&#1077;%20&#1087;&#1077;&#1089;&#1085;&#1080;%20-%20&#1041;&#1091;&#1088;&#1072;&#1090;&#1080;&#1085;&#1086;%20(audiopoisk.com)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C:\Users\&#1051;&#1077;&#1085;&#1072;\Desktop\063%20Malle%20Frog%20-%20Lekker%20ding%20ding%20ding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 rot="20687646">
            <a:off x="43208" y="709678"/>
            <a:ext cx="7263714" cy="260202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Здоровьесберегающие технологии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начальной школе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пути их реализации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721192">
            <a:off x="1548673" y="3216727"/>
            <a:ext cx="6624736" cy="256802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Цыганская Галина Александровна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err="1" smtClean="0">
                <a:solidFill>
                  <a:srgbClr val="0070C0"/>
                </a:solidFill>
              </a:rPr>
              <a:t>Бобкова</a:t>
            </a:r>
            <a:r>
              <a:rPr lang="ru-RU" sz="2400" dirty="0" smtClean="0">
                <a:solidFill>
                  <a:srgbClr val="0070C0"/>
                </a:solidFill>
              </a:rPr>
              <a:t> Елена Александровна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учителя начальных классов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БОУ СОШ № 10 МО Динской район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ст. </a:t>
            </a:r>
            <a:r>
              <a:rPr lang="ru-RU" sz="2400" dirty="0" err="1" smtClean="0">
                <a:solidFill>
                  <a:srgbClr val="0070C0"/>
                </a:solidFill>
              </a:rPr>
              <a:t>Васюринской</a:t>
            </a:r>
            <a:endParaRPr lang="ru-RU" sz="24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8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2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6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43DB37"/>
                </a:solidFill>
                <a:latin typeface="Times New Roman" pitchFamily="18" charset="0"/>
                <a:cs typeface="Times New Roman" pitchFamily="18" charset="0"/>
              </a:rPr>
              <a:t>Двигательная гимнастика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43DB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3" name="Picture 3" descr="C:\Users\User\Cloud@Mail.Ru\Desktop\мам\Физминутки на уроках\P1070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1616">
            <a:off x="624321" y="2658241"/>
            <a:ext cx="3920454" cy="3375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User\Cloud@Mail.Ru\Desktop\мам\Физминутки на уроках\P1070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3589">
            <a:off x="4243997" y="1601357"/>
            <a:ext cx="4277325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451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Дыхательная гимнастика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4176464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      Правильное дыхание очень важно для развития речи, оно влияет на звукопроизношение, артикуляцию и развитие голоса. Дыхательные упражнения помогают выработать диафрагмальное дыхание, а также продолжительность, силу и правильное распределение выдоха.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6" descr="Смайлик весёлый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707904" y="5373216"/>
            <a:ext cx="1728192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73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9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Физкультминутка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063 Malle Frog - Lekker ding ding din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 flipV="1">
            <a:off x="8172400" y="5949280"/>
            <a:ext cx="519484" cy="5194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59832" y="1628801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Буратино потянулся,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Раз - нагнулся, 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Два - нагнулся,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Руки в стороны развел,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Видно, ключик не нашел.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Чтобы ключ ему достать,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Надо на носочки встать.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Крепче Буратино стой,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Вот он – ключик золотой!</a:t>
            </a:r>
            <a:endParaRPr lang="ru-RU" sz="3200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98773"/>
            <a:ext cx="2843756" cy="3818459"/>
          </a:xfrm>
          <a:prstGeom prst="rect">
            <a:avLst/>
          </a:prstGeom>
        </p:spPr>
      </p:pic>
      <p:pic>
        <p:nvPicPr>
          <p:cNvPr id="12" name="Детские песни - Буратино (audiopoisk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8172400" y="6021288"/>
            <a:ext cx="432048" cy="432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1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37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00800" cy="1512168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20688"/>
            <a:ext cx="81369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«Рука – вышедший наружу мозг», - писал Кант</a:t>
            </a:r>
            <a:endParaRPr lang="ru-RU" sz="3600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B050"/>
                </a:solidFill>
              </a:rPr>
              <a:t>Руки </a:t>
            </a:r>
            <a:r>
              <a:rPr lang="ru-RU" sz="3600" i="1" dirty="0" smtClean="0">
                <a:solidFill>
                  <a:srgbClr val="00B050"/>
                </a:solidFill>
              </a:rPr>
              <a:t>развиваем - в школе успеваем</a:t>
            </a:r>
          </a:p>
          <a:p>
            <a:pPr algn="ctr"/>
            <a:r>
              <a:rPr lang="ru-RU" sz="4400" dirty="0" smtClean="0">
                <a:solidFill>
                  <a:srgbClr val="00B050"/>
                </a:solidFill>
                <a:latin typeface="+mn-lt"/>
              </a:rPr>
              <a:t>Известный </a:t>
            </a:r>
            <a:r>
              <a:rPr lang="ru-RU" sz="4400" dirty="0" smtClean="0">
                <a:solidFill>
                  <a:srgbClr val="00B050"/>
                </a:solidFill>
                <a:latin typeface="+mn-lt"/>
              </a:rPr>
              <a:t>педагог В.А.Сухомлинский сказал: </a:t>
            </a:r>
            <a:r>
              <a:rPr lang="ru-RU" sz="4400" b="1" i="1" dirty="0" smtClean="0">
                <a:solidFill>
                  <a:srgbClr val="00B050"/>
                </a:solidFill>
                <a:latin typeface="+mn-lt"/>
              </a:rPr>
              <a:t>«Истоки способностей и дарований детей – на кончиках пальцев». </a:t>
            </a:r>
            <a:endParaRPr lang="ru-RU" sz="4400" b="1" dirty="0">
              <a:solidFill>
                <a:srgbClr val="00B05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12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Рисунок 7" descr="C:\Users\HP\Desktop\Классный архив 2012-2013\Акция Голосуем всей семьёй\P10702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5292660" cy="415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451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8003232" cy="5649491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Этот пальчик – маленький,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Мизинчик  удаленький 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Безымянный – кольцо носит,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Ни за что его не бросит.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Ну, а этот – средний, длинный.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Он как раз посередине.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Этот указательный,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Пальчик замечательный.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Большой палец, хоть не длинный,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Среди пальцев самый сильный.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advTm="401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1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9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3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1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7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7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3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кинезиологические приёмы</a:t>
            </a:r>
            <a:r>
              <a:rPr lang="ru-RU" u="sng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656184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особенно важны для детей, имеющих трудности для адаптации и усвоения программного материала. 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2924944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          Кинезиологические упражнения способствуют улучшению почерка, т.к. развивают мелкую моторику рук, позволяют улучшить внимание, память, пространственные представления, повышают работоспособность, снижают утомляемость, активизируют познавательные процессы и повышают способность к произвольному контролю</a:t>
            </a:r>
            <a:endParaRPr lang="ru-RU" sz="2800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ransition advTm="400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/>
          <a:lstStyle/>
          <a:p>
            <a:r>
              <a:rPr lang="ru-RU" sz="6000" dirty="0" smtClean="0">
                <a:solidFill>
                  <a:srgbClr val="00B050"/>
                </a:solidFill>
                <a:latin typeface="Monotype Corsiva" pitchFamily="66" charset="0"/>
              </a:rPr>
              <a:t>Гимнастика  для  глаз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7"/>
            <a:ext cx="8147248" cy="1584175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Зрительная гимнастика используется: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- для улучшения циркуляции крови и внутриглазной жидкости глаз;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314096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64502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+mn-lt"/>
              </a:rPr>
              <a:t>- для укрепления мышц глаз</a:t>
            </a:r>
            <a:endParaRPr lang="ru-RU" sz="3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43711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 - для улучшения аккомодации</a:t>
            </a:r>
            <a:endParaRPr lang="ru-RU" sz="3200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6"/>
            <a:ext cx="2448272" cy="2448272"/>
          </a:xfrm>
          <a:prstGeom prst="rect">
            <a:avLst/>
          </a:prstGeom>
        </p:spPr>
      </p:pic>
    </p:spTree>
  </p:cSld>
  <p:clrMapOvr>
    <a:masterClrMapping/>
  </p:clrMapOvr>
  <p:transition advTm="238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1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00"/>
                            </p:stCondLst>
                            <p:childTnLst>
                              <p:par>
                                <p:cTn id="27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9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237626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Как же сделать гимнастику для глаз интересной???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356992"/>
            <a:ext cx="7128792" cy="92333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Только играть!!!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0" name="Рисунок 9" descr="MCj04298330000[1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09120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2938338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00B050"/>
                </a:solidFill>
                <a:latin typeface="+mn-lt"/>
              </a:rPr>
              <a:t>В пятницу мы не зевали</a:t>
            </a:r>
            <a:br>
              <a:rPr lang="ru-RU" sz="3600" dirty="0" smtClean="0">
                <a:solidFill>
                  <a:srgbClr val="00B050"/>
                </a:solidFill>
                <a:latin typeface="+mn-lt"/>
              </a:rPr>
            </a:br>
            <a:r>
              <a:rPr lang="ru-RU" sz="3600" dirty="0" smtClean="0">
                <a:solidFill>
                  <a:srgbClr val="00B050"/>
                </a:solidFill>
                <a:latin typeface="+mn-lt"/>
              </a:rPr>
              <a:t>Глаза по кругу побежали.</a:t>
            </a:r>
            <a:br>
              <a:rPr lang="ru-RU" sz="3600" dirty="0" smtClean="0">
                <a:solidFill>
                  <a:srgbClr val="00B050"/>
                </a:solidFill>
                <a:latin typeface="+mn-lt"/>
              </a:rPr>
            </a:br>
            <a:r>
              <a:rPr lang="ru-RU" sz="3600" dirty="0" smtClean="0">
                <a:solidFill>
                  <a:srgbClr val="00B050"/>
                </a:solidFill>
                <a:latin typeface="+mn-lt"/>
              </a:rPr>
              <a:t>Остановка, и опять</a:t>
            </a:r>
            <a:br>
              <a:rPr lang="ru-RU" sz="3600" dirty="0" smtClean="0">
                <a:solidFill>
                  <a:srgbClr val="00B050"/>
                </a:solidFill>
                <a:latin typeface="+mn-lt"/>
              </a:rPr>
            </a:br>
            <a:r>
              <a:rPr lang="ru-RU" sz="3600" dirty="0" smtClean="0">
                <a:solidFill>
                  <a:srgbClr val="00B050"/>
                </a:solidFill>
                <a:latin typeface="+mn-lt"/>
              </a:rPr>
              <a:t>В другую сторону бежать</a:t>
            </a:r>
            <a:endParaRPr lang="ru-RU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12976"/>
            <a:ext cx="4690864" cy="3024336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rgbClr val="92D050"/>
                </a:solidFill>
              </a:rPr>
              <a:t>Поднять глаза вверх,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92D050"/>
                </a:solidFill>
              </a:rPr>
              <a:t>вправо, вниз, влево и вверх;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92D050"/>
                </a:solidFill>
              </a:rPr>
              <a:t>и обратно: влево, вниз,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92D050"/>
                </a:solidFill>
              </a:rPr>
              <a:t>вправо и снова вверх;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92D050"/>
                </a:solidFill>
              </a:rPr>
              <a:t>(совершенствует сложные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92D050"/>
                </a:solidFill>
              </a:rPr>
              <a:t>движения глаз)</a:t>
            </a:r>
            <a:endParaRPr lang="ru-RU" sz="2400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Picture 4" descr="http://s15.radikal.ru/i188/0911/57/4fba36daa1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112" y="1268760"/>
            <a:ext cx="2907196" cy="4104456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24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400"/>
                            </p:stCondLst>
                            <p:childTnLst>
                              <p:par>
                                <p:cTn id="1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400"/>
                            </p:stCondLst>
                            <p:childTnLst>
                              <p:par>
                                <p:cTn id="2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400"/>
                            </p:stCondLst>
                            <p:childTnLst>
                              <p:par>
                                <p:cTn id="2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400"/>
                            </p:stCondLst>
                            <p:childTnLst>
                              <p:par>
                                <p:cTn id="3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400"/>
                            </p:stCondLst>
                            <p:childTnLst>
                              <p:par>
                                <p:cTn id="3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400"/>
                            </p:stCondLst>
                            <p:childTnLst>
                              <p:par>
                                <p:cTn id="4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7626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«Забота о здоровье – это важнейший труд воспитателя»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                                                                         В.А.Сухомлинский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 smtClean="0">
              <a:solidFill>
                <a:srgbClr val="00B05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2" y="2132857"/>
            <a:ext cx="8147248" cy="11521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endParaRPr lang="ru-RU" dirty="0" smtClean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755576" y="6381328"/>
            <a:ext cx="1728192" cy="288032"/>
          </a:xfrm>
        </p:spPr>
        <p:txBody>
          <a:bodyPr/>
          <a:lstStyle/>
          <a:p>
            <a:pPr>
              <a:defRPr/>
            </a:pPr>
            <a:fld id="{B531E389-A722-4C89-8B37-25435251A986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99C31-7FED-4D22-B38D-7263F55D2602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2129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204864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Здоровье </a:t>
            </a:r>
            <a:r>
              <a:rPr lang="ru-RU" sz="2800" b="1" dirty="0" smtClean="0">
                <a:solidFill>
                  <a:srgbClr val="00B050"/>
                </a:solidFill>
              </a:rPr>
              <a:t>– бесценный дар, который преподносит человеку </a:t>
            </a:r>
            <a:r>
              <a:rPr lang="ru-RU" sz="2800" b="1" dirty="0" err="1" smtClean="0">
                <a:solidFill>
                  <a:srgbClr val="00B050"/>
                </a:solidFill>
              </a:rPr>
              <a:t>природа</a:t>
            </a:r>
            <a:r>
              <a:rPr lang="ru-RU" sz="2800" dirty="0" err="1" smtClean="0">
                <a:solidFill>
                  <a:srgbClr val="00B050"/>
                </a:solidFill>
              </a:rPr>
              <a:t>.</a:t>
            </a:r>
            <a:r>
              <a:rPr lang="ru-RU" sz="2800" b="1" dirty="0" err="1" smtClean="0">
                <a:solidFill>
                  <a:srgbClr val="00B050"/>
                </a:solidFill>
                <a:latin typeface="Calibri" pitchFamily="34" charset="0"/>
              </a:rPr>
              <a:t>На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</a:rPr>
              <a:t>бытовом уровне понятием </a:t>
            </a:r>
            <a:r>
              <a:rPr lang="ru-RU" sz="2800" b="1" dirty="0" smtClean="0">
                <a:solidFill>
                  <a:srgbClr val="92D050"/>
                </a:solidFill>
                <a:latin typeface="Calibri" pitchFamily="34" charset="0"/>
              </a:rPr>
              <a:t>"здоровье”    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</a:rPr>
              <a:t>обозначают обычно отсутствие болезни.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</a:rPr>
              <a:t>Согласно 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</a:rPr>
              <a:t>официальному определению      Всемирной Организации Здравоохранения, </a:t>
            </a:r>
          </a:p>
          <a:p>
            <a:r>
              <a:rPr lang="ru-RU" sz="2800" b="1" dirty="0" smtClean="0">
                <a:solidFill>
                  <a:srgbClr val="92D050"/>
                </a:solidFill>
                <a:latin typeface="Calibri" pitchFamily="34" charset="0"/>
              </a:rPr>
              <a:t>здоровье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</a:rPr>
              <a:t> – это физическое, психическое и социальное благополучие. </a:t>
            </a:r>
          </a:p>
        </p:txBody>
      </p:sp>
    </p:spTree>
  </p:cSld>
  <p:clrMapOvr>
    <a:masterClrMapping/>
  </p:clrMapOvr>
  <p:transition advTm="20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2794322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00B050"/>
                </a:solidFill>
              </a:rPr>
              <a:t>Во вторник часики глаза,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Водят взгляд туда – сюда,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Ходят влево, ходят вправо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Не устанут никогда.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5842992" cy="2265115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92D050"/>
                </a:solidFill>
              </a:rPr>
              <a:t>Повернуть глаза в правую</a:t>
            </a:r>
          </a:p>
          <a:p>
            <a:pPr>
              <a:buNone/>
            </a:pPr>
            <a:r>
              <a:rPr lang="ru-RU" i="1" dirty="0" smtClean="0">
                <a:solidFill>
                  <a:srgbClr val="92D050"/>
                </a:solidFill>
              </a:rPr>
              <a:t>сторону, а затем в левую,</a:t>
            </a:r>
          </a:p>
          <a:p>
            <a:pPr>
              <a:buNone/>
            </a:pPr>
            <a:r>
              <a:rPr lang="ru-RU" i="1" dirty="0" smtClean="0">
                <a:solidFill>
                  <a:srgbClr val="92D050"/>
                </a:solidFill>
              </a:rPr>
              <a:t>голова неподвижна; (снимает</a:t>
            </a:r>
          </a:p>
          <a:p>
            <a:pPr>
              <a:buNone/>
            </a:pPr>
            <a:r>
              <a:rPr lang="ru-RU" i="1" dirty="0" smtClean="0">
                <a:solidFill>
                  <a:srgbClr val="92D050"/>
                </a:solidFill>
              </a:rPr>
              <a:t>глазное напряжение).</a:t>
            </a:r>
            <a:endParaRPr lang="ru-RU" dirty="0" smtClean="0">
              <a:solidFill>
                <a:srgbClr val="92D05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8" name="Picture 4" descr="http://s15.radikal.ru/i188/0911/57/4fba36daa1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76872"/>
            <a:ext cx="2499170" cy="352839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9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Рекомендации по проведению дыхательной гимнастики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B050"/>
                </a:solidFill>
                <a:latin typeface="Century Gothic" pitchFamily="34" charset="0"/>
              </a:rPr>
              <a:t>     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Перед проведением дыхательной гимнастики необходимо вытереть пыль в помещении и проветрить его;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    Дыхательную гимнастику не рекомендуется проводить после плотного ужина или обеда;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    Упражнения рекомендуется выполнять в свободной одежде, которая не стесняет движения;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    Необходимо следить за тем, чтобы во время выполнения упражнений не напрягались мышцы рук, шеи, груди.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advTm="1686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6923112" cy="12961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Крыльями взмахнул петух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Всех нас разбудил он вдруг.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C8008A"/>
                </a:solidFill>
                <a:latin typeface="Comic Sans MS" pitchFamily="66" charset="0"/>
              </a:rPr>
              <a:t>        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«ПЕТУХ»</a:t>
            </a:r>
            <a:br>
              <a:rPr lang="ru-RU" b="1" dirty="0">
                <a:solidFill>
                  <a:srgbClr val="00B050"/>
                </a:solidFill>
                <a:latin typeface="Comic Sans MS" pitchFamily="66" charset="0"/>
              </a:rPr>
            </a:b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8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92896"/>
            <a:ext cx="2774364" cy="38164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2492895"/>
            <a:ext cx="51845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ru-RU" sz="3000" b="1" dirty="0" smtClean="0">
                <a:solidFill>
                  <a:srgbClr val="92D050"/>
                </a:solidFill>
                <a:latin typeface="Comic Sans MS" pitchFamily="66" charset="0"/>
              </a:rPr>
              <a:t>Встать прямо, ноги врозь, руки опустить. Поднять руки в стороны,</a:t>
            </a:r>
          </a:p>
          <a:p>
            <a:pPr>
              <a:buFont typeface="Arial" charset="0"/>
              <a:buNone/>
            </a:pPr>
            <a:r>
              <a:rPr lang="ru-RU" sz="3000" b="1" dirty="0" smtClean="0">
                <a:solidFill>
                  <a:srgbClr val="92D050"/>
                </a:solidFill>
                <a:latin typeface="Comic Sans MS" pitchFamily="66" charset="0"/>
              </a:rPr>
              <a:t>а затем хлопать ими по бедрам. Выдыхая, произносить «</a:t>
            </a:r>
            <a:r>
              <a:rPr lang="ru-RU" sz="3000" b="1" dirty="0" err="1" smtClean="0">
                <a:solidFill>
                  <a:srgbClr val="92D050"/>
                </a:solidFill>
                <a:latin typeface="Comic Sans MS" pitchFamily="66" charset="0"/>
              </a:rPr>
              <a:t>ку-ка-ре</a:t>
            </a:r>
            <a:r>
              <a:rPr lang="ru-RU" sz="3000" b="1" dirty="0" smtClean="0">
                <a:solidFill>
                  <a:srgbClr val="92D050"/>
                </a:solidFill>
                <a:latin typeface="Comic Sans MS" pitchFamily="66" charset="0"/>
              </a:rPr>
              <a:t>-</a:t>
            </a:r>
          </a:p>
          <a:p>
            <a:pPr>
              <a:buFont typeface="Arial" charset="0"/>
              <a:buNone/>
            </a:pPr>
            <a:r>
              <a:rPr lang="ru-RU" sz="3000" b="1" dirty="0" err="1" smtClean="0">
                <a:solidFill>
                  <a:srgbClr val="92D050"/>
                </a:solidFill>
                <a:latin typeface="Comic Sans MS" pitchFamily="66" charset="0"/>
              </a:rPr>
              <a:t>ку</a:t>
            </a:r>
            <a:r>
              <a:rPr lang="ru-RU" sz="3000" b="1" dirty="0" smtClean="0">
                <a:solidFill>
                  <a:srgbClr val="92D050"/>
                </a:solidFill>
                <a:latin typeface="Comic Sans MS" pitchFamily="66" charset="0"/>
              </a:rPr>
              <a:t>». Повторить 5—6 раз.</a:t>
            </a:r>
            <a:endParaRPr lang="ru-RU" sz="30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9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43DB37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43DB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13" name="Picture 4" descr="C:\Users\User\Cloud@Mail.Ru\Desktop\мам\Физминутки на уроках\P10900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924" y="1700808"/>
            <a:ext cx="5750387" cy="422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451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>Релаксация</a:t>
            </a:r>
            <a:b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5841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это сильное расслабление мышц организма, сопровождающееся удалением нервного напряжения.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2924944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+mn-lt"/>
                <a:ea typeface="BatangChe" pitchFamily="49" charset="-127"/>
              </a:rPr>
              <a:t>        Цель релаксации — снять умственное напряжение, дать детям небольшой отдых, вызвать положительные эмоции, хорошее настроение, что ведет к улучшению усвоения материала. </a:t>
            </a:r>
            <a:endParaRPr lang="ru-RU" sz="3200" dirty="0">
              <a:solidFill>
                <a:srgbClr val="00B050"/>
              </a:solidFill>
              <a:latin typeface="+mn-lt"/>
              <a:ea typeface="BatangChe" pitchFamily="49" charset="-127"/>
            </a:endParaRPr>
          </a:p>
        </p:txBody>
      </p:sp>
    </p:spTree>
  </p:cSld>
  <p:clrMapOvr>
    <a:masterClrMapping/>
  </p:clrMapOvr>
  <p:transition advTm="17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7" name="Содержимое 6" descr="BACK00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568952" cy="66693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cs typeface="Aharoni" pitchFamily="2" charset="-79"/>
              </a:rPr>
              <a:t>«Водопад»</a:t>
            </a:r>
            <a:endParaRPr lang="ru-RU" sz="5400" b="1" i="1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3"/>
            <a:ext cx="612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    Это необычный водопад. Вместо воды на вас струится мягкий белый свет.</a:t>
            </a:r>
          </a:p>
          <a:p>
            <a:r>
              <a:rPr lang="ru-RU" sz="2400" b="1" dirty="0" smtClean="0">
                <a:latin typeface="+mn-lt"/>
              </a:rPr>
              <a:t>     Белый свет течёт по вашим плечам, затылку и помогает им стать  мягкими и расслабленными. Свет течёт по груди, по животу. Вы чувствуете как они расслабляются, и вы сами собой, без всякого усилия, можете глубже вдыхать и выдыхать.</a:t>
            </a:r>
          </a:p>
          <a:p>
            <a:r>
              <a:rPr lang="ru-RU" sz="2400" b="1" dirty="0" smtClean="0">
                <a:latin typeface="+mn-lt"/>
              </a:rPr>
              <a:t>     Это позволяет вам ощущать себя очень расслаблено и приятно. И с каждым вдохом и выдохом вы наполняетесь свежими силами.</a:t>
            </a:r>
          </a:p>
          <a:p>
            <a:r>
              <a:rPr lang="ru-RU" sz="2400" b="1" dirty="0" smtClean="0">
                <a:latin typeface="+mn-lt"/>
              </a:rPr>
              <a:t>      Теперь мысленно поблагодарите этот водопад света за то, что он вас чудесно расслабил…</a:t>
            </a:r>
            <a:endParaRPr lang="ru-RU" sz="2400" b="1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188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48680"/>
            <a:ext cx="8450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Вставки о здоровье на уроках</a:t>
            </a:r>
            <a:endParaRPr lang="ru-RU" sz="4800" b="1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endParaRPr lang="ru-RU" sz="6000" b="1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HP\Desktop\Новый учебный 2012\P10609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552728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11" name="Picture 2" descr="C:\Users\Галина Александровна\Desktop\Фото для педфестив\Как сберечь здоровье\Весёлые перемен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67905">
            <a:off x="3320737" y="1531560"/>
            <a:ext cx="5124796" cy="3811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Галина Александровна\Desktop\P10909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4264521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43608" y="332656"/>
            <a:ext cx="70500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Весёлые переменки</a:t>
            </a:r>
            <a:endParaRPr lang="ru-RU" sz="6000" b="1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7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Здоровьесберегающие технологии – это: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232248" cy="313010"/>
          </a:xfrm>
        </p:spPr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1301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28498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1628800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1. Условия обучения ребёнка в школе (отсутствие стресса,    адекватность требований, адекватность методик обучения и воспитания);</a:t>
            </a:r>
            <a:endParaRPr lang="ru-RU" sz="2400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just"/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. Рациональная организация учебного процесса (в соответствии с возрастными, половыми, индивидуальными особенностями и гигиеническими требованиями</a:t>
            </a:r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);</a:t>
            </a:r>
          </a:p>
          <a:p>
            <a:pPr algn="just"/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. Соответствие учебной и физической нагрузки возрастным особенностям ребёнка</a:t>
            </a:r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;</a:t>
            </a:r>
            <a:endParaRPr lang="ru-RU" sz="2400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just"/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. Необходимый, достаточный, рационально организованный двигательный </a:t>
            </a:r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режим.</a:t>
            </a:r>
            <a:endParaRPr lang="ru-RU" sz="24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73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7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</a:t>
            </a:r>
            <a:r>
              <a:rPr lang="ru-RU" sz="3200" dirty="0" smtClean="0">
                <a:solidFill>
                  <a:srgbClr val="00B050"/>
                </a:solidFill>
              </a:rPr>
              <a:t>Основной целью моей работы в русле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педагогики  здоровья стало формирование здоровьесберегающего образовательного    пространства, отвечающего медицинскому и педагогическому принципу: «Не навреди!»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Здоровье так же заразительно, как и болезнь.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«Заразить здоровьем» - вот цель моей работы .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7" name="Рисунок 6" descr="j034339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97152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Ж.-Ж.Руссо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09634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</a:t>
            </a:r>
            <a:r>
              <a:rPr lang="ru-RU" sz="4800" b="1" i="1" dirty="0" smtClean="0">
                <a:solidFill>
                  <a:srgbClr val="00B050"/>
                </a:solidFill>
              </a:rPr>
              <a:t>«Чтобы сделать ребёнка умным и рассудительным, сделайте его крепким и здоровым». 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87824" y="3933056"/>
            <a:ext cx="3382140" cy="25816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10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6739" y="836712"/>
            <a:ext cx="755052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ЖЕЛАЕМ 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УДАЧИ И    ЗДОРОВЬЯ!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2681bc90f39601326f5fc6410c64c41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ЦЕЛЬ здоровьесберегающих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образовательных  технологий обучения: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213285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00B050"/>
                </a:solidFill>
              </a:rPr>
              <a:t>Обеспечить </a:t>
            </a:r>
            <a:r>
              <a:rPr lang="ru-RU" sz="2800" dirty="0" smtClean="0">
                <a:solidFill>
                  <a:srgbClr val="00B050"/>
                </a:solidFill>
              </a:rPr>
              <a:t>школьнику возможность сохранения здоровья за период обучения в школе</a:t>
            </a:r>
            <a:r>
              <a:rPr lang="ru-RU" sz="28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-</a:t>
            </a: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Научить </a:t>
            </a: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использовать полученные знания в повседневной жизни</a:t>
            </a: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.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- </a:t>
            </a: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Сформировать у обучающихся необходимые знания , умения и  навыки здорового образа жизни.</a:t>
            </a:r>
          </a:p>
          <a:p>
            <a:endParaRPr lang="ru-RU" sz="2800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ransition advTm="20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Необходимым компонентом здоровьесберегающих технологий является включение в структуру урока: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8075240" cy="28803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- физминуток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256490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- пальчиковых игр</a:t>
            </a:r>
            <a:endParaRPr lang="ru-RU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06896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 - кинезиологических приёмов</a:t>
            </a:r>
            <a:endParaRPr lang="ru-RU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64502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- гимнастики для глаз</a:t>
            </a:r>
            <a:endParaRPr lang="ru-RU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22108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- дыхательных упражнений</a:t>
            </a:r>
            <a:endParaRPr lang="ru-RU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72514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- релаксации</a:t>
            </a:r>
            <a:endParaRPr lang="ru-RU" sz="32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3" name="Picture 3" descr="D:\СВЕТА\Света 2\Картинки\Школа\cd81ca5c77d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0771"/>
            <a:ext cx="2952328" cy="3010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3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00B050"/>
                </a:solidFill>
              </a:rPr>
              <a:t>Использование различных двигательных упражнений позволяет решить несколько задач: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504056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rgbClr val="00B050"/>
                </a:solidFill>
              </a:rPr>
              <a:t>   способствуют повышению речевой активности</a:t>
            </a:r>
            <a:endParaRPr lang="ru-RU" sz="2800" i="1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27089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+mn-lt"/>
              </a:rPr>
              <a:t>развивает речевые умения и навыки</a:t>
            </a:r>
            <a:endParaRPr lang="ru-RU" sz="28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42900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+mn-lt"/>
              </a:rPr>
              <a:t>снимает напряжение, восстанавливает работоспособность</a:t>
            </a:r>
            <a:endParaRPr lang="ru-RU" sz="28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50912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+mn-lt"/>
              </a:rPr>
              <a:t>активизирует познавательный интерес</a:t>
            </a:r>
            <a:endParaRPr lang="ru-RU" sz="28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157192"/>
            <a:ext cx="853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+mn-lt"/>
              </a:rPr>
              <a:t>улучшает концентрацию внимания, снижает трудности переключения с одного вида деятельности на другой </a:t>
            </a:r>
            <a:endParaRPr lang="ru-RU" sz="2800" i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ransition advTm="248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Физминутки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rgbClr val="00B050"/>
                </a:solidFill>
              </a:rPr>
              <a:t>       Естественный элемент урока в начальных классах, который обусловлен физиологическими потребностями в двигательной активности  детей. Они помогают снять статическое утомление различных мышц, ослабить умственное напряжение, снять зрительное утомление.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advTm="318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Рекомендации для учителя: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Учитель должен: </a:t>
            </a:r>
          </a:p>
          <a:p>
            <a:pPr lvl="0"/>
            <a:r>
              <a:rPr lang="ru-RU" sz="2800" dirty="0" smtClean="0">
                <a:solidFill>
                  <a:srgbClr val="00B050"/>
                </a:solidFill>
              </a:rPr>
              <a:t>Проводить физкультминутки, находясь в хорошем настроении;</a:t>
            </a:r>
          </a:p>
          <a:p>
            <a:pPr lvl="0"/>
            <a:r>
              <a:rPr lang="ru-RU" sz="2800" dirty="0" smtClean="0">
                <a:solidFill>
                  <a:srgbClr val="00B050"/>
                </a:solidFill>
              </a:rPr>
              <a:t>Обладать педагогическим тактом;</a:t>
            </a:r>
          </a:p>
          <a:p>
            <a:pPr lvl="0"/>
            <a:r>
              <a:rPr lang="ru-RU" sz="2800" dirty="0" smtClean="0">
                <a:solidFill>
                  <a:srgbClr val="00B050"/>
                </a:solidFill>
              </a:rPr>
              <a:t>Владеть высокой двигательной культурой и образно показывать упражнения;</a:t>
            </a:r>
          </a:p>
          <a:p>
            <a:pPr lvl="0"/>
            <a:r>
              <a:rPr lang="ru-RU" sz="2800" dirty="0" smtClean="0">
                <a:solidFill>
                  <a:srgbClr val="00B050"/>
                </a:solidFill>
              </a:rPr>
              <a:t>Уметь сочетать движения с музыкальным ритмом;</a:t>
            </a:r>
          </a:p>
          <a:p>
            <a:pPr lvl="0"/>
            <a:r>
              <a:rPr lang="ru-RU" sz="2800" dirty="0" smtClean="0">
                <a:solidFill>
                  <a:srgbClr val="00B050"/>
                </a:solidFill>
              </a:rPr>
              <a:t>Знать основы терминологии физических упражнений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A356-BD26-442A-B108-2F7246E2D9F1}" type="datetime1">
              <a:rPr lang="ru-RU" smtClean="0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9C1F-5FE6-4EAE-AA5D-95B82EBF50A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advTm="63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3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9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3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068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3175">
                  <a:solidFill>
                    <a:schemeClr val="tx1"/>
                  </a:solidFill>
                </a:ln>
                <a:solidFill>
                  <a:srgbClr val="43DB37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6000" b="1" dirty="0">
              <a:ln w="3175">
                <a:solidFill>
                  <a:schemeClr val="tx1"/>
                </a:solidFill>
              </a:ln>
              <a:solidFill>
                <a:srgbClr val="43DB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HP\Desktop\Новый учебный 2012\P10609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55272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5"/>
</p:tagLst>
</file>

<file path=ppt/theme/theme1.xml><?xml version="1.0" encoding="utf-8"?>
<a:theme xmlns:a="http://schemas.openxmlformats.org/drawingml/2006/main" name="¦-¦-TЗ.TИ¦¦¦-¦¬¦-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¦-¦-TЗ.TИ¦¦¦-¦¬¦- 1.</Template>
  <TotalTime>921</TotalTime>
  <Words>1094</Words>
  <Application>Microsoft Office PowerPoint</Application>
  <PresentationFormat>Экран (4:3)</PresentationFormat>
  <Paragraphs>219</Paragraphs>
  <Slides>33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¦-¦-TЗ.TИ¦¦¦-¦¬¦- 1.</vt:lpstr>
      <vt:lpstr>Здоровьесберегающие технологии  в начальной школе   и пути их реализации</vt:lpstr>
      <vt:lpstr>«Забота о здоровье – это важнейший труд воспитателя»                                                                           В.А.Сухомлинский </vt:lpstr>
      <vt:lpstr>Здоровьесберегающие технологии – это:</vt:lpstr>
      <vt:lpstr>ЦЕЛЬ здоровьесберегающих образовательных  технологий обучения:</vt:lpstr>
      <vt:lpstr>Необходимым компонентом здоровьесберегающих технологий является включение в структуру урока:</vt:lpstr>
      <vt:lpstr>Использование различных двигательных упражнений позволяет решить несколько задач:</vt:lpstr>
      <vt:lpstr>Физминутки</vt:lpstr>
      <vt:lpstr>Рекомендации для учителя: </vt:lpstr>
      <vt:lpstr>Слайд 9</vt:lpstr>
      <vt:lpstr>Двигательная гимнастика</vt:lpstr>
      <vt:lpstr>Дыхательная гимнастика</vt:lpstr>
      <vt:lpstr>Физкультминутка</vt:lpstr>
      <vt:lpstr> </vt:lpstr>
      <vt:lpstr>Пальчиковая гимнастика</vt:lpstr>
      <vt:lpstr>Слайд 15</vt:lpstr>
      <vt:lpstr>кинезиологические приёмы </vt:lpstr>
      <vt:lpstr>Гимнастика  для  глаз</vt:lpstr>
      <vt:lpstr>Как же сделать гимнастику для глаз интересной???</vt:lpstr>
      <vt:lpstr>В пятницу мы не зевали Глаза по кругу побежали. Остановка, и опять В другую сторону бежать</vt:lpstr>
      <vt:lpstr>Во вторник часики глаза, Водят взгляд туда – сюда, Ходят влево, ходят вправо Не устанут никогда.</vt:lpstr>
      <vt:lpstr>Рекомендации по проведению дыхательной гимнастики</vt:lpstr>
      <vt:lpstr>        «ПЕТУХ» </vt:lpstr>
      <vt:lpstr>Дыхательная гимнастика</vt:lpstr>
      <vt:lpstr> Релаксация </vt:lpstr>
      <vt:lpstr>Слайд 25</vt:lpstr>
      <vt:lpstr>  </vt:lpstr>
      <vt:lpstr>Слайд 27</vt:lpstr>
      <vt:lpstr>  </vt:lpstr>
      <vt:lpstr>  </vt:lpstr>
      <vt:lpstr>  </vt:lpstr>
      <vt:lpstr>          Основной целью моей работы в русле педагогики  здоровья стало формирование здоровьесберегающего образовательного    пространства, отвечающего медицинскому и педагогическому принципу: «Не навреди!» </vt:lpstr>
      <vt:lpstr>Ж.-Ж.Руссо</vt:lpstr>
      <vt:lpstr>Слайд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dc:description>http://aida.ucoz.ru</dc:description>
  <cp:lastModifiedBy>Галина Александровна</cp:lastModifiedBy>
  <cp:revision>65</cp:revision>
  <dcterms:created xsi:type="dcterms:W3CDTF">2013-11-08T08:10:13Z</dcterms:created>
  <dcterms:modified xsi:type="dcterms:W3CDTF">2013-12-02T03:11:14Z</dcterms:modified>
</cp:coreProperties>
</file>