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1" r:id="rId3"/>
    <p:sldId id="280" r:id="rId4"/>
    <p:sldId id="279" r:id="rId5"/>
    <p:sldId id="282" r:id="rId6"/>
    <p:sldId id="265" r:id="rId7"/>
    <p:sldId id="283" r:id="rId8"/>
    <p:sldId id="284" r:id="rId9"/>
    <p:sldId id="286" r:id="rId10"/>
    <p:sldId id="276" r:id="rId11"/>
    <p:sldId id="267" r:id="rId12"/>
    <p:sldId id="269" r:id="rId13"/>
    <p:sldId id="270" r:id="rId14"/>
    <p:sldId id="271" r:id="rId15"/>
    <p:sldId id="272" r:id="rId16"/>
    <p:sldId id="273" r:id="rId17"/>
    <p:sldId id="277" r:id="rId18"/>
    <p:sldId id="278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  <a:srgbClr val="FFCCFF"/>
    <a:srgbClr val="99CCFF"/>
    <a:srgbClr val="FF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FAE15-BA7D-49BC-ABD2-9F9A7BD319A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ABFEE32-7D47-40C0-A474-534535CE80ED}">
      <dgm:prSet phldrT="[Текст]"/>
      <dgm:spPr/>
      <dgm:t>
        <a:bodyPr/>
        <a:lstStyle/>
        <a:p>
          <a:r>
            <a:rPr lang="ru-RU" dirty="0" smtClean="0"/>
            <a:t>следопыты</a:t>
          </a:r>
          <a:endParaRPr lang="ru-RU" dirty="0"/>
        </a:p>
      </dgm:t>
    </dgm:pt>
    <dgm:pt modelId="{0B8113DD-ECE7-40A8-9877-F69D5B9B407C}" type="parTrans" cxnId="{D5A3215B-253B-4BD4-A768-12DCDBC4AC5D}">
      <dgm:prSet/>
      <dgm:spPr/>
      <dgm:t>
        <a:bodyPr/>
        <a:lstStyle/>
        <a:p>
          <a:endParaRPr lang="ru-RU"/>
        </a:p>
      </dgm:t>
    </dgm:pt>
    <dgm:pt modelId="{A43D2FFA-751C-42BE-AB23-8B5EF7232C1D}" type="sibTrans" cxnId="{D5A3215B-253B-4BD4-A768-12DCDBC4AC5D}">
      <dgm:prSet/>
      <dgm:spPr/>
      <dgm:t>
        <a:bodyPr/>
        <a:lstStyle/>
        <a:p>
          <a:endParaRPr lang="ru-RU"/>
        </a:p>
      </dgm:t>
    </dgm:pt>
    <dgm:pt modelId="{46BF00CD-B730-4526-93C0-92623CBB022C}">
      <dgm:prSet phldrT="[Текст]"/>
      <dgm:spPr/>
      <dgm:t>
        <a:bodyPr/>
        <a:lstStyle/>
        <a:p>
          <a:r>
            <a:rPr lang="ru-RU" dirty="0" smtClean="0"/>
            <a:t>статисты</a:t>
          </a:r>
          <a:endParaRPr lang="ru-RU" dirty="0"/>
        </a:p>
      </dgm:t>
    </dgm:pt>
    <dgm:pt modelId="{F4C61A4F-3867-45DE-A95C-E0EF3A668EF2}" type="parTrans" cxnId="{BC9728E0-1676-4D42-B9DC-AC37E9E73B46}">
      <dgm:prSet/>
      <dgm:spPr/>
      <dgm:t>
        <a:bodyPr/>
        <a:lstStyle/>
        <a:p>
          <a:endParaRPr lang="ru-RU"/>
        </a:p>
      </dgm:t>
    </dgm:pt>
    <dgm:pt modelId="{A6BE38CA-254C-4A60-93C2-1A4856DB7E25}" type="sibTrans" cxnId="{BC9728E0-1676-4D42-B9DC-AC37E9E73B46}">
      <dgm:prSet/>
      <dgm:spPr/>
      <dgm:t>
        <a:bodyPr/>
        <a:lstStyle/>
        <a:p>
          <a:endParaRPr lang="ru-RU"/>
        </a:p>
      </dgm:t>
    </dgm:pt>
    <dgm:pt modelId="{E822230C-06E0-4EDD-94B3-01FA5F189FF9}">
      <dgm:prSet phldrT="[Текст]"/>
      <dgm:spPr/>
      <dgm:t>
        <a:bodyPr/>
        <a:lstStyle/>
        <a:p>
          <a:r>
            <a:rPr lang="ru-RU" dirty="0" smtClean="0"/>
            <a:t>музыковеды</a:t>
          </a:r>
          <a:endParaRPr lang="ru-RU" dirty="0"/>
        </a:p>
      </dgm:t>
    </dgm:pt>
    <dgm:pt modelId="{D666332E-DFD6-4770-A123-D77CBBD69BEC}" type="parTrans" cxnId="{C36C9488-2AAA-46AB-9BD4-C8FF744F4802}">
      <dgm:prSet/>
      <dgm:spPr/>
      <dgm:t>
        <a:bodyPr/>
        <a:lstStyle/>
        <a:p>
          <a:endParaRPr lang="ru-RU"/>
        </a:p>
      </dgm:t>
    </dgm:pt>
    <dgm:pt modelId="{9072D448-5322-4A3B-AC06-836959797B0F}" type="sibTrans" cxnId="{C36C9488-2AAA-46AB-9BD4-C8FF744F4802}">
      <dgm:prSet/>
      <dgm:spPr/>
      <dgm:t>
        <a:bodyPr/>
        <a:lstStyle/>
        <a:p>
          <a:endParaRPr lang="ru-RU"/>
        </a:p>
      </dgm:t>
    </dgm:pt>
    <dgm:pt modelId="{B17137FE-3396-495E-BCAD-77AA961E7481}" type="pres">
      <dgm:prSet presAssocID="{30CFAE15-BA7D-49BC-ABD2-9F9A7BD319A3}" presName="compositeShape" presStyleCnt="0">
        <dgm:presLayoutVars>
          <dgm:dir/>
          <dgm:resizeHandles/>
        </dgm:presLayoutVars>
      </dgm:prSet>
      <dgm:spPr/>
    </dgm:pt>
    <dgm:pt modelId="{0E003012-B4CF-4F20-B4C5-169C39EE8254}" type="pres">
      <dgm:prSet presAssocID="{30CFAE15-BA7D-49BC-ABD2-9F9A7BD319A3}" presName="pyramid" presStyleLbl="node1" presStyleIdx="0" presStyleCnt="1" custScaleY="98912" custLinFactNeighborX="224" custLinFactNeighborY="2223"/>
      <dgm:spPr>
        <a:solidFill>
          <a:schemeClr val="accent1">
            <a:lumMod val="50000"/>
          </a:schemeClr>
        </a:solidFill>
      </dgm:spPr>
    </dgm:pt>
    <dgm:pt modelId="{44173B4E-A0B0-462E-A61D-61C0653C4E1C}" type="pres">
      <dgm:prSet presAssocID="{30CFAE15-BA7D-49BC-ABD2-9F9A7BD319A3}" presName="theList" presStyleCnt="0"/>
      <dgm:spPr/>
    </dgm:pt>
    <dgm:pt modelId="{B8D1D275-7FC5-4A70-8914-5FA404C713B0}" type="pres">
      <dgm:prSet presAssocID="{DABFEE32-7D47-40C0-A474-534535CE80E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D9B2B-360E-4B4F-875E-A1E7E71C1AF7}" type="pres">
      <dgm:prSet presAssocID="{DABFEE32-7D47-40C0-A474-534535CE80ED}" presName="aSpace" presStyleCnt="0"/>
      <dgm:spPr/>
    </dgm:pt>
    <dgm:pt modelId="{688198C9-4E82-4416-8090-21F9CB2F5312}" type="pres">
      <dgm:prSet presAssocID="{46BF00CD-B730-4526-93C0-92623CBB022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E2D3A-4232-45D9-ACC1-671BFB1351E5}" type="pres">
      <dgm:prSet presAssocID="{46BF00CD-B730-4526-93C0-92623CBB022C}" presName="aSpace" presStyleCnt="0"/>
      <dgm:spPr/>
    </dgm:pt>
    <dgm:pt modelId="{133EA428-A203-44E8-8434-BA026CE93A26}" type="pres">
      <dgm:prSet presAssocID="{E822230C-06E0-4EDD-94B3-01FA5F189FF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BF4CC-55D0-4C35-A45F-36F28A5E7427}" type="pres">
      <dgm:prSet presAssocID="{E822230C-06E0-4EDD-94B3-01FA5F189FF9}" presName="aSpace" presStyleCnt="0"/>
      <dgm:spPr/>
    </dgm:pt>
  </dgm:ptLst>
  <dgm:cxnLst>
    <dgm:cxn modelId="{F5465715-A4D2-4ADA-BD15-4DEAD624518B}" type="presOf" srcId="{E822230C-06E0-4EDD-94B3-01FA5F189FF9}" destId="{133EA428-A203-44E8-8434-BA026CE93A26}" srcOrd="0" destOrd="0" presId="urn:microsoft.com/office/officeart/2005/8/layout/pyramid2"/>
    <dgm:cxn modelId="{9CDD014F-AEBD-43C2-8F32-D4B216095D39}" type="presOf" srcId="{DABFEE32-7D47-40C0-A474-534535CE80ED}" destId="{B8D1D275-7FC5-4A70-8914-5FA404C713B0}" srcOrd="0" destOrd="0" presId="urn:microsoft.com/office/officeart/2005/8/layout/pyramid2"/>
    <dgm:cxn modelId="{BC9728E0-1676-4D42-B9DC-AC37E9E73B46}" srcId="{30CFAE15-BA7D-49BC-ABD2-9F9A7BD319A3}" destId="{46BF00CD-B730-4526-93C0-92623CBB022C}" srcOrd="1" destOrd="0" parTransId="{F4C61A4F-3867-45DE-A95C-E0EF3A668EF2}" sibTransId="{A6BE38CA-254C-4A60-93C2-1A4856DB7E25}"/>
    <dgm:cxn modelId="{D70F3AF8-C8A0-4CD1-A4F5-014DDB12692A}" type="presOf" srcId="{30CFAE15-BA7D-49BC-ABD2-9F9A7BD319A3}" destId="{B17137FE-3396-495E-BCAD-77AA961E7481}" srcOrd="0" destOrd="0" presId="urn:microsoft.com/office/officeart/2005/8/layout/pyramid2"/>
    <dgm:cxn modelId="{C36C9488-2AAA-46AB-9BD4-C8FF744F4802}" srcId="{30CFAE15-BA7D-49BC-ABD2-9F9A7BD319A3}" destId="{E822230C-06E0-4EDD-94B3-01FA5F189FF9}" srcOrd="2" destOrd="0" parTransId="{D666332E-DFD6-4770-A123-D77CBBD69BEC}" sibTransId="{9072D448-5322-4A3B-AC06-836959797B0F}"/>
    <dgm:cxn modelId="{D5A3215B-253B-4BD4-A768-12DCDBC4AC5D}" srcId="{30CFAE15-BA7D-49BC-ABD2-9F9A7BD319A3}" destId="{DABFEE32-7D47-40C0-A474-534535CE80ED}" srcOrd="0" destOrd="0" parTransId="{0B8113DD-ECE7-40A8-9877-F69D5B9B407C}" sibTransId="{A43D2FFA-751C-42BE-AB23-8B5EF7232C1D}"/>
    <dgm:cxn modelId="{75515FC4-FBC7-45DE-9145-2284DF4D9CBC}" type="presOf" srcId="{46BF00CD-B730-4526-93C0-92623CBB022C}" destId="{688198C9-4E82-4416-8090-21F9CB2F5312}" srcOrd="0" destOrd="0" presId="urn:microsoft.com/office/officeart/2005/8/layout/pyramid2"/>
    <dgm:cxn modelId="{B09503E0-2508-44AC-88BA-65BB0E5456A4}" type="presParOf" srcId="{B17137FE-3396-495E-BCAD-77AA961E7481}" destId="{0E003012-B4CF-4F20-B4C5-169C39EE8254}" srcOrd="0" destOrd="0" presId="urn:microsoft.com/office/officeart/2005/8/layout/pyramid2"/>
    <dgm:cxn modelId="{6355D5F7-320F-4500-9DEC-A718BCB897BD}" type="presParOf" srcId="{B17137FE-3396-495E-BCAD-77AA961E7481}" destId="{44173B4E-A0B0-462E-A61D-61C0653C4E1C}" srcOrd="1" destOrd="0" presId="urn:microsoft.com/office/officeart/2005/8/layout/pyramid2"/>
    <dgm:cxn modelId="{43A87BF4-D3EF-448A-A01E-FDC8562CF1C5}" type="presParOf" srcId="{44173B4E-A0B0-462E-A61D-61C0653C4E1C}" destId="{B8D1D275-7FC5-4A70-8914-5FA404C713B0}" srcOrd="0" destOrd="0" presId="urn:microsoft.com/office/officeart/2005/8/layout/pyramid2"/>
    <dgm:cxn modelId="{18C84C17-33FB-4C71-8395-7140E0194547}" type="presParOf" srcId="{44173B4E-A0B0-462E-A61D-61C0653C4E1C}" destId="{7BDD9B2B-360E-4B4F-875E-A1E7E71C1AF7}" srcOrd="1" destOrd="0" presId="urn:microsoft.com/office/officeart/2005/8/layout/pyramid2"/>
    <dgm:cxn modelId="{514CDBFD-F1EE-4587-ABFE-88DC8B8F8C9E}" type="presParOf" srcId="{44173B4E-A0B0-462E-A61D-61C0653C4E1C}" destId="{688198C9-4E82-4416-8090-21F9CB2F5312}" srcOrd="2" destOrd="0" presId="urn:microsoft.com/office/officeart/2005/8/layout/pyramid2"/>
    <dgm:cxn modelId="{4407681A-2571-49D9-8EA7-C1A72191E948}" type="presParOf" srcId="{44173B4E-A0B0-462E-A61D-61C0653C4E1C}" destId="{4B8E2D3A-4232-45D9-ACC1-671BFB1351E5}" srcOrd="3" destOrd="0" presId="urn:microsoft.com/office/officeart/2005/8/layout/pyramid2"/>
    <dgm:cxn modelId="{89AB5334-5CE9-4CAE-8533-ABC5BC90E644}" type="presParOf" srcId="{44173B4E-A0B0-462E-A61D-61C0653C4E1C}" destId="{133EA428-A203-44E8-8434-BA026CE93A26}" srcOrd="4" destOrd="0" presId="urn:microsoft.com/office/officeart/2005/8/layout/pyramid2"/>
    <dgm:cxn modelId="{560F74B0-8136-475A-B901-8122A1F99375}" type="presParOf" srcId="{44173B4E-A0B0-462E-A61D-61C0653C4E1C}" destId="{0A1BF4CC-55D0-4C35-A45F-36F28A5E7427}" srcOrd="5" destOrd="0" presId="urn:microsoft.com/office/officeart/2005/8/layout/pyramid2"/>
  </dgm:cxnLst>
  <dgm:bg>
    <a:solidFill>
      <a:srgbClr val="FFFFCC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03012-B4CF-4F20-B4C5-169C39EE8254}">
      <dsp:nvSpPr>
        <dsp:cNvPr id="0" name=""/>
        <dsp:cNvSpPr/>
      </dsp:nvSpPr>
      <dsp:spPr>
        <a:xfrm>
          <a:off x="1560542" y="57204"/>
          <a:ext cx="5257800" cy="5200595"/>
        </a:xfrm>
        <a:prstGeom prst="triangl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1D275-7FC5-4A70-8914-5FA404C713B0}">
      <dsp:nvSpPr>
        <dsp:cNvPr id="0" name=""/>
        <dsp:cNvSpPr/>
      </dsp:nvSpPr>
      <dsp:spPr>
        <a:xfrm>
          <a:off x="4177664" y="528604"/>
          <a:ext cx="3417570" cy="12446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следопыты</a:t>
          </a:r>
          <a:endParaRPr lang="ru-RU" sz="4000" kern="1200" dirty="0"/>
        </a:p>
      </dsp:txBody>
      <dsp:txXfrm>
        <a:off x="4238421" y="589361"/>
        <a:ext cx="3296056" cy="1123105"/>
      </dsp:txXfrm>
    </dsp:sp>
    <dsp:sp modelId="{688198C9-4E82-4416-8090-21F9CB2F5312}">
      <dsp:nvSpPr>
        <dsp:cNvPr id="0" name=""/>
        <dsp:cNvSpPr/>
      </dsp:nvSpPr>
      <dsp:spPr>
        <a:xfrm>
          <a:off x="4177664" y="1928801"/>
          <a:ext cx="3417570" cy="12446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статисты</a:t>
          </a:r>
          <a:endParaRPr lang="ru-RU" sz="4000" kern="1200" dirty="0"/>
        </a:p>
      </dsp:txBody>
      <dsp:txXfrm>
        <a:off x="4238421" y="1989558"/>
        <a:ext cx="3296056" cy="1123105"/>
      </dsp:txXfrm>
    </dsp:sp>
    <dsp:sp modelId="{133EA428-A203-44E8-8434-BA026CE93A26}">
      <dsp:nvSpPr>
        <dsp:cNvPr id="0" name=""/>
        <dsp:cNvSpPr/>
      </dsp:nvSpPr>
      <dsp:spPr>
        <a:xfrm>
          <a:off x="4177664" y="3328998"/>
          <a:ext cx="3417570" cy="12446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музыковеды</a:t>
          </a:r>
          <a:endParaRPr lang="ru-RU" sz="4000" kern="1200" dirty="0"/>
        </a:p>
      </dsp:txBody>
      <dsp:txXfrm>
        <a:off x="4238421" y="3389755"/>
        <a:ext cx="3296056" cy="1123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603F7-12AE-4F42-A695-1093598A6822}" type="datetimeFigureOut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DC6F1-A4C2-44D4-9334-CACEBB9EE1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75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A4677-FDA9-444A-9FEB-FB8906672C6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28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8695-1D81-45A8-B239-17997EEAC639}" type="datetimeFigureOut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A5DE-6E3E-4EE9-A87C-3D2660BF29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05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8695-1D81-45A8-B239-17997EEAC639}" type="datetimeFigureOut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A5DE-6E3E-4EE9-A87C-3D2660BF29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05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8695-1D81-45A8-B239-17997EEAC639}" type="datetimeFigureOut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A5DE-6E3E-4EE9-A87C-3D2660BF29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38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8695-1D81-45A8-B239-17997EEAC639}" type="datetimeFigureOut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A5DE-6E3E-4EE9-A87C-3D2660BF29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89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8695-1D81-45A8-B239-17997EEAC639}" type="datetimeFigureOut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A5DE-6E3E-4EE9-A87C-3D2660BF29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49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8695-1D81-45A8-B239-17997EEAC639}" type="datetimeFigureOut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A5DE-6E3E-4EE9-A87C-3D2660BF29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396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8695-1D81-45A8-B239-17997EEAC639}" type="datetimeFigureOut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A5DE-6E3E-4EE9-A87C-3D2660BF29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44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8695-1D81-45A8-B239-17997EEAC639}" type="datetimeFigureOut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A5DE-6E3E-4EE9-A87C-3D2660BF29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57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8695-1D81-45A8-B239-17997EEAC639}" type="datetimeFigureOut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A5DE-6E3E-4EE9-A87C-3D2660BF29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04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8695-1D81-45A8-B239-17997EEAC639}" type="datetimeFigureOut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A5DE-6E3E-4EE9-A87C-3D2660BF29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96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28695-1D81-45A8-B239-17997EEAC639}" type="datetimeFigureOut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4A5DE-6E3E-4EE9-A87C-3D2660BF29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30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28695-1D81-45A8-B239-17997EEAC639}" type="datetimeFigureOut">
              <a:rPr lang="ru-RU" smtClean="0"/>
              <a:pPr/>
              <a:t>08.04.2013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4A5DE-6E3E-4EE9-A87C-3D2660BF29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35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yatcanto.ru/sounds_of_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10"/>
          <p:cNvSpPr>
            <a:spLocks noChangeArrowheads="1" noChangeShapeType="1" noTextEdit="1"/>
          </p:cNvSpPr>
          <p:nvPr/>
        </p:nvSpPr>
        <p:spPr bwMode="auto">
          <a:xfrm>
            <a:off x="1284784" y="549275"/>
            <a:ext cx="7056784" cy="809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635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вводная презентация</a:t>
            </a:r>
            <a:endParaRPr lang="ru-RU" sz="3600" kern="10" dirty="0">
              <a:ln w="6350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14340" name="WordArt 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1189" y="2276476"/>
            <a:ext cx="8069263" cy="22320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 </a:t>
            </a:r>
            <a:r>
              <a:rPr lang="ru-RU" sz="3600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"</a:t>
            </a:r>
            <a:r>
              <a:rPr lang="ru-RU" sz="3600" kern="10" dirty="0" smtClean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Музыка – вокруг нас "</a:t>
            </a:r>
            <a:endParaRPr lang="ru-RU" sz="3600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400300" y="5628198"/>
            <a:ext cx="6743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Составила: Болдырева Лариса Эдуардовна</a:t>
            </a:r>
          </a:p>
          <a:p>
            <a:pPr algn="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 музыки МБУ лицей №51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07839236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5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Методы исследования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907704" y="1484784"/>
            <a:ext cx="5688632" cy="4896544"/>
            <a:chOff x="2723130" y="1983115"/>
            <a:chExt cx="3705312" cy="4110969"/>
          </a:xfrm>
        </p:grpSpPr>
        <p:sp>
          <p:nvSpPr>
            <p:cNvPr id="3" name="Полилиния 2"/>
            <p:cNvSpPr/>
            <p:nvPr/>
          </p:nvSpPr>
          <p:spPr>
            <a:xfrm>
              <a:off x="4058710" y="1983115"/>
              <a:ext cx="1026579" cy="1026579"/>
            </a:xfrm>
            <a:custGeom>
              <a:avLst/>
              <a:gdLst>
                <a:gd name="connsiteX0" fmla="*/ 0 w 1026579"/>
                <a:gd name="connsiteY0" fmla="*/ 513290 h 1026579"/>
                <a:gd name="connsiteX1" fmla="*/ 513290 w 1026579"/>
                <a:gd name="connsiteY1" fmla="*/ 0 h 1026579"/>
                <a:gd name="connsiteX2" fmla="*/ 1026580 w 1026579"/>
                <a:gd name="connsiteY2" fmla="*/ 513290 h 1026579"/>
                <a:gd name="connsiteX3" fmla="*/ 513290 w 1026579"/>
                <a:gd name="connsiteY3" fmla="*/ 1026580 h 1026579"/>
                <a:gd name="connsiteX4" fmla="*/ 0 w 1026579"/>
                <a:gd name="connsiteY4" fmla="*/ 513290 h 102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579" h="1026579">
                  <a:moveTo>
                    <a:pt x="0" y="513290"/>
                  </a:moveTo>
                  <a:cubicBezTo>
                    <a:pt x="0" y="229808"/>
                    <a:pt x="229808" y="0"/>
                    <a:pt x="513290" y="0"/>
                  </a:cubicBezTo>
                  <a:cubicBezTo>
                    <a:pt x="796772" y="0"/>
                    <a:pt x="1026580" y="229808"/>
                    <a:pt x="1026580" y="513290"/>
                  </a:cubicBezTo>
                  <a:cubicBezTo>
                    <a:pt x="1026580" y="796772"/>
                    <a:pt x="796772" y="1026580"/>
                    <a:pt x="513290" y="1026580"/>
                  </a:cubicBezTo>
                  <a:cubicBezTo>
                    <a:pt x="229808" y="1026580"/>
                    <a:pt x="0" y="796772"/>
                    <a:pt x="0" y="51329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229" tIns="159229" rIns="159229" bIns="159229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</a:rPr>
                <a:t>И</a:t>
              </a:r>
              <a:r>
                <a:rPr lang="ru-RU" sz="1600" b="1" kern="1200" dirty="0" smtClean="0">
                  <a:solidFill>
                    <a:schemeClr val="tx1"/>
                  </a:solidFill>
                </a:rPr>
                <a:t>зучение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 rot="1800000">
              <a:off x="5096453" y="2704851"/>
              <a:ext cx="273276" cy="346470"/>
            </a:xfrm>
            <a:custGeom>
              <a:avLst/>
              <a:gdLst>
                <a:gd name="connsiteX0" fmla="*/ 0 w 273276"/>
                <a:gd name="connsiteY0" fmla="*/ 69294 h 346470"/>
                <a:gd name="connsiteX1" fmla="*/ 136638 w 273276"/>
                <a:gd name="connsiteY1" fmla="*/ 69294 h 346470"/>
                <a:gd name="connsiteX2" fmla="*/ 136638 w 273276"/>
                <a:gd name="connsiteY2" fmla="*/ 0 h 346470"/>
                <a:gd name="connsiteX3" fmla="*/ 273276 w 273276"/>
                <a:gd name="connsiteY3" fmla="*/ 173235 h 346470"/>
                <a:gd name="connsiteX4" fmla="*/ 136638 w 273276"/>
                <a:gd name="connsiteY4" fmla="*/ 346470 h 346470"/>
                <a:gd name="connsiteX5" fmla="*/ 136638 w 273276"/>
                <a:gd name="connsiteY5" fmla="*/ 277176 h 346470"/>
                <a:gd name="connsiteX6" fmla="*/ 0 w 273276"/>
                <a:gd name="connsiteY6" fmla="*/ 277176 h 346470"/>
                <a:gd name="connsiteX7" fmla="*/ 0 w 273276"/>
                <a:gd name="connsiteY7" fmla="*/ 69294 h 3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276" h="346470">
                  <a:moveTo>
                    <a:pt x="0" y="69294"/>
                  </a:moveTo>
                  <a:lnTo>
                    <a:pt x="136638" y="69294"/>
                  </a:lnTo>
                  <a:lnTo>
                    <a:pt x="136638" y="0"/>
                  </a:lnTo>
                  <a:lnTo>
                    <a:pt x="273276" y="173235"/>
                  </a:lnTo>
                  <a:lnTo>
                    <a:pt x="136638" y="346470"/>
                  </a:lnTo>
                  <a:lnTo>
                    <a:pt x="136638" y="277176"/>
                  </a:lnTo>
                  <a:lnTo>
                    <a:pt x="0" y="277176"/>
                  </a:lnTo>
                  <a:lnTo>
                    <a:pt x="0" y="6929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9293" rIns="81982" bIns="6929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5394290" y="2754213"/>
              <a:ext cx="1026579" cy="1026579"/>
            </a:xfrm>
            <a:custGeom>
              <a:avLst/>
              <a:gdLst>
                <a:gd name="connsiteX0" fmla="*/ 0 w 1026579"/>
                <a:gd name="connsiteY0" fmla="*/ 513290 h 1026579"/>
                <a:gd name="connsiteX1" fmla="*/ 513290 w 1026579"/>
                <a:gd name="connsiteY1" fmla="*/ 0 h 1026579"/>
                <a:gd name="connsiteX2" fmla="*/ 1026580 w 1026579"/>
                <a:gd name="connsiteY2" fmla="*/ 513290 h 1026579"/>
                <a:gd name="connsiteX3" fmla="*/ 513290 w 1026579"/>
                <a:gd name="connsiteY3" fmla="*/ 1026580 h 1026579"/>
                <a:gd name="connsiteX4" fmla="*/ 0 w 1026579"/>
                <a:gd name="connsiteY4" fmla="*/ 513290 h 102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579" h="1026579">
                  <a:moveTo>
                    <a:pt x="0" y="513290"/>
                  </a:moveTo>
                  <a:cubicBezTo>
                    <a:pt x="0" y="229808"/>
                    <a:pt x="229808" y="0"/>
                    <a:pt x="513290" y="0"/>
                  </a:cubicBezTo>
                  <a:cubicBezTo>
                    <a:pt x="796772" y="0"/>
                    <a:pt x="1026580" y="229808"/>
                    <a:pt x="1026580" y="513290"/>
                  </a:cubicBezTo>
                  <a:cubicBezTo>
                    <a:pt x="1026580" y="796772"/>
                    <a:pt x="796772" y="1026580"/>
                    <a:pt x="513290" y="1026580"/>
                  </a:cubicBezTo>
                  <a:cubicBezTo>
                    <a:pt x="229808" y="1026580"/>
                    <a:pt x="0" y="796772"/>
                    <a:pt x="0" y="51329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229" tIns="159229" rIns="159229" bIns="159229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</a:rPr>
                <a:t>А</a:t>
              </a:r>
              <a:r>
                <a:rPr lang="ru-RU" sz="1600" b="1" kern="1200" dirty="0" smtClean="0">
                  <a:solidFill>
                    <a:schemeClr val="tx1"/>
                  </a:solidFill>
                </a:rPr>
                <a:t>нализ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 rot="5383014">
              <a:off x="5777205" y="3853018"/>
              <a:ext cx="268246" cy="346470"/>
            </a:xfrm>
            <a:custGeom>
              <a:avLst/>
              <a:gdLst>
                <a:gd name="connsiteX0" fmla="*/ 0 w 268246"/>
                <a:gd name="connsiteY0" fmla="*/ 69294 h 346470"/>
                <a:gd name="connsiteX1" fmla="*/ 134123 w 268246"/>
                <a:gd name="connsiteY1" fmla="*/ 69294 h 346470"/>
                <a:gd name="connsiteX2" fmla="*/ 134123 w 268246"/>
                <a:gd name="connsiteY2" fmla="*/ 0 h 346470"/>
                <a:gd name="connsiteX3" fmla="*/ 268246 w 268246"/>
                <a:gd name="connsiteY3" fmla="*/ 173235 h 346470"/>
                <a:gd name="connsiteX4" fmla="*/ 134123 w 268246"/>
                <a:gd name="connsiteY4" fmla="*/ 346470 h 346470"/>
                <a:gd name="connsiteX5" fmla="*/ 134123 w 268246"/>
                <a:gd name="connsiteY5" fmla="*/ 277176 h 346470"/>
                <a:gd name="connsiteX6" fmla="*/ 0 w 268246"/>
                <a:gd name="connsiteY6" fmla="*/ 277176 h 346470"/>
                <a:gd name="connsiteX7" fmla="*/ 0 w 268246"/>
                <a:gd name="connsiteY7" fmla="*/ 69294 h 3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246" h="346470">
                  <a:moveTo>
                    <a:pt x="0" y="69294"/>
                  </a:moveTo>
                  <a:lnTo>
                    <a:pt x="134123" y="69294"/>
                  </a:lnTo>
                  <a:lnTo>
                    <a:pt x="134123" y="0"/>
                  </a:lnTo>
                  <a:lnTo>
                    <a:pt x="268246" y="173235"/>
                  </a:lnTo>
                  <a:lnTo>
                    <a:pt x="134123" y="346470"/>
                  </a:lnTo>
                  <a:lnTo>
                    <a:pt x="134123" y="277176"/>
                  </a:lnTo>
                  <a:lnTo>
                    <a:pt x="0" y="277176"/>
                  </a:lnTo>
                  <a:lnTo>
                    <a:pt x="0" y="6929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9294" rIns="80474" bIns="692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401863" y="4286898"/>
              <a:ext cx="1026579" cy="1026579"/>
            </a:xfrm>
            <a:custGeom>
              <a:avLst/>
              <a:gdLst>
                <a:gd name="connsiteX0" fmla="*/ 0 w 1026579"/>
                <a:gd name="connsiteY0" fmla="*/ 513290 h 1026579"/>
                <a:gd name="connsiteX1" fmla="*/ 513290 w 1026579"/>
                <a:gd name="connsiteY1" fmla="*/ 0 h 1026579"/>
                <a:gd name="connsiteX2" fmla="*/ 1026580 w 1026579"/>
                <a:gd name="connsiteY2" fmla="*/ 513290 h 1026579"/>
                <a:gd name="connsiteX3" fmla="*/ 513290 w 1026579"/>
                <a:gd name="connsiteY3" fmla="*/ 1026580 h 1026579"/>
                <a:gd name="connsiteX4" fmla="*/ 0 w 1026579"/>
                <a:gd name="connsiteY4" fmla="*/ 513290 h 102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579" h="1026579">
                  <a:moveTo>
                    <a:pt x="0" y="513290"/>
                  </a:moveTo>
                  <a:cubicBezTo>
                    <a:pt x="0" y="229808"/>
                    <a:pt x="229808" y="0"/>
                    <a:pt x="513290" y="0"/>
                  </a:cubicBezTo>
                  <a:cubicBezTo>
                    <a:pt x="796772" y="0"/>
                    <a:pt x="1026580" y="229808"/>
                    <a:pt x="1026580" y="513290"/>
                  </a:cubicBezTo>
                  <a:cubicBezTo>
                    <a:pt x="1026580" y="796772"/>
                    <a:pt x="796772" y="1026580"/>
                    <a:pt x="513290" y="1026580"/>
                  </a:cubicBezTo>
                  <a:cubicBezTo>
                    <a:pt x="229808" y="1026580"/>
                    <a:pt x="0" y="796772"/>
                    <a:pt x="0" y="51329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119" tIns="168119" rIns="168119" bIns="168119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Подбор информации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 rot="19790156">
              <a:off x="5110772" y="5013283"/>
              <a:ext cx="279275" cy="346471"/>
            </a:xfrm>
            <a:custGeom>
              <a:avLst/>
              <a:gdLst>
                <a:gd name="connsiteX0" fmla="*/ 0 w 279275"/>
                <a:gd name="connsiteY0" fmla="*/ 69294 h 346470"/>
                <a:gd name="connsiteX1" fmla="*/ 139638 w 279275"/>
                <a:gd name="connsiteY1" fmla="*/ 69294 h 346470"/>
                <a:gd name="connsiteX2" fmla="*/ 139638 w 279275"/>
                <a:gd name="connsiteY2" fmla="*/ 0 h 346470"/>
                <a:gd name="connsiteX3" fmla="*/ 279275 w 279275"/>
                <a:gd name="connsiteY3" fmla="*/ 173235 h 346470"/>
                <a:gd name="connsiteX4" fmla="*/ 139638 w 279275"/>
                <a:gd name="connsiteY4" fmla="*/ 346470 h 346470"/>
                <a:gd name="connsiteX5" fmla="*/ 139638 w 279275"/>
                <a:gd name="connsiteY5" fmla="*/ 277176 h 346470"/>
                <a:gd name="connsiteX6" fmla="*/ 0 w 279275"/>
                <a:gd name="connsiteY6" fmla="*/ 277176 h 346470"/>
                <a:gd name="connsiteX7" fmla="*/ 0 w 279275"/>
                <a:gd name="connsiteY7" fmla="*/ 69294 h 3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275" h="346470">
                  <a:moveTo>
                    <a:pt x="279275" y="277176"/>
                  </a:moveTo>
                  <a:lnTo>
                    <a:pt x="139637" y="277176"/>
                  </a:lnTo>
                  <a:lnTo>
                    <a:pt x="139637" y="346470"/>
                  </a:lnTo>
                  <a:lnTo>
                    <a:pt x="0" y="173235"/>
                  </a:lnTo>
                  <a:lnTo>
                    <a:pt x="139637" y="0"/>
                  </a:lnTo>
                  <a:lnTo>
                    <a:pt x="139637" y="69294"/>
                  </a:lnTo>
                  <a:lnTo>
                    <a:pt x="279275" y="69294"/>
                  </a:lnTo>
                  <a:lnTo>
                    <a:pt x="279275" y="27717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3781" tIns="69295" rIns="0" bIns="692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058710" y="5067505"/>
              <a:ext cx="1026579" cy="1026579"/>
            </a:xfrm>
            <a:custGeom>
              <a:avLst/>
              <a:gdLst>
                <a:gd name="connsiteX0" fmla="*/ 0 w 1026579"/>
                <a:gd name="connsiteY0" fmla="*/ 513290 h 1026579"/>
                <a:gd name="connsiteX1" fmla="*/ 513290 w 1026579"/>
                <a:gd name="connsiteY1" fmla="*/ 0 h 1026579"/>
                <a:gd name="connsiteX2" fmla="*/ 1026580 w 1026579"/>
                <a:gd name="connsiteY2" fmla="*/ 513290 h 1026579"/>
                <a:gd name="connsiteX3" fmla="*/ 513290 w 1026579"/>
                <a:gd name="connsiteY3" fmla="*/ 1026580 h 1026579"/>
                <a:gd name="connsiteX4" fmla="*/ 0 w 1026579"/>
                <a:gd name="connsiteY4" fmla="*/ 513290 h 102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579" h="1026579">
                  <a:moveTo>
                    <a:pt x="0" y="513290"/>
                  </a:moveTo>
                  <a:cubicBezTo>
                    <a:pt x="0" y="229808"/>
                    <a:pt x="229808" y="0"/>
                    <a:pt x="513290" y="0"/>
                  </a:cubicBezTo>
                  <a:cubicBezTo>
                    <a:pt x="796772" y="0"/>
                    <a:pt x="1026580" y="229808"/>
                    <a:pt x="1026580" y="513290"/>
                  </a:cubicBezTo>
                  <a:cubicBezTo>
                    <a:pt x="1026580" y="796772"/>
                    <a:pt x="796772" y="1026580"/>
                    <a:pt x="513290" y="1026580"/>
                  </a:cubicBezTo>
                  <a:cubicBezTo>
                    <a:pt x="229808" y="1026580"/>
                    <a:pt x="0" y="796772"/>
                    <a:pt x="0" y="51329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119" tIns="168119" rIns="168119" bIns="168119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1"/>
                  </a:solidFill>
                </a:rPr>
                <a:t>Д</a:t>
              </a:r>
              <a:r>
                <a:rPr lang="ru-RU" sz="1400" b="1" kern="1200" dirty="0" smtClean="0">
                  <a:solidFill>
                    <a:schemeClr val="tx1"/>
                  </a:solidFill>
                </a:rPr>
                <a:t>иагностика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 rot="23400000">
              <a:off x="3774270" y="5025876"/>
              <a:ext cx="273277" cy="346471"/>
            </a:xfrm>
            <a:custGeom>
              <a:avLst/>
              <a:gdLst>
                <a:gd name="connsiteX0" fmla="*/ 0 w 273276"/>
                <a:gd name="connsiteY0" fmla="*/ 69294 h 346470"/>
                <a:gd name="connsiteX1" fmla="*/ 136638 w 273276"/>
                <a:gd name="connsiteY1" fmla="*/ 69294 h 346470"/>
                <a:gd name="connsiteX2" fmla="*/ 136638 w 273276"/>
                <a:gd name="connsiteY2" fmla="*/ 0 h 346470"/>
                <a:gd name="connsiteX3" fmla="*/ 273276 w 273276"/>
                <a:gd name="connsiteY3" fmla="*/ 173235 h 346470"/>
                <a:gd name="connsiteX4" fmla="*/ 136638 w 273276"/>
                <a:gd name="connsiteY4" fmla="*/ 346470 h 346470"/>
                <a:gd name="connsiteX5" fmla="*/ 136638 w 273276"/>
                <a:gd name="connsiteY5" fmla="*/ 277176 h 346470"/>
                <a:gd name="connsiteX6" fmla="*/ 0 w 273276"/>
                <a:gd name="connsiteY6" fmla="*/ 277176 h 346470"/>
                <a:gd name="connsiteX7" fmla="*/ 0 w 273276"/>
                <a:gd name="connsiteY7" fmla="*/ 69294 h 3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276" h="346470">
                  <a:moveTo>
                    <a:pt x="273276" y="277176"/>
                  </a:moveTo>
                  <a:lnTo>
                    <a:pt x="136638" y="277176"/>
                  </a:lnTo>
                  <a:lnTo>
                    <a:pt x="136638" y="346470"/>
                  </a:lnTo>
                  <a:lnTo>
                    <a:pt x="0" y="173235"/>
                  </a:lnTo>
                  <a:lnTo>
                    <a:pt x="136638" y="0"/>
                  </a:lnTo>
                  <a:lnTo>
                    <a:pt x="136638" y="69294"/>
                  </a:lnTo>
                  <a:lnTo>
                    <a:pt x="273276" y="69294"/>
                  </a:lnTo>
                  <a:lnTo>
                    <a:pt x="273276" y="277176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983" tIns="69295" rIns="0" bIns="692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741469" y="4300287"/>
              <a:ext cx="1026579" cy="1026579"/>
            </a:xfrm>
            <a:custGeom>
              <a:avLst/>
              <a:gdLst>
                <a:gd name="connsiteX0" fmla="*/ 0 w 1026579"/>
                <a:gd name="connsiteY0" fmla="*/ 513290 h 1026579"/>
                <a:gd name="connsiteX1" fmla="*/ 513290 w 1026579"/>
                <a:gd name="connsiteY1" fmla="*/ 0 h 1026579"/>
                <a:gd name="connsiteX2" fmla="*/ 1026580 w 1026579"/>
                <a:gd name="connsiteY2" fmla="*/ 513290 h 1026579"/>
                <a:gd name="connsiteX3" fmla="*/ 513290 w 1026579"/>
                <a:gd name="connsiteY3" fmla="*/ 1026580 h 1026579"/>
                <a:gd name="connsiteX4" fmla="*/ 0 w 1026579"/>
                <a:gd name="connsiteY4" fmla="*/ 513290 h 102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579" h="1026579">
                  <a:moveTo>
                    <a:pt x="0" y="513290"/>
                  </a:moveTo>
                  <a:cubicBezTo>
                    <a:pt x="0" y="229808"/>
                    <a:pt x="229808" y="0"/>
                    <a:pt x="513290" y="0"/>
                  </a:cubicBezTo>
                  <a:cubicBezTo>
                    <a:pt x="796772" y="0"/>
                    <a:pt x="1026580" y="229808"/>
                    <a:pt x="1026580" y="513290"/>
                  </a:cubicBezTo>
                  <a:cubicBezTo>
                    <a:pt x="1026580" y="796772"/>
                    <a:pt x="796772" y="1026580"/>
                    <a:pt x="513290" y="1026580"/>
                  </a:cubicBezTo>
                  <a:cubicBezTo>
                    <a:pt x="229808" y="1026580"/>
                    <a:pt x="0" y="796772"/>
                    <a:pt x="0" y="51329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199" tIns="173199" rIns="173199" bIns="173199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</a:rPr>
                <a:t>Экспертный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</a:rPr>
                <a:t>о</a:t>
              </a:r>
              <a:r>
                <a:rPr lang="ru-RU" sz="1600" b="1" kern="1200" dirty="0" smtClean="0">
                  <a:solidFill>
                    <a:schemeClr val="tx1"/>
                  </a:solidFill>
                </a:rPr>
                <a:t>прос</a:t>
              </a:r>
              <a:endParaRPr lang="ru-RU" sz="1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 rot="16200000">
              <a:off x="3099782" y="3873098"/>
              <a:ext cx="273276" cy="346470"/>
            </a:xfrm>
            <a:custGeom>
              <a:avLst/>
              <a:gdLst>
                <a:gd name="connsiteX0" fmla="*/ 0 w 273276"/>
                <a:gd name="connsiteY0" fmla="*/ 69294 h 346470"/>
                <a:gd name="connsiteX1" fmla="*/ 136638 w 273276"/>
                <a:gd name="connsiteY1" fmla="*/ 69294 h 346470"/>
                <a:gd name="connsiteX2" fmla="*/ 136638 w 273276"/>
                <a:gd name="connsiteY2" fmla="*/ 0 h 346470"/>
                <a:gd name="connsiteX3" fmla="*/ 273276 w 273276"/>
                <a:gd name="connsiteY3" fmla="*/ 173235 h 346470"/>
                <a:gd name="connsiteX4" fmla="*/ 136638 w 273276"/>
                <a:gd name="connsiteY4" fmla="*/ 346470 h 346470"/>
                <a:gd name="connsiteX5" fmla="*/ 136638 w 273276"/>
                <a:gd name="connsiteY5" fmla="*/ 277176 h 346470"/>
                <a:gd name="connsiteX6" fmla="*/ 0 w 273276"/>
                <a:gd name="connsiteY6" fmla="*/ 277176 h 346470"/>
                <a:gd name="connsiteX7" fmla="*/ 0 w 273276"/>
                <a:gd name="connsiteY7" fmla="*/ 69294 h 3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276" h="346470">
                  <a:moveTo>
                    <a:pt x="0" y="69294"/>
                  </a:moveTo>
                  <a:lnTo>
                    <a:pt x="136638" y="69294"/>
                  </a:lnTo>
                  <a:lnTo>
                    <a:pt x="136638" y="0"/>
                  </a:lnTo>
                  <a:lnTo>
                    <a:pt x="273276" y="173235"/>
                  </a:lnTo>
                  <a:lnTo>
                    <a:pt x="136638" y="346470"/>
                  </a:lnTo>
                  <a:lnTo>
                    <a:pt x="136638" y="277176"/>
                  </a:lnTo>
                  <a:lnTo>
                    <a:pt x="0" y="277176"/>
                  </a:lnTo>
                  <a:lnTo>
                    <a:pt x="0" y="6929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9294" rIns="81983" bIns="692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2723130" y="2803120"/>
              <a:ext cx="1026579" cy="1026579"/>
            </a:xfrm>
            <a:custGeom>
              <a:avLst/>
              <a:gdLst>
                <a:gd name="connsiteX0" fmla="*/ 0 w 1026579"/>
                <a:gd name="connsiteY0" fmla="*/ 513290 h 1026579"/>
                <a:gd name="connsiteX1" fmla="*/ 513290 w 1026579"/>
                <a:gd name="connsiteY1" fmla="*/ 0 h 1026579"/>
                <a:gd name="connsiteX2" fmla="*/ 1026580 w 1026579"/>
                <a:gd name="connsiteY2" fmla="*/ 513290 h 1026579"/>
                <a:gd name="connsiteX3" fmla="*/ 513290 w 1026579"/>
                <a:gd name="connsiteY3" fmla="*/ 1026580 h 1026579"/>
                <a:gd name="connsiteX4" fmla="*/ 0 w 1026579"/>
                <a:gd name="connsiteY4" fmla="*/ 513290 h 102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579" h="1026579">
                  <a:moveTo>
                    <a:pt x="0" y="513290"/>
                  </a:moveTo>
                  <a:cubicBezTo>
                    <a:pt x="0" y="229808"/>
                    <a:pt x="229808" y="0"/>
                    <a:pt x="513290" y="0"/>
                  </a:cubicBezTo>
                  <a:cubicBezTo>
                    <a:pt x="796772" y="0"/>
                    <a:pt x="1026580" y="229808"/>
                    <a:pt x="1026580" y="513290"/>
                  </a:cubicBezTo>
                  <a:cubicBezTo>
                    <a:pt x="1026580" y="796772"/>
                    <a:pt x="796772" y="1026580"/>
                    <a:pt x="513290" y="1026580"/>
                  </a:cubicBezTo>
                  <a:cubicBezTo>
                    <a:pt x="229808" y="1026580"/>
                    <a:pt x="0" y="796772"/>
                    <a:pt x="0" y="51329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9389" tIns="169389" rIns="169389" bIns="169389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1"/>
                  </a:solidFill>
                </a:rPr>
                <a:t>Тестирование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 rot="19800000">
              <a:off x="3760873" y="2712585"/>
              <a:ext cx="273276" cy="346470"/>
            </a:xfrm>
            <a:custGeom>
              <a:avLst/>
              <a:gdLst>
                <a:gd name="connsiteX0" fmla="*/ 0 w 273276"/>
                <a:gd name="connsiteY0" fmla="*/ 69294 h 346470"/>
                <a:gd name="connsiteX1" fmla="*/ 136638 w 273276"/>
                <a:gd name="connsiteY1" fmla="*/ 69294 h 346470"/>
                <a:gd name="connsiteX2" fmla="*/ 136638 w 273276"/>
                <a:gd name="connsiteY2" fmla="*/ 0 h 346470"/>
                <a:gd name="connsiteX3" fmla="*/ 273276 w 273276"/>
                <a:gd name="connsiteY3" fmla="*/ 173235 h 346470"/>
                <a:gd name="connsiteX4" fmla="*/ 136638 w 273276"/>
                <a:gd name="connsiteY4" fmla="*/ 346470 h 346470"/>
                <a:gd name="connsiteX5" fmla="*/ 136638 w 273276"/>
                <a:gd name="connsiteY5" fmla="*/ 277176 h 346470"/>
                <a:gd name="connsiteX6" fmla="*/ 0 w 273276"/>
                <a:gd name="connsiteY6" fmla="*/ 277176 h 346470"/>
                <a:gd name="connsiteX7" fmla="*/ 0 w 273276"/>
                <a:gd name="connsiteY7" fmla="*/ 69294 h 3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3276" h="346470">
                  <a:moveTo>
                    <a:pt x="0" y="69294"/>
                  </a:moveTo>
                  <a:lnTo>
                    <a:pt x="136638" y="69294"/>
                  </a:lnTo>
                  <a:lnTo>
                    <a:pt x="136638" y="0"/>
                  </a:lnTo>
                  <a:lnTo>
                    <a:pt x="273276" y="173235"/>
                  </a:lnTo>
                  <a:lnTo>
                    <a:pt x="136638" y="346470"/>
                  </a:lnTo>
                  <a:lnTo>
                    <a:pt x="136638" y="277176"/>
                  </a:lnTo>
                  <a:lnTo>
                    <a:pt x="0" y="277176"/>
                  </a:lnTo>
                  <a:lnTo>
                    <a:pt x="0" y="6929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9294" rIns="81982" bIns="692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05881930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Следопыты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sz="half" idx="2"/>
          </p:nvPr>
        </p:nvSpPr>
        <p:spPr>
          <a:xfrm>
            <a:off x="4648200" y="1196753"/>
            <a:ext cx="4038600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Ответят на вопросы:</a:t>
            </a:r>
          </a:p>
          <a:p>
            <a:r>
              <a:rPr lang="ru-RU" dirty="0" smtClean="0"/>
              <a:t>Как возник звук?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Кому медведь на ухо наступил?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Может классика – это интересно?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" name="Picture 3" descr="F:\МАРИНА\Экология\Профессор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287713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6228184" y="5301208"/>
            <a:ext cx="755972" cy="980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9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Для этого  они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Объект 8" descr="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56792"/>
            <a:ext cx="2882900" cy="21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dirty="0" smtClean="0"/>
              <a:t>Исследуют</a:t>
            </a:r>
          </a:p>
          <a:p>
            <a:r>
              <a:rPr lang="ru-RU" sz="3200" dirty="0" smtClean="0"/>
              <a:t> природу звука</a:t>
            </a:r>
          </a:p>
          <a:p>
            <a:pPr marL="0" indent="0">
              <a:buNone/>
            </a:pPr>
            <a:r>
              <a:rPr lang="ru-RU" sz="3200" dirty="0" smtClean="0"/>
              <a:t> 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  <a:p>
            <a:r>
              <a:rPr lang="ru-RU" sz="3200" dirty="0" smtClean="0"/>
              <a:t>Что </a:t>
            </a:r>
            <a:r>
              <a:rPr lang="ru-RU" sz="3200" dirty="0"/>
              <a:t>такое слух</a:t>
            </a:r>
            <a:r>
              <a:rPr lang="ru-RU" sz="3200" dirty="0" smtClean="0"/>
              <a:t>?</a:t>
            </a:r>
          </a:p>
          <a:p>
            <a:r>
              <a:rPr lang="ru-RU" sz="3200" dirty="0"/>
              <a:t>У</a:t>
            </a:r>
            <a:r>
              <a:rPr lang="ru-RU" sz="3200" dirty="0" smtClean="0"/>
              <a:t> человека 2 уха?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/>
              <a:t>Почему не все поют?</a:t>
            </a:r>
            <a:endParaRPr lang="ru-RU" sz="3200" dirty="0"/>
          </a:p>
        </p:txBody>
      </p:sp>
      <p:pic>
        <p:nvPicPr>
          <p:cNvPr id="8" name="Рисунок 7" descr="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295232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peredacha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30182"/>
            <a:ext cx="3312367" cy="1397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2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Статисты  - математики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Ответят на вопросы: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Может бабушки любят рок?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Музыка во благо или во вред?</a:t>
            </a:r>
          </a:p>
          <a:p>
            <a:pPr lvl="4"/>
            <a:endParaRPr lang="ru-RU" dirty="0" smtClean="0"/>
          </a:p>
          <a:p>
            <a:pPr lvl="4"/>
            <a:endParaRPr lang="ru-RU" dirty="0"/>
          </a:p>
          <a:p>
            <a:pPr marL="1828800" lvl="4" indent="0">
              <a:buNone/>
            </a:pPr>
            <a:endParaRPr lang="ru-RU" dirty="0"/>
          </a:p>
        </p:txBody>
      </p:sp>
      <p:pic>
        <p:nvPicPr>
          <p:cNvPr id="6" name="Объект 5" descr="647-2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380184" cy="40083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трелка вниз 7"/>
          <p:cNvSpPr/>
          <p:nvPr/>
        </p:nvSpPr>
        <p:spPr>
          <a:xfrm>
            <a:off x="1691680" y="4797152"/>
            <a:ext cx="928687" cy="1049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7686675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Для этого им необходимо 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4038600" cy="38576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опросить родителей, бабушек, дедушек и ребят в школе.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Провести</a:t>
            </a:r>
          </a:p>
          <a:p>
            <a:pPr marL="0" indent="0" eaLnBrk="1" hangingPunct="1"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диагностику.</a:t>
            </a:r>
          </a:p>
        </p:txBody>
      </p:sp>
      <p:pic>
        <p:nvPicPr>
          <p:cNvPr id="7" name="Picture 5" descr="F:\МАРИНА\Экология\Команда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7547" y="1916832"/>
            <a:ext cx="4676128" cy="3735257"/>
          </a:xfrm>
          <a:noFill/>
        </p:spPr>
      </p:pic>
    </p:spTree>
    <p:extLst>
      <p:ext uri="{BB962C8B-B14F-4D97-AF65-F5344CB8AC3E}">
        <p14:creationId xmlns:p14="http://schemas.microsoft.com/office/powerpoint/2010/main" val="21778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Музыковеды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rgbClr val="FFFFCC"/>
          </a:solidFill>
        </p:spPr>
        <p:txBody>
          <a:bodyPr/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Ответят на вопрос:</a:t>
            </a:r>
          </a:p>
          <a:p>
            <a:r>
              <a:rPr lang="ru-RU" dirty="0" smtClean="0"/>
              <a:t>Что такое «Эффект Моцарта»?</a:t>
            </a:r>
          </a:p>
          <a:p>
            <a:endParaRPr lang="ru-RU" dirty="0" smtClean="0"/>
          </a:p>
        </p:txBody>
      </p:sp>
      <p:pic>
        <p:nvPicPr>
          <p:cNvPr id="5" name="Объект 4" descr="http://docs.google.com/File?id=ddp6dpdz_24fst6btcq_b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744416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трелка вниз 6"/>
          <p:cNvSpPr/>
          <p:nvPr/>
        </p:nvSpPr>
        <p:spPr>
          <a:xfrm>
            <a:off x="2983336" y="5096761"/>
            <a:ext cx="720080" cy="9053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4" descr="F:\МАРИНА\Экология\Мальчи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2357438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04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Для этого они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sz="2400" dirty="0" smtClean="0"/>
              <a:t>Прослушают  </a:t>
            </a:r>
            <a:r>
              <a:rPr lang="ru-RU" sz="2400" dirty="0"/>
              <a:t>произведение </a:t>
            </a:r>
            <a:r>
              <a:rPr lang="ru-RU" sz="2400" dirty="0" err="1" smtClean="0"/>
              <a:t>О.Мессиана</a:t>
            </a:r>
            <a:r>
              <a:rPr lang="ru-RU" sz="2400" dirty="0" smtClean="0"/>
              <a:t> «</a:t>
            </a:r>
            <a:r>
              <a:rPr lang="ru-RU" sz="2400" dirty="0" err="1" smtClean="0"/>
              <a:t>Турангалила</a:t>
            </a:r>
            <a:r>
              <a:rPr lang="ru-RU" sz="2400" dirty="0" smtClean="0"/>
              <a:t> - симфония»;</a:t>
            </a:r>
          </a:p>
          <a:p>
            <a:r>
              <a:rPr lang="ru-RU" sz="2400" dirty="0" smtClean="0"/>
              <a:t>Расскажут о своих музыкальных впечатлениях;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рименяя средства музыкальной </a:t>
            </a:r>
            <a:r>
              <a:rPr lang="ru-RU" sz="2400" dirty="0"/>
              <a:t>выразительности </a:t>
            </a:r>
            <a:r>
              <a:rPr lang="ru-RU" sz="2400" dirty="0" smtClean="0"/>
              <a:t>проанализируют произведение.</a:t>
            </a:r>
            <a:endParaRPr lang="ru-RU" sz="2000" dirty="0" smtClean="0"/>
          </a:p>
        </p:txBody>
      </p:sp>
      <p:pic>
        <p:nvPicPr>
          <p:cNvPr id="4" name="Рисунок 3" descr="s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789805" cy="258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0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За выполнением работы групп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наблюдение ведут эксперты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3800" dirty="0" smtClean="0">
                <a:solidFill>
                  <a:srgbClr val="C00000"/>
                </a:solidFill>
              </a:rPr>
              <a:t>Их  задачи: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Проанализировать всю информацию, полученную в ходе работы, команд;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результаты  собрать в экспертный  лист;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 smtClean="0"/>
              <a:t>создать презентацию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mtClean="0"/>
          </a:p>
        </p:txBody>
      </p:sp>
      <p:pic>
        <p:nvPicPr>
          <p:cNvPr id="15365" name="Picture 4" descr="F:\МАРИНА\Экология\Эксперты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71625"/>
            <a:ext cx="40719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67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/>
          </p:cNvSpPr>
          <p:nvPr>
            <p:ph type="ctrTitle"/>
          </p:nvPr>
        </p:nvSpPr>
        <p:spPr>
          <a:xfrm>
            <a:off x="3563888" y="857250"/>
            <a:ext cx="4894312" cy="3143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Материалы </a:t>
            </a:r>
            <a:r>
              <a:rPr lang="ru-RU" dirty="0" smtClean="0">
                <a:solidFill>
                  <a:srgbClr val="7030A0"/>
                </a:solidFill>
              </a:rPr>
              <a:t>данной исследовательской работы будут использованы в проекте</a:t>
            </a:r>
            <a:endParaRPr lang="ru-RU" dirty="0" smtClean="0">
              <a:solidFill>
                <a:srgbClr val="0099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58888" y="4365104"/>
            <a:ext cx="6986587" cy="1567384"/>
          </a:xfrm>
        </p:spPr>
        <p:txBody>
          <a:bodyPr/>
          <a:lstStyle/>
          <a:p>
            <a:r>
              <a:rPr lang="ru-RU" sz="5400" kern="10" dirty="0" smtClean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"Музыка- вокруг нас"</a:t>
            </a:r>
            <a:endParaRPr lang="ru-RU" sz="5400" kern="10" dirty="0">
              <a:ln w="254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pic>
        <p:nvPicPr>
          <p:cNvPr id="16388" name="Picture 3" descr="F:\МАРИНА\Экология\Профессор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36563"/>
            <a:ext cx="3287713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2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92890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http://wap.candicenight.borda.ru/</a:t>
            </a:r>
          </a:p>
          <a:p>
            <a:r>
              <a:rPr lang="en-US" sz="4000" dirty="0"/>
              <a:t>http://gratulfata.com/angel/index.</a:t>
            </a:r>
          </a:p>
          <a:p>
            <a:r>
              <a:rPr lang="en-US" sz="4000" dirty="0"/>
              <a:t>http://www.google.ru/search?hl=ru</a:t>
            </a:r>
          </a:p>
          <a:p>
            <a:r>
              <a:rPr lang="en-US" sz="4000" dirty="0"/>
              <a:t>http://meditation-portal.com/vozdejjstvie</a:t>
            </a:r>
          </a:p>
          <a:p>
            <a:r>
              <a:rPr lang="en-US" sz="4000" dirty="0"/>
              <a:t>http://vahe-zdorovye.ru/novosti/</a:t>
            </a:r>
          </a:p>
          <a:p>
            <a:r>
              <a:rPr lang="en-US" sz="4000" dirty="0">
                <a:hlinkClick r:id="rId2"/>
              </a:rPr>
              <a:t>http://</a:t>
            </a:r>
            <a:r>
              <a:rPr lang="en-US" sz="4000" dirty="0" smtClean="0">
                <a:hlinkClick r:id="rId2"/>
              </a:rPr>
              <a:t>www.ayatcanto.ru/sounds_of_</a:t>
            </a:r>
            <a:endParaRPr lang="ru-RU" sz="4000" dirty="0" smtClean="0"/>
          </a:p>
          <a:p>
            <a:r>
              <a:rPr lang="en-US" sz="4000" dirty="0" smtClean="0"/>
              <a:t>nature.html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193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  <a:solidFill>
            <a:srgbClr val="99CCFF"/>
          </a:solidFill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FF0000"/>
                </a:solidFill>
              </a:rPr>
              <a:t>А</a:t>
            </a:r>
            <a:r>
              <a:rPr lang="ru-RU" sz="6600" dirty="0" smtClean="0">
                <a:solidFill>
                  <a:srgbClr val="FF0000"/>
                </a:solidFill>
              </a:rPr>
              <a:t>ктуальность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06550"/>
            <a:ext cx="9144000" cy="5040560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ru-RU" dirty="0"/>
              <a:t>Музыка, как духовный проводник, в силу своей творческой энергии выступает перед подростком в роли проводника определенных идей и идеалов, и имеет огромное воздействие на нравственное  и духовное развитие человека, ее нравственно-воспитательная задача сегодня особенно актуальна.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99CCFF"/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Знаете ли вы?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  <a:solidFill>
            <a:srgbClr val="FFFFCC"/>
          </a:solidFill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Как реагирует организм </a:t>
            </a:r>
            <a:r>
              <a:rPr lang="ru-RU" dirty="0" smtClean="0">
                <a:solidFill>
                  <a:srgbClr val="002060"/>
                </a:solidFill>
              </a:rPr>
              <a:t>человека разного возраста </a:t>
            </a:r>
            <a:r>
              <a:rPr lang="ru-RU" dirty="0">
                <a:solidFill>
                  <a:srgbClr val="002060"/>
                </a:solidFill>
              </a:rPr>
              <a:t>на </a:t>
            </a:r>
            <a:r>
              <a:rPr lang="ru-RU" dirty="0" smtClean="0">
                <a:solidFill>
                  <a:srgbClr val="002060"/>
                </a:solidFill>
              </a:rPr>
              <a:t>музыку?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Может ли музыка лечить?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Кто наступил медведю на ухо?</a:t>
            </a:r>
          </a:p>
          <a:p>
            <a:r>
              <a:rPr lang="ru-RU" dirty="0">
                <a:solidFill>
                  <a:srgbClr val="002060"/>
                </a:solidFill>
              </a:rPr>
              <a:t>Почему </a:t>
            </a:r>
            <a:r>
              <a:rPr lang="ru-RU" dirty="0" smtClean="0">
                <a:solidFill>
                  <a:srgbClr val="002060"/>
                </a:solidFill>
              </a:rPr>
              <a:t> классическая музыка  делает нас  лучше?</a:t>
            </a:r>
          </a:p>
          <a:p>
            <a:r>
              <a:rPr lang="ru-RU" dirty="0">
                <a:solidFill>
                  <a:srgbClr val="002060"/>
                </a:solidFill>
              </a:rPr>
              <a:t>Музыка во благо, </a:t>
            </a:r>
            <a:r>
              <a:rPr lang="ru-RU" dirty="0" smtClean="0">
                <a:solidFill>
                  <a:srgbClr val="002060"/>
                </a:solidFill>
              </a:rPr>
              <a:t>или </a:t>
            </a:r>
            <a:r>
              <a:rPr lang="ru-RU" dirty="0">
                <a:solidFill>
                  <a:srgbClr val="002060"/>
                </a:solidFill>
              </a:rPr>
              <a:t>во вред.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А у музыки есть секреты?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69160"/>
            <a:ext cx="14271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7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Гипотеза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Если духовно развивать </a:t>
            </a:r>
            <a:r>
              <a:rPr lang="ru-RU" sz="4000" dirty="0" smtClean="0">
                <a:solidFill>
                  <a:srgbClr val="002060"/>
                </a:solidFill>
              </a:rPr>
              <a:t>человека </a:t>
            </a:r>
            <a:r>
              <a:rPr lang="ru-RU" sz="4000" dirty="0">
                <a:solidFill>
                  <a:srgbClr val="002060"/>
                </a:solidFill>
              </a:rPr>
              <a:t>средствами музыкального искусства, то это благотворно повлияет на состояние его </a:t>
            </a:r>
            <a:r>
              <a:rPr lang="ru-RU" sz="4000" dirty="0" smtClean="0">
                <a:solidFill>
                  <a:srgbClr val="002060"/>
                </a:solidFill>
              </a:rPr>
              <a:t>физического и нравственного здоровья.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308602" y="2924944"/>
            <a:ext cx="3471309" cy="1488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08603" y="1542851"/>
            <a:ext cx="3244156" cy="12005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619750" y="3076738"/>
            <a:ext cx="3365500" cy="13371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0" y="332656"/>
            <a:ext cx="8147249" cy="1084982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Что для этого </a:t>
            </a:r>
            <a:r>
              <a:rPr lang="ru-RU" dirty="0">
                <a:solidFill>
                  <a:srgbClr val="FF0000"/>
                </a:solidFill>
              </a:rPr>
              <a:t>нужно </a:t>
            </a:r>
            <a:r>
              <a:rPr lang="ru-RU" dirty="0" smtClean="0">
                <a:solidFill>
                  <a:srgbClr val="FF0000"/>
                </a:solidFill>
              </a:rPr>
              <a:t>сделать?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552759" y="1052736"/>
            <a:ext cx="1070414" cy="69801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1052736"/>
            <a:ext cx="975742" cy="7920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44008" y="1052736"/>
            <a:ext cx="1176176" cy="374441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552759" y="1052736"/>
            <a:ext cx="1070414" cy="374441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552759" y="1052736"/>
            <a:ext cx="1070414" cy="202400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644008" y="1052736"/>
            <a:ext cx="1246683" cy="202400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820184" y="3267980"/>
            <a:ext cx="3165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Уметь </a:t>
            </a:r>
            <a:r>
              <a:rPr lang="ru-RU" dirty="0"/>
              <a:t>ставить цель, </a:t>
            </a:r>
            <a:r>
              <a:rPr lang="ru-RU" dirty="0" smtClean="0"/>
              <a:t> планировать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1" y="1542850"/>
            <a:ext cx="28083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анализировать, самостоятельно находить способы решения </a:t>
            </a:r>
            <a:r>
              <a:rPr lang="ru-RU" dirty="0" smtClean="0"/>
              <a:t>проблемы</a:t>
            </a:r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267980"/>
            <a:ext cx="2869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уметь </a:t>
            </a:r>
            <a:r>
              <a:rPr lang="ru-RU" dirty="0"/>
              <a:t>работать в группе, ставить вопросы, разрешать </a:t>
            </a:r>
            <a:r>
              <a:rPr lang="ru-RU" dirty="0" smtClean="0"/>
              <a:t>конфликты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619749" y="1542850"/>
            <a:ext cx="3365499" cy="12005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принимать решения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9551" y="4797152"/>
            <a:ext cx="324036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устанавливать причинно-следственные связи</a:t>
            </a:r>
          </a:p>
        </p:txBody>
      </p:sp>
      <p:sp>
        <p:nvSpPr>
          <p:cNvPr id="13" name="Овал 12"/>
          <p:cNvSpPr/>
          <p:nvPr/>
        </p:nvSpPr>
        <p:spPr>
          <a:xfrm>
            <a:off x="5820184" y="4728918"/>
            <a:ext cx="316835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создавать обобщения, устанавливать аналогии, классифицировать</a:t>
            </a:r>
          </a:p>
        </p:txBody>
      </p:sp>
    </p:spTree>
    <p:extLst>
      <p:ext uri="{BB962C8B-B14F-4D97-AF65-F5344CB8AC3E}">
        <p14:creationId xmlns:p14="http://schemas.microsoft.com/office/powerpoint/2010/main" val="18192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99CCFF"/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Исследование проведут лучшие умы в области музыки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281231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9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Цель: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ru-RU" dirty="0" smtClean="0"/>
              <a:t>Доказать, что музыка, </a:t>
            </a:r>
            <a:r>
              <a:rPr lang="ru-RU" dirty="0"/>
              <a:t>средствами музыкальной </a:t>
            </a:r>
            <a:r>
              <a:rPr lang="ru-RU" dirty="0" smtClean="0"/>
              <a:t>выразительности,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ритмом</a:t>
            </a:r>
            <a:r>
              <a:rPr lang="ru-RU" dirty="0"/>
              <a:t>, </a:t>
            </a:r>
            <a:r>
              <a:rPr lang="ru-RU" dirty="0" smtClean="0"/>
              <a:t>интонацией</a:t>
            </a:r>
            <a:r>
              <a:rPr lang="ru-RU" dirty="0"/>
              <a:t>, </a:t>
            </a:r>
            <a:r>
              <a:rPr lang="ru-RU" dirty="0" smtClean="0"/>
              <a:t>мелодией</a:t>
            </a:r>
            <a:r>
              <a:rPr lang="ru-RU" dirty="0"/>
              <a:t>,</a:t>
            </a:r>
          </a:p>
          <a:p>
            <a:pPr marL="355600" indent="-355600">
              <a:buNone/>
            </a:pPr>
            <a:r>
              <a:rPr lang="ru-RU" dirty="0" smtClean="0"/>
              <a:t>    фактурой, оказывает </a:t>
            </a:r>
            <a:r>
              <a:rPr lang="ru-RU" dirty="0"/>
              <a:t>положительное </a:t>
            </a:r>
            <a:r>
              <a:rPr lang="ru-RU" dirty="0" smtClean="0"/>
              <a:t>              влияние </a:t>
            </a:r>
            <a:r>
              <a:rPr lang="ru-RU" dirty="0"/>
              <a:t>на </a:t>
            </a:r>
            <a:r>
              <a:rPr lang="ru-RU" dirty="0" smtClean="0"/>
              <a:t>человека, </a:t>
            </a:r>
            <a:r>
              <a:rPr lang="ru-RU" dirty="0"/>
              <a:t>его чувства, эмоции и даже способна исцелить.</a:t>
            </a:r>
          </a:p>
        </p:txBody>
      </p:sp>
    </p:spTree>
    <p:extLst>
      <p:ext uri="{BB962C8B-B14F-4D97-AF65-F5344CB8AC3E}">
        <p14:creationId xmlns:p14="http://schemas.microsoft.com/office/powerpoint/2010/main" val="34077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Задачи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311" y="1052736"/>
            <a:ext cx="820891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 Изучить </a:t>
            </a:r>
            <a:r>
              <a:rPr lang="ru-RU" sz="2400" dirty="0">
                <a:solidFill>
                  <a:srgbClr val="002060"/>
                </a:solidFill>
              </a:rPr>
              <a:t>теоретический материал по данной </a:t>
            </a:r>
            <a:r>
              <a:rPr lang="ru-RU" sz="2400" dirty="0" smtClean="0">
                <a:solidFill>
                  <a:srgbClr val="002060"/>
                </a:solidFill>
              </a:rPr>
              <a:t>   теме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исследовать природу звука;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 показать  влияние классической музыки  на     </a:t>
            </a:r>
            <a:r>
              <a:rPr lang="ru-RU" sz="2400" dirty="0" smtClean="0">
                <a:solidFill>
                  <a:srgbClr val="002060"/>
                </a:solidFill>
              </a:rPr>
              <a:t> людей </a:t>
            </a:r>
            <a:r>
              <a:rPr lang="ru-RU" sz="2400" dirty="0">
                <a:solidFill>
                  <a:srgbClr val="002060"/>
                </a:solidFill>
              </a:rPr>
              <a:t>разных возрастных групп;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 изучить многообразие средств  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 </a:t>
            </a:r>
            <a:r>
              <a:rPr lang="ru-RU" sz="2400" dirty="0" smtClean="0">
                <a:solidFill>
                  <a:srgbClr val="002060"/>
                </a:solidFill>
              </a:rPr>
              <a:t>     </a:t>
            </a:r>
            <a:r>
              <a:rPr lang="ru-RU" sz="2400" dirty="0">
                <a:solidFill>
                  <a:srgbClr val="002060"/>
                </a:solidFill>
              </a:rPr>
              <a:t>выразительности музыки;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</a:rPr>
              <a:t>Провести </a:t>
            </a:r>
            <a:r>
              <a:rPr lang="ru-RU" sz="2400" dirty="0">
                <a:solidFill>
                  <a:srgbClr val="002060"/>
                </a:solidFill>
              </a:rPr>
              <a:t>тестирование и сравнительную диагностику оценки функционального состояния людей разных возрастных </a:t>
            </a:r>
            <a:r>
              <a:rPr lang="ru-RU" sz="2400" dirty="0" smtClean="0">
                <a:solidFill>
                  <a:srgbClr val="002060"/>
                </a:solidFill>
              </a:rPr>
              <a:t>групп до </a:t>
            </a:r>
            <a:r>
              <a:rPr lang="ru-RU" sz="2400" dirty="0">
                <a:solidFill>
                  <a:srgbClr val="002060"/>
                </a:solidFill>
              </a:rPr>
              <a:t>и после прослушивания классических музыкальных произведений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Предложить рекомендации по оздоровлению организма </a:t>
            </a:r>
            <a:r>
              <a:rPr lang="ru-RU" sz="2400" dirty="0" smtClean="0">
                <a:solidFill>
                  <a:srgbClr val="002060"/>
                </a:solidFill>
              </a:rPr>
              <a:t>средствами </a:t>
            </a:r>
            <a:r>
              <a:rPr lang="ru-RU" sz="2400" dirty="0">
                <a:solidFill>
                  <a:srgbClr val="002060"/>
                </a:solidFill>
              </a:rPr>
              <a:t>музыкального искусства.</a:t>
            </a:r>
          </a:p>
        </p:txBody>
      </p:sp>
    </p:spTree>
    <p:extLst>
      <p:ext uri="{BB962C8B-B14F-4D97-AF65-F5344CB8AC3E}">
        <p14:creationId xmlns:p14="http://schemas.microsoft.com/office/powerpoint/2010/main" val="21674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rgbClr val="FF0000"/>
                </a:solidFill>
              </a:rPr>
              <a:t>Объекты </a:t>
            </a:r>
            <a:r>
              <a:rPr lang="ru-RU" sz="6700" dirty="0">
                <a:solidFill>
                  <a:srgbClr val="FF0000"/>
                </a:solidFill>
              </a:rPr>
              <a:t>исследования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84784"/>
            <a:ext cx="4608512" cy="100811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Музыкальные  звуки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ru-RU" sz="3400" dirty="0" smtClean="0">
                <a:solidFill>
                  <a:srgbClr val="00B0F0"/>
                </a:solidFill>
              </a:rPr>
              <a:t>Какие звуки мы слышим вокруг</a:t>
            </a:r>
            <a:endParaRPr lang="ru-RU" sz="3400" dirty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800" dirty="0" smtClean="0">
                <a:solidFill>
                  <a:srgbClr val="00B0F0"/>
                </a:solidFill>
              </a:rPr>
              <a:t>Предмет исследования:</a:t>
            </a:r>
            <a:endParaRPr lang="ru-RU" sz="3800" dirty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800" dirty="0">
                <a:solidFill>
                  <a:srgbClr val="00B0F0"/>
                </a:solidFill>
              </a:rPr>
              <a:t>Влияние музыки на </a:t>
            </a:r>
            <a:r>
              <a:rPr lang="ru-RU" sz="2800" dirty="0" smtClean="0">
                <a:solidFill>
                  <a:srgbClr val="00B0F0"/>
                </a:solidFill>
              </a:rPr>
              <a:t>людей разного возраста.</a:t>
            </a:r>
            <a:endParaRPr lang="ru-RU" sz="2800" dirty="0">
              <a:solidFill>
                <a:srgbClr val="00B0F0"/>
              </a:solidFill>
            </a:endParaRPr>
          </a:p>
          <a:p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816424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74441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2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484</Words>
  <Application>Microsoft Office PowerPoint</Application>
  <PresentationFormat>Экран (4:3)</PresentationFormat>
  <Paragraphs>118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Актуальность</vt:lpstr>
      <vt:lpstr>Знаете ли вы?</vt:lpstr>
      <vt:lpstr>Гипотеза</vt:lpstr>
      <vt:lpstr>Что для этого нужно сделать? </vt:lpstr>
      <vt:lpstr>Исследование проведут лучшие умы в области музыки</vt:lpstr>
      <vt:lpstr>Цель:</vt:lpstr>
      <vt:lpstr>Задачи</vt:lpstr>
      <vt:lpstr>Объекты исследования </vt:lpstr>
      <vt:lpstr>Методы исследования</vt:lpstr>
      <vt:lpstr>Следопыты</vt:lpstr>
      <vt:lpstr>Для этого  они</vt:lpstr>
      <vt:lpstr>Статисты  - математики</vt:lpstr>
      <vt:lpstr>Для этого им необходимо </vt:lpstr>
      <vt:lpstr>Музыковеды</vt:lpstr>
      <vt:lpstr>Для этого они</vt:lpstr>
      <vt:lpstr>За выполнением работы групп наблюдение ведут эксперты</vt:lpstr>
      <vt:lpstr> Материалы данной исследовательской работы будут использованы в проекте</vt:lpstr>
      <vt:lpstr>Презентация PowerPoint</vt:lpstr>
    </vt:vector>
  </TitlesOfParts>
  <Company>Tycoon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</dc:creator>
  <cp:lastModifiedBy>нппп</cp:lastModifiedBy>
  <cp:revision>55</cp:revision>
  <dcterms:created xsi:type="dcterms:W3CDTF">2012-10-20T17:58:25Z</dcterms:created>
  <dcterms:modified xsi:type="dcterms:W3CDTF">2013-04-08T14:00:52Z</dcterms:modified>
</cp:coreProperties>
</file>