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8" r:id="rId2"/>
    <p:sldId id="264" r:id="rId3"/>
    <p:sldId id="265" r:id="rId4"/>
    <p:sldId id="268" r:id="rId5"/>
    <p:sldId id="267" r:id="rId6"/>
    <p:sldId id="263" r:id="rId7"/>
    <p:sldId id="269" r:id="rId8"/>
    <p:sldId id="261" r:id="rId9"/>
    <p:sldId id="272" r:id="rId10"/>
    <p:sldId id="273" r:id="rId11"/>
    <p:sldId id="275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3 года</c:v>
                </c:pt>
                <c:pt idx="1">
                  <c:v>4 года</c:v>
                </c:pt>
                <c:pt idx="2">
                  <c:v>5 лет</c:v>
                </c:pt>
                <c:pt idx="3">
                  <c:v>6 лет</c:v>
                </c:pt>
                <c:pt idx="4">
                  <c:v>7 лет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0.22000000000000025</c:v>
                </c:pt>
                <c:pt idx="1">
                  <c:v>0.12000000000000002</c:v>
                </c:pt>
                <c:pt idx="2">
                  <c:v>0.22000000000000025</c:v>
                </c:pt>
                <c:pt idx="3">
                  <c:v>0.22000000000000025</c:v>
                </c:pt>
                <c:pt idx="4">
                  <c:v>0.22000000000000025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1 раз в день</c:v>
                </c:pt>
                <c:pt idx="1">
                  <c:v>2 раза в день</c:v>
                </c:pt>
                <c:pt idx="2">
                  <c:v>3 раза в день</c:v>
                </c:pt>
                <c:pt idx="3">
                  <c:v>10 раз в день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0.48000000000000032</c:v>
                </c:pt>
                <c:pt idx="1">
                  <c:v>0.3710000000000005</c:v>
                </c:pt>
                <c:pt idx="2">
                  <c:v>0.112</c:v>
                </c:pt>
                <c:pt idx="3">
                  <c:v>3.6999999999999998E-2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 ДЕНЬ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день</c:v>
                </c:pt>
              </c:strCache>
            </c:strRef>
          </c:tx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более </a:t>
                    </a:r>
                    <a:r>
                      <a:rPr lang="ru-RU" smtClean="0"/>
                      <a:t>4</a:t>
                    </a:r>
                    <a:r>
                      <a:rPr lang="ru-RU" baseline="0" smtClean="0"/>
                      <a:t> </a:t>
                    </a:r>
                    <a:r>
                      <a:rPr lang="ru-RU" smtClean="0"/>
                      <a:t>часов</a:t>
                    </a:r>
                    <a:r>
                      <a:rPr lang="ru-RU" dirty="0"/>
                      <a:t>
15%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22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 15 мин</c:v>
                </c:pt>
                <c:pt idx="1">
                  <c:v>15-30 мин</c:v>
                </c:pt>
                <c:pt idx="2">
                  <c:v>30 мин-1 час</c:v>
                </c:pt>
                <c:pt idx="3">
                  <c:v>1-2 часа</c:v>
                </c:pt>
                <c:pt idx="4">
                  <c:v>2-4 часа</c:v>
                </c:pt>
                <c:pt idx="5">
                  <c:v>более 4-х часов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 formatCode="0.00%">
                  <c:v>0.18500000000000025</c:v>
                </c:pt>
                <c:pt idx="1">
                  <c:v>0.26</c:v>
                </c:pt>
                <c:pt idx="2" formatCode="0.00%">
                  <c:v>0.18500000000000025</c:v>
                </c:pt>
                <c:pt idx="3" formatCode="0.00%">
                  <c:v>0.18500000000000025</c:v>
                </c:pt>
                <c:pt idx="4" formatCode="0.00%">
                  <c:v>3.6999999999999998E-2</c:v>
                </c:pt>
                <c:pt idx="5" formatCode="0.00%">
                  <c:v>0.14800000000000021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200"/>
                    </a:pPr>
                    <a:r>
                      <a:rPr lang="ru-RU" sz="2200" b="1" dirty="0" smtClean="0">
                        <a:latin typeface="Times New Roman" pitchFamily="18" charset="0"/>
                        <a:cs typeface="Times New Roman" pitchFamily="18" charset="0"/>
                      </a:rPr>
                      <a:t>ДА</a:t>
                    </a:r>
                  </a:p>
                  <a:p>
                    <a:pPr>
                      <a:defRPr sz="2200"/>
                    </a:pPr>
                    <a:r>
                      <a:rPr lang="en-US" sz="2200" b="1" dirty="0" smtClean="0">
                        <a:latin typeface="Times New Roman" pitchFamily="18" charset="0"/>
                        <a:cs typeface="Times New Roman" pitchFamily="18" charset="0"/>
                      </a:rPr>
                      <a:t>18,5%</a:t>
                    </a:r>
                    <a:endParaRPr lang="en-US" sz="22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2200" b="1" dirty="0" smtClean="0"/>
                      <a:t>НЕТ </a:t>
                    </a:r>
                  </a:p>
                  <a:p>
                    <a:r>
                      <a:rPr lang="ru-RU" sz="2200" b="1" dirty="0" smtClean="0"/>
                      <a:t>81,5</a:t>
                    </a:r>
                    <a:r>
                      <a:rPr lang="en-US" sz="2200" b="1" dirty="0" smtClean="0"/>
                      <a:t>%</a:t>
                    </a:r>
                    <a:endParaRPr lang="en-US" sz="2200" b="1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0.18500000000000022</c:v>
                </c:pt>
                <c:pt idx="1">
                  <c:v>0.81499999999999995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69759744"/>
        <c:axId val="69761280"/>
        <c:axId val="0"/>
      </c:bar3DChart>
      <c:catAx>
        <c:axId val="69759744"/>
        <c:scaling>
          <c:orientation val="minMax"/>
        </c:scaling>
        <c:axPos val="b"/>
        <c:majorTickMark val="none"/>
        <c:tickLblPos val="none"/>
        <c:crossAx val="69761280"/>
        <c:crosses val="autoZero"/>
        <c:auto val="1"/>
        <c:lblAlgn val="ctr"/>
        <c:lblOffset val="100"/>
      </c:catAx>
      <c:valAx>
        <c:axId val="69761280"/>
        <c:scaling>
          <c:orientation val="minMax"/>
        </c:scaling>
        <c:delete val="1"/>
        <c:axPos val="l"/>
        <c:numFmt formatCode="0.00%" sourceLinked="1"/>
        <c:majorTickMark val="none"/>
        <c:tickLblPos val="none"/>
        <c:crossAx val="697597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autoTitleDeleted val="1"/>
    <c:view3D>
      <c:rAngAx val="1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18,5%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3,7%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3,7%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14,6%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18,5%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учеба</c:v>
                </c:pt>
                <c:pt idx="1">
                  <c:v>игры</c:v>
                </c:pt>
                <c:pt idx="2">
                  <c:v>соц.сети</c:v>
                </c:pt>
                <c:pt idx="3">
                  <c:v>учеба и игры</c:v>
                </c:pt>
                <c:pt idx="4">
                  <c:v>учеба и соц.сети</c:v>
                </c:pt>
                <c:pt idx="5">
                  <c:v>игры и соц. сети</c:v>
                </c:pt>
                <c:pt idx="6">
                  <c:v>учеба, игры, соц.сети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 formatCode="0.00%">
                  <c:v>0.18500000000000022</c:v>
                </c:pt>
                <c:pt idx="1">
                  <c:v>0.30000000000000032</c:v>
                </c:pt>
                <c:pt idx="2">
                  <c:v>0.11</c:v>
                </c:pt>
                <c:pt idx="3" formatCode="0.00%">
                  <c:v>3.6999999999999998E-2</c:v>
                </c:pt>
                <c:pt idx="4" formatCode="0.00%">
                  <c:v>3.6999999999999998E-2</c:v>
                </c:pt>
                <c:pt idx="5" formatCode="0.00%">
                  <c:v>0.14600000000000021</c:v>
                </c:pt>
                <c:pt idx="6" formatCode="0.00%">
                  <c:v>0.18500000000000022</c:v>
                </c:pt>
              </c:numCache>
            </c:numRef>
          </c:val>
        </c:ser>
        <c:dLbls>
          <c:showVal val="1"/>
        </c:dLbls>
        <c:shape val="cylinder"/>
        <c:axId val="77719808"/>
        <c:axId val="77795328"/>
        <c:axId val="68433216"/>
      </c:bar3DChart>
      <c:catAx>
        <c:axId val="777198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0" i="1"/>
            </a:pPr>
            <a:endParaRPr lang="ru-RU"/>
          </a:p>
        </c:txPr>
        <c:crossAx val="77795328"/>
        <c:crosses val="autoZero"/>
        <c:auto val="1"/>
        <c:lblAlgn val="ctr"/>
        <c:lblOffset val="100"/>
      </c:catAx>
      <c:valAx>
        <c:axId val="77795328"/>
        <c:scaling>
          <c:orientation val="minMax"/>
        </c:scaling>
        <c:delete val="1"/>
        <c:axPos val="l"/>
        <c:numFmt formatCode="0.00%" sourceLinked="1"/>
        <c:majorTickMark val="none"/>
        <c:tickLblPos val="none"/>
        <c:crossAx val="77719808"/>
        <c:crosses val="autoZero"/>
        <c:crossBetween val="between"/>
      </c:valAx>
      <c:serAx>
        <c:axId val="68433216"/>
        <c:scaling>
          <c:orientation val="minMax"/>
        </c:scaling>
        <c:delete val="1"/>
        <c:axPos val="b"/>
        <c:tickLblPos val="none"/>
        <c:crossAx val="7779532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8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/>
                      <a:t>д</a:t>
                    </a:r>
                    <a:r>
                      <a:rPr lang="ru-RU" sz="2000" dirty="0"/>
                      <a:t>а</a:t>
                    </a:r>
                    <a:r>
                      <a:rPr lang="ru-RU" sz="2000"/>
                      <a:t>
</a:t>
                    </a:r>
                    <a:r>
                      <a:rPr lang="ru-RU" sz="2000" smtClean="0"/>
                      <a:t>7,4%</a:t>
                    </a:r>
                    <a:endParaRPr lang="ru-RU" sz="2000" dirty="0"/>
                  </a:p>
                </c:rich>
              </c:tx>
              <c:spPr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/>
                      <a:t>н</a:t>
                    </a:r>
                    <a:r>
                      <a:rPr lang="ru-RU" sz="2000" dirty="0"/>
                      <a:t>ет</a:t>
                    </a:r>
                    <a:r>
                      <a:rPr lang="ru-RU" sz="2000"/>
                      <a:t>
</a:t>
                    </a:r>
                    <a:r>
                      <a:rPr lang="ru-RU" sz="2000" smtClean="0"/>
                      <a:t>92,6%</a:t>
                    </a:r>
                    <a:endParaRPr lang="ru-RU" sz="2000" dirty="0"/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 sz="22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7.3999999999999996E-2</c:v>
                </c:pt>
                <c:pt idx="1">
                  <c:v>0.92600000000000005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да
</a:t>
                    </a:r>
                    <a:r>
                      <a:rPr lang="ru-RU" smtClean="0"/>
                      <a:t>18,5%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нет
</a:t>
                    </a:r>
                    <a:r>
                      <a:rPr lang="ru-RU" dirty="0" smtClean="0"/>
                      <a:t>81,5%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0.18500000000000016</c:v>
                </c:pt>
                <c:pt idx="1">
                  <c:v>0.81499999999999995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9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да
</a:t>
                    </a:r>
                    <a:r>
                      <a:rPr lang="ru-RU" smtClean="0"/>
                      <a:t>11,1%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нет</a:t>
                    </a:r>
                    <a:r>
                      <a:rPr lang="ru-RU"/>
                      <a:t>
</a:t>
                    </a:r>
                    <a:r>
                      <a:rPr lang="ru-RU" smtClean="0"/>
                      <a:t>37%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редко</a:t>
                    </a:r>
                    <a:r>
                      <a:rPr lang="ru-RU"/>
                      <a:t>
</a:t>
                    </a:r>
                    <a:r>
                      <a:rPr lang="ru-RU" smtClean="0"/>
                      <a:t>51,9%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редко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0%">
                  <c:v>0.111</c:v>
                </c:pt>
                <c:pt idx="1">
                  <c:v>0.37000000000000033</c:v>
                </c:pt>
                <c:pt idx="2" formatCode="General">
                  <c:v>1.4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6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/>
                      <a:t>вреден</a:t>
                    </a:r>
                    <a:r>
                      <a:rPr lang="ru-RU" b="1"/>
                      <a:t>
</a:t>
                    </a:r>
                    <a:r>
                      <a:rPr lang="ru-RU" b="1" smtClean="0"/>
                      <a:t>51,9%</a:t>
                    </a:r>
                    <a:endParaRPr lang="ru-RU" b="1" dirty="0"/>
                  </a:p>
                </c:rich>
              </c:tx>
              <c:spPr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поле-</a:t>
                    </a:r>
                  </a:p>
                  <a:p>
                    <a:pPr>
                      <a:defRPr b="1"/>
                    </a:pPr>
                    <a:r>
                      <a:rPr lang="ru-RU" b="1" dirty="0" err="1" smtClean="0"/>
                      <a:t>зен</a:t>
                    </a:r>
                    <a:r>
                      <a:rPr lang="ru-RU" b="1" dirty="0"/>
                      <a:t>
</a:t>
                    </a:r>
                    <a:r>
                      <a:rPr lang="ru-RU" b="1" dirty="0" smtClean="0"/>
                      <a:t>40,7%</a:t>
                    </a:r>
                    <a:endParaRPr lang="ru-RU" b="1" dirty="0"/>
                  </a:p>
                </c:rich>
              </c:tx>
              <c:spPr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/>
                      <a:t>не знаю</a:t>
                    </a:r>
                    <a:r>
                      <a:rPr lang="ru-RU" b="1"/>
                      <a:t>
</a:t>
                    </a:r>
                    <a:r>
                      <a:rPr lang="ru-RU" b="1" smtClean="0"/>
                      <a:t>7,4%</a:t>
                    </a:r>
                    <a:endParaRPr lang="ru-RU" b="1" dirty="0"/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вреден</c:v>
                </c:pt>
                <c:pt idx="1">
                  <c:v>полезен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0.51900000000000002</c:v>
                </c:pt>
                <c:pt idx="1">
                  <c:v>0.40700000000000008</c:v>
                </c:pt>
                <c:pt idx="2">
                  <c:v>7.3999999999999996E-2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500" dirty="0" smtClean="0">
                <a:solidFill>
                  <a:schemeClr val="tx2">
                    <a:lumMod val="75000"/>
                  </a:schemeClr>
                </a:solidFill>
              </a:rPr>
              <a:t>Влияние компьютера на здоровье ребенка</a:t>
            </a:r>
            <a:endParaRPr lang="ru-RU" sz="4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Выполнила: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ученица 2 «б» класса МБОУ «СОШ №65»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Шляпникова Диана.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Руководитель: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Егорова Альбина Николаевна.</a:t>
            </a:r>
            <a:endParaRPr lang="ru-RU" dirty="0"/>
          </a:p>
        </p:txBody>
      </p:sp>
      <p:pic>
        <p:nvPicPr>
          <p:cNvPr id="1026" name="Picture 2" descr="C:\Users\ShlyapnikovaOV\Desktop\фотк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4353682" cy="3886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ЕСТЬ ЛИ У ТЕБЯ ДОМА КОМПЬЮТЕР ?</a:t>
            </a:r>
            <a:endParaRPr lang="ru-RU" dirty="0"/>
          </a:p>
        </p:txBody>
      </p:sp>
      <p:pic>
        <p:nvPicPr>
          <p:cNvPr id="5" name="Содержимое 4" descr="67344656633213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763712"/>
            <a:ext cx="3429000" cy="3341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Стрелка вправо 7"/>
          <p:cNvSpPr/>
          <p:nvPr/>
        </p:nvSpPr>
        <p:spPr>
          <a:xfrm>
            <a:off x="838200" y="2438400"/>
            <a:ext cx="1740408" cy="2438400"/>
          </a:xfrm>
          <a:prstGeom prst="rightArrow">
            <a:avLst>
              <a:gd name="adj1" fmla="val 50000"/>
              <a:gd name="adj2" fmla="val 461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ДА</a:t>
            </a:r>
          </a:p>
          <a:p>
            <a:pPr algn="ctr"/>
            <a:r>
              <a:rPr lang="ru-RU" sz="2200" dirty="0" smtClean="0"/>
              <a:t>96,3%</a:t>
            </a:r>
            <a:endParaRPr lang="ru-RU" sz="2200" dirty="0"/>
          </a:p>
        </p:txBody>
      </p:sp>
      <p:sp>
        <p:nvSpPr>
          <p:cNvPr id="9" name="Стрелка влево 8"/>
          <p:cNvSpPr/>
          <p:nvPr/>
        </p:nvSpPr>
        <p:spPr>
          <a:xfrm>
            <a:off x="6781800" y="2514600"/>
            <a:ext cx="1828800" cy="2362200"/>
          </a:xfrm>
          <a:prstGeom prst="leftArrow">
            <a:avLst>
              <a:gd name="adj1" fmla="val 50000"/>
              <a:gd name="adj2" fmla="val 516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НЕТ</a:t>
            </a:r>
          </a:p>
          <a:p>
            <a:pPr algn="ctr"/>
            <a:r>
              <a:rPr lang="ru-RU" sz="2200" dirty="0" smtClean="0"/>
              <a:t>3,7%</a:t>
            </a:r>
            <a:endParaRPr lang="ru-RU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 какого возраста ты проводишь время за компьютером?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200" dirty="0" smtClean="0">
                <a:solidFill>
                  <a:schemeClr val="tx2">
                    <a:lumMod val="75000"/>
                  </a:schemeClr>
                </a:solidFill>
              </a:rPr>
              <a:t>Сколько раз в день ты садишься за компьютер?</a:t>
            </a:r>
            <a:endParaRPr lang="ru-RU" sz="42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200" dirty="0" smtClean="0">
                <a:solidFill>
                  <a:schemeClr val="tx2">
                    <a:lumMod val="75000"/>
                  </a:schemeClr>
                </a:solidFill>
              </a:rPr>
              <a:t>Время, проводимое за компьютером?</a:t>
            </a:r>
            <a:endParaRPr lang="ru-RU" sz="42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Бывают ли ссоры с родителями из-за компьютера?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200" dirty="0" smtClean="0">
                <a:solidFill>
                  <a:schemeClr val="tx2">
                    <a:lumMod val="75000"/>
                  </a:schemeClr>
                </a:solidFill>
              </a:rPr>
              <a:t>Для чего тебе нужен компьютер?</a:t>
            </a:r>
            <a:endParaRPr lang="ru-RU" sz="42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609601"/>
            <a:ext cx="4040188" cy="6858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Устаешь ли ты за компьютером?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645025" y="609601"/>
            <a:ext cx="4041775" cy="762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Болит ли у тебя спина, запястья?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2"/>
          </p:nvPr>
        </p:nvGraphicFramePr>
        <p:xfrm>
          <a:off x="457200" y="1524000"/>
          <a:ext cx="4040188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Содержимое 12"/>
          <p:cNvGraphicFramePr>
            <a:graphicFrameLocks noGrp="1"/>
          </p:cNvGraphicFramePr>
          <p:nvPr>
            <p:ph sz="quarter" idx="4"/>
          </p:nvPr>
        </p:nvGraphicFramePr>
        <p:xfrm>
          <a:off x="4645025" y="1524000"/>
          <a:ext cx="404177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33401"/>
            <a:ext cx="4040188" cy="914400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</a:rPr>
              <a:t>Нервничаешь ли ты если что-нибудь не получается?</a:t>
            </a:r>
            <a:endParaRPr lang="ru-RU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33401"/>
            <a:ext cx="4041775" cy="990600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</a:rPr>
              <a:t>Компьютер вреден или полезен?</a:t>
            </a:r>
            <a:endParaRPr lang="ru-RU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1676400"/>
          <a:ext cx="4040188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645025" y="1676400"/>
          <a:ext cx="4041775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</a:t>
            </a:r>
            <a:endParaRPr lang="ru-RU" sz="5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Наступивший век </a:t>
            </a:r>
            <a:r>
              <a:rPr lang="ru-RU" i="1" dirty="0" smtClean="0"/>
              <a:t>—</a:t>
            </a:r>
            <a:r>
              <a:rPr lang="ru-RU" dirty="0" smtClean="0"/>
              <a:t> эпоха информационных технологий. Не стоит чрезмерно опасаться негативного влияния компьютера на ребенка</a:t>
            </a:r>
            <a:r>
              <a:rPr lang="ru-RU" b="1" dirty="0" smtClean="0"/>
              <a:t>,</a:t>
            </a:r>
            <a:r>
              <a:rPr lang="ru-RU" dirty="0" smtClean="0"/>
              <a:t> ведь при грамотном и разумном подходе пользы от него гораздо больше. Чем раньше он познакомится с техникой, начнет в ней разбираться и что-то понимать, тем более развитым он будет. Но, необходимо </a:t>
            </a:r>
            <a:r>
              <a:rPr lang="el-GR" dirty="0" smtClean="0"/>
              <a:t>сделать компьютер не средством развлечения, а инструментом для обучения</a:t>
            </a:r>
            <a:r>
              <a:rPr lang="ru-RU" dirty="0" smtClean="0"/>
              <a:t>.  Однако, многие школьники об этом забывают,  и тогда компьютер может служить причиной неблагоприятных изменений состояния здоровья.</a:t>
            </a:r>
          </a:p>
          <a:p>
            <a:pPr>
              <a:buNone/>
            </a:pPr>
            <a:r>
              <a:rPr lang="ru-RU" dirty="0" smtClean="0"/>
              <a:t>       Проведя анкетирование, я получила следующие результаты: </a:t>
            </a:r>
          </a:p>
          <a:p>
            <a:pPr>
              <a:buNone/>
            </a:pPr>
            <a:r>
              <a:rPr lang="ru-RU" dirty="0" smtClean="0"/>
              <a:t>       практически все ребята имеют дома компьютеры, очень многие сидят за ним с раннего возраста, четверть ребят превышает время проведения за компьютером, у 18,5% уже бывают ссоры с родителями, и 30% ребят считают, что компьютер нужен для игр, при этом более половины учеников редко, но нервничают, если что-нибудь не получается за компьютером. Показатели не утешительные.</a:t>
            </a:r>
          </a:p>
          <a:p>
            <a:pPr>
              <a:buNone/>
            </a:pPr>
            <a:r>
              <a:rPr lang="ru-RU" dirty="0" smtClean="0"/>
              <a:t>       Данное исследование подтвердило гипотезу о том, что компьютер отрицательно влияет на здоровье ребенка при не разумном и не грамотном подходе.  В ином случае, его вклад неоценим!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БЛАГОДАРЮ ЗА ВНИМАНИЕ!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8" name="Picture 4" descr="http://www.kupondar.ru/deals/inc/files/2012/04/04/f59522887243672a2267b1d393aca77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667000"/>
            <a:ext cx="5562599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Цели и задачи работы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dirty="0" smtClean="0"/>
              <a:t>    </a:t>
            </a:r>
            <a:r>
              <a:rPr lang="ru-RU" sz="3200" b="1" u="sng" dirty="0" smtClean="0"/>
              <a:t>Цель</a:t>
            </a:r>
            <a:r>
              <a:rPr lang="ru-RU" sz="3000" dirty="0" smtClean="0"/>
              <a:t>- изучить влияние компьютера на здоровье ребенка.</a:t>
            </a:r>
          </a:p>
          <a:p>
            <a:pPr lvl="0">
              <a:buNone/>
            </a:pPr>
            <a:r>
              <a:rPr lang="ru-RU" sz="3200" dirty="0" smtClean="0"/>
              <a:t>    </a:t>
            </a:r>
            <a:r>
              <a:rPr lang="ru-RU" sz="3200" b="1" u="sng" dirty="0" smtClean="0"/>
              <a:t>Задачи: 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/>
              <a:t>Выявить позитивное и негативное влияние компьютера на организм ребенка.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/>
              <a:t>Провести исследования среди учащихся 2 «Б» класса на тему «Влияние компьютера на мою жизнь».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/>
              <a:t>Ознакомиться с правилами организации рабочего места за компьютером.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/>
              <a:t>Предложить рекомендации для сохранения здоровья при работе за компьютером, создание памятки.</a:t>
            </a:r>
          </a:p>
          <a:p>
            <a:pPr>
              <a:buNone/>
            </a:pPr>
            <a:endParaRPr lang="ru-RU" sz="3000" b="1" u="sng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АКТУАЛЬНОСТЬ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Актуальность моего исследования обусловлена тем, что компьютеры стремительно вошли в современную жизнь. </a:t>
            </a:r>
            <a:r>
              <a:rPr lang="ru-RU" b="1" dirty="0" smtClean="0"/>
              <a:t> </a:t>
            </a:r>
            <a:r>
              <a:rPr lang="ru-RU" dirty="0" smtClean="0"/>
              <a:t>Необходимо сформировать правильный подход при работе с компьютером. Ведь компьютерный мир так заманчив, красочен и моден. Компьютер влияет на все биологические характеристики организма человека, и в первую очередь, на его физическое и психическое здоровье. И поэтому я решила исследовать, влияние компьютера на здоровье школьника, и к каким изменениям в организме может привести это влияние.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ГИПОТЕЗА</a:t>
            </a:r>
            <a:endParaRPr lang="ru-RU" sz="45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000" dirty="0" smtClean="0"/>
              <a:t>    Компьютер</a:t>
            </a:r>
          </a:p>
          <a:p>
            <a:pPr>
              <a:spcBef>
                <a:spcPts val="0"/>
              </a:spcBef>
              <a:buNone/>
            </a:pPr>
            <a:r>
              <a:rPr lang="ru-RU" sz="3000" dirty="0" smtClean="0"/>
              <a:t>    отрицательно влияет на здоровье ребенка при не разумном и не грамотном подходе.  В ином случае, его вклад неоценим.</a:t>
            </a:r>
            <a:endParaRPr lang="ru-RU" sz="3000" dirty="0"/>
          </a:p>
        </p:txBody>
      </p:sp>
      <p:pic>
        <p:nvPicPr>
          <p:cNvPr id="5122" name="Picture 2" descr="C:\Users\ShlyapnikovaOV\Desktop\qqq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33600"/>
            <a:ext cx="4038600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МЕТОДЫ ИССЛЕДОВАНИЯ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b="1" u="sng" dirty="0" smtClean="0"/>
              <a:t>Теоретический</a:t>
            </a:r>
            <a:r>
              <a:rPr lang="ru-RU" dirty="0" smtClean="0"/>
              <a:t> – анализ литературы по теме исследования.</a:t>
            </a:r>
          </a:p>
          <a:p>
            <a:pPr lvl="0">
              <a:buFont typeface="Wingdings" pitchFamily="2" charset="2"/>
              <a:buChar char="v"/>
            </a:pPr>
            <a:endParaRPr lang="ru-RU" dirty="0" smtClean="0"/>
          </a:p>
          <a:p>
            <a:pPr lvl="0">
              <a:buFont typeface="Wingdings" pitchFamily="2" charset="2"/>
              <a:buChar char="v"/>
            </a:pPr>
            <a:r>
              <a:rPr lang="ru-RU" b="1" u="sng" dirty="0" smtClean="0"/>
              <a:t>Практический</a:t>
            </a:r>
            <a:r>
              <a:rPr lang="ru-RU" dirty="0" smtClean="0"/>
              <a:t> - анкетирование, математическая обработка данных, построение диаграмм</a:t>
            </a:r>
          </a:p>
          <a:p>
            <a:endParaRPr lang="ru-RU" dirty="0"/>
          </a:p>
        </p:txBody>
      </p:sp>
      <p:pic>
        <p:nvPicPr>
          <p:cNvPr id="4098" name="Picture 2" descr="C:\Users\ShlyapnikovaOV\Desktop\cb102bb0-47f3-434e-8541-a6fa7c959f8d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4038600" cy="3548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Положительные  стороны влияния компьютера на ребенка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29256106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81400" y="3124200"/>
            <a:ext cx="21336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Овал 4"/>
          <p:cNvSpPr/>
          <p:nvPr/>
        </p:nvSpPr>
        <p:spPr>
          <a:xfrm>
            <a:off x="609600" y="1600200"/>
            <a:ext cx="1981200" cy="152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Ребенок свободен в своем выборе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3400" y="3276600"/>
            <a:ext cx="2057400" cy="1676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помогает застенчивым и замкнутым детям  приобрести уверенность в своих знаниях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33400" y="5181600"/>
            <a:ext cx="2057400" cy="1676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возможность совместить различные виды деятельности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743200" y="5181600"/>
            <a:ext cx="1905000" cy="1676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увеличение круга общения со сверстникам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781800" y="3276600"/>
            <a:ext cx="1981200" cy="1676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Развивают </a:t>
            </a:r>
            <a:r>
              <a:rPr lang="ru-RU" sz="1500" dirty="0" err="1" smtClean="0">
                <a:solidFill>
                  <a:schemeClr val="bg1"/>
                </a:solidFill>
              </a:rPr>
              <a:t>наблюдатель-ность</a:t>
            </a:r>
            <a:r>
              <a:rPr lang="ru-RU" sz="1500" dirty="0" smtClean="0">
                <a:solidFill>
                  <a:schemeClr val="bg1"/>
                </a:solidFill>
              </a:rPr>
              <a:t>, вырабатывают усидчивость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934200" y="5257800"/>
            <a:ext cx="1905000" cy="1600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Ориентация в пространстве, развитие </a:t>
            </a:r>
            <a:r>
              <a:rPr lang="ru-RU" sz="1500" dirty="0" err="1" smtClean="0">
                <a:solidFill>
                  <a:schemeClr val="bg1"/>
                </a:solidFill>
              </a:rPr>
              <a:t>абстрактногомышления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581400" y="1524000"/>
            <a:ext cx="2133600" cy="1371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Компьютер заставляет думать "здесь и сейчас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876800" y="5181600"/>
            <a:ext cx="1905000" cy="1676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познания условий современной окружаю-</a:t>
            </a:r>
          </a:p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щей жизни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705600" y="1600200"/>
            <a:ext cx="1981200" cy="152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Познание новых</a:t>
            </a:r>
          </a:p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технологий</a:t>
            </a:r>
            <a:endParaRPr lang="ru-RU" sz="1500" dirty="0">
              <a:solidFill>
                <a:schemeClr val="bg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 flipV="1">
            <a:off x="2438400" y="28194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9" idx="6"/>
          </p:cNvCxnSpPr>
          <p:nvPr/>
        </p:nvCxnSpPr>
        <p:spPr>
          <a:xfrm flipH="1">
            <a:off x="2590800" y="4114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791200" y="28956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867400" y="4114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791200" y="4572000"/>
            <a:ext cx="1524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0" idx="7"/>
          </p:cNvCxnSpPr>
          <p:nvPr/>
        </p:nvCxnSpPr>
        <p:spPr>
          <a:xfrm flipH="1">
            <a:off x="2289501" y="4648200"/>
            <a:ext cx="1215699" cy="7789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334000" y="487680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4038600" y="48768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4" idx="0"/>
            <a:endCxn id="4" idx="0"/>
          </p:cNvCxnSpPr>
          <p:nvPr/>
        </p:nvCxnSpPr>
        <p:spPr>
          <a:xfrm>
            <a:off x="4648200" y="31242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572000" y="30480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endCxn id="14" idx="4"/>
          </p:cNvCxnSpPr>
          <p:nvPr/>
        </p:nvCxnSpPr>
        <p:spPr>
          <a:xfrm flipV="1">
            <a:off x="4648200" y="28956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Основные вредные факторы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2667000" cy="40687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500" dirty="0" smtClean="0"/>
              <a:t>1</a:t>
            </a:r>
            <a:r>
              <a:rPr lang="ru-RU" dirty="0" smtClean="0"/>
              <a:t>. Сидячее положение в течение длительного времени.</a:t>
            </a:r>
            <a:endParaRPr lang="ru-RU" dirty="0"/>
          </a:p>
        </p:txBody>
      </p:sp>
      <p:pic>
        <p:nvPicPr>
          <p:cNvPr id="1026" name="Picture 2" descr="C:\Users\ShlyapnikovaOV\Desktop\image001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296" y="1442932"/>
            <a:ext cx="5410504" cy="4576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Основные вредные факторы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500" b="1" dirty="0" smtClean="0"/>
              <a:t>2. </a:t>
            </a:r>
            <a:r>
              <a:rPr lang="ru-RU" b="1" dirty="0" smtClean="0"/>
              <a:t>ВОЗДЕЙСТВИЕ ЭЛЕКТРОМАГНИТНОГО </a:t>
            </a:r>
            <a:r>
              <a:rPr lang="ru-RU" b="1" dirty="0" smtClean="0"/>
              <a:t>ИЗЛУЧЕНИЯ   </a:t>
            </a:r>
            <a:r>
              <a:rPr lang="ru-RU" b="1" dirty="0" smtClean="0"/>
              <a:t>МОНИТОРА.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2500" dirty="0" smtClean="0"/>
              <a:t>Рентгеновское излучение, исходящее от монитора, ничтожно мало, но только если количество проведенного времени не превышает допустимого.</a:t>
            </a:r>
          </a:p>
          <a:p>
            <a:pPr>
              <a:buNone/>
            </a:pPr>
            <a:r>
              <a:rPr lang="ru-RU" sz="2500" dirty="0" smtClean="0">
                <a:solidFill>
                  <a:srgbClr val="C00000"/>
                </a:solidFill>
              </a:rPr>
              <a:t>ВАЖНО ЗНАТЬ!</a:t>
            </a:r>
          </a:p>
          <a:p>
            <a:pPr>
              <a:buNone/>
            </a:pPr>
            <a:r>
              <a:rPr lang="ru-RU" sz="2400" dirty="0" smtClean="0"/>
              <a:t>Ребенок до </a:t>
            </a:r>
            <a:r>
              <a:rPr lang="ru-RU" sz="2400" b="1" dirty="0" smtClean="0">
                <a:solidFill>
                  <a:schemeClr val="bg1"/>
                </a:solidFill>
              </a:rPr>
              <a:t>6 лет </a:t>
            </a:r>
            <a:r>
              <a:rPr lang="ru-RU" sz="2400" dirty="0" smtClean="0"/>
              <a:t>не должен проводить за компьютером</a:t>
            </a:r>
          </a:p>
          <a:p>
            <a:pPr>
              <a:buNone/>
            </a:pPr>
            <a:r>
              <a:rPr lang="ru-RU" sz="2400" dirty="0" smtClean="0"/>
              <a:t>более </a:t>
            </a:r>
            <a:r>
              <a:rPr lang="ru-RU" sz="2400" b="1" dirty="0" smtClean="0">
                <a:solidFill>
                  <a:schemeClr val="bg1"/>
                </a:solidFill>
              </a:rPr>
              <a:t>10-15 минут </a:t>
            </a:r>
            <a:r>
              <a:rPr lang="ru-RU" sz="2400" dirty="0" smtClean="0"/>
              <a:t>- и то не каждый день.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7-8 лет </a:t>
            </a:r>
            <a:r>
              <a:rPr lang="ru-RU" sz="2400" dirty="0" smtClean="0"/>
              <a:t>ограничение составляет </a:t>
            </a:r>
            <a:r>
              <a:rPr lang="ru-RU" sz="2400" b="1" dirty="0" smtClean="0">
                <a:solidFill>
                  <a:schemeClr val="bg1"/>
                </a:solidFill>
              </a:rPr>
              <a:t>30-40 минут </a:t>
            </a:r>
            <a:r>
              <a:rPr lang="ru-RU" sz="2400" dirty="0" smtClean="0"/>
              <a:t>в день.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9-11 лет </a:t>
            </a:r>
            <a:r>
              <a:rPr lang="ru-RU" sz="2400" dirty="0" smtClean="0"/>
              <a:t>можно позволять сидеть за компьютером не более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часа-полутора.</a:t>
            </a:r>
            <a:endParaRPr lang="ru-RU" sz="2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Основные вредные факторы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38600" cy="4560888"/>
          </a:xfrm>
        </p:spPr>
        <p:txBody>
          <a:bodyPr>
            <a:normAutofit fontScale="70000" lnSpcReduction="20000"/>
          </a:bodyPr>
          <a:lstStyle/>
          <a:p>
            <a:endParaRPr lang="ru-RU" sz="3500" b="1" dirty="0" smtClean="0"/>
          </a:p>
          <a:p>
            <a:r>
              <a:rPr lang="ru-RU" sz="3500" b="1" dirty="0" smtClean="0"/>
              <a:t>3</a:t>
            </a:r>
            <a:r>
              <a:rPr lang="ru-RU" b="1" dirty="0" smtClean="0"/>
              <a:t>. </a:t>
            </a:r>
            <a:r>
              <a:rPr lang="ru-RU" sz="3000" b="1" dirty="0" smtClean="0"/>
              <a:t>Утомление глаз, нагрузка на зрение.</a:t>
            </a:r>
          </a:p>
          <a:p>
            <a:endParaRPr lang="ru-RU" b="1" dirty="0" smtClean="0"/>
          </a:p>
          <a:p>
            <a:r>
              <a:rPr lang="ru-RU" sz="3800" b="1" dirty="0" smtClean="0"/>
              <a:t>4.</a:t>
            </a:r>
            <a:r>
              <a:rPr lang="ru-RU" b="1" dirty="0" smtClean="0"/>
              <a:t> </a:t>
            </a:r>
            <a:r>
              <a:rPr lang="ru-RU" sz="3000" b="1" dirty="0" smtClean="0"/>
              <a:t>Перезагрузка суставов кистей.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3500" b="1" dirty="0" smtClean="0"/>
              <a:t>5.</a:t>
            </a:r>
            <a:r>
              <a:rPr lang="ru-RU" b="1" i="1" dirty="0" smtClean="0"/>
              <a:t> </a:t>
            </a:r>
            <a:r>
              <a:rPr lang="ru-RU" sz="3000" b="1" dirty="0" smtClean="0"/>
              <a:t>Нервно-эмоциональное напряжение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3500" b="1" dirty="0" smtClean="0"/>
              <a:t>6.</a:t>
            </a:r>
            <a:r>
              <a:rPr lang="ru-RU" sz="3000" b="1" dirty="0" smtClean="0"/>
              <a:t> Воздействие пыли и грязи</a:t>
            </a:r>
            <a:endParaRPr lang="ru-RU" sz="3000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pic>
        <p:nvPicPr>
          <p:cNvPr id="7" name="Содержимое 6" descr="iCACL89CX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781800" y="1219200"/>
            <a:ext cx="1943100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Содержимое 12" descr="iCAK4V0LD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00600" y="2438400"/>
            <a:ext cx="1905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Users\ShlyapnikovaOV\Desktop\карти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3886200"/>
            <a:ext cx="1905000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ShlyapnikovaOV\Desktop\3275_mw540_mh540_enl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5105400"/>
            <a:ext cx="19050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564</TotalTime>
  <Words>703</Words>
  <Application>Microsoft Office PowerPoint</Application>
  <PresentationFormat>Экран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Влияние компьютера на здоровье ребенка</vt:lpstr>
      <vt:lpstr>Цели и задачи работы</vt:lpstr>
      <vt:lpstr>АКТУАЛЬНОСТЬ</vt:lpstr>
      <vt:lpstr>ГИПОТЕЗА</vt:lpstr>
      <vt:lpstr>МЕТОДЫ ИССЛЕДОВАНИЯ</vt:lpstr>
      <vt:lpstr>Положительные  стороны влияния компьютера на ребенка</vt:lpstr>
      <vt:lpstr>Основные вредные факторы </vt:lpstr>
      <vt:lpstr>Основные вредные факторы</vt:lpstr>
      <vt:lpstr>Основные вредные факторы</vt:lpstr>
      <vt:lpstr>ЕСТЬ ЛИ У ТЕБЯ ДОМА КОМПЬЮТЕР ?</vt:lpstr>
      <vt:lpstr>С какого возраста ты проводишь время за компьютером?</vt:lpstr>
      <vt:lpstr>Сколько раз в день ты садишься за компьютер?</vt:lpstr>
      <vt:lpstr>Время, проводимое за компьютером?</vt:lpstr>
      <vt:lpstr>Бывают ли ссоры с родителями из-за компьютера?</vt:lpstr>
      <vt:lpstr>Для чего тебе нужен компьютер?</vt:lpstr>
      <vt:lpstr>Слайд 16</vt:lpstr>
      <vt:lpstr>Слайд 17</vt:lpstr>
      <vt:lpstr>ВЫВОДЫ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ппппппппппп</dc:title>
  <dc:creator>Hello Kitty</dc:creator>
  <cp:lastModifiedBy>Шляпникова Ольга Владимировна</cp:lastModifiedBy>
  <cp:revision>58</cp:revision>
  <dcterms:created xsi:type="dcterms:W3CDTF">2013-03-10T09:04:35Z</dcterms:created>
  <dcterms:modified xsi:type="dcterms:W3CDTF">2013-09-17T02:39:56Z</dcterms:modified>
</cp:coreProperties>
</file>