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6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AE83C-9632-44B0-A26C-147EE3626D34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7325B-8ABD-4313-8ED6-D98648D6E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7325B-8ABD-4313-8ED6-D98648D6E29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5946B2-0FC4-4262-AB4C-9BE50AE3A38D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BC4C2-B235-4459-9D0E-21C2FD4D0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5946B2-0FC4-4262-AB4C-9BE50AE3A38D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BC4C2-B235-4459-9D0E-21C2FD4D0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5946B2-0FC4-4262-AB4C-9BE50AE3A38D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BC4C2-B235-4459-9D0E-21C2FD4D0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5946B2-0FC4-4262-AB4C-9BE50AE3A38D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BC4C2-B235-4459-9D0E-21C2FD4D0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5946B2-0FC4-4262-AB4C-9BE50AE3A38D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BC4C2-B235-4459-9D0E-21C2FD4D0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5946B2-0FC4-4262-AB4C-9BE50AE3A38D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BC4C2-B235-4459-9D0E-21C2FD4D0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5946B2-0FC4-4262-AB4C-9BE50AE3A38D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BC4C2-B235-4459-9D0E-21C2FD4D0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5946B2-0FC4-4262-AB4C-9BE50AE3A38D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BC4C2-B235-4459-9D0E-21C2FD4D0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5946B2-0FC4-4262-AB4C-9BE50AE3A38D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BC4C2-B235-4459-9D0E-21C2FD4D0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5946B2-0FC4-4262-AB4C-9BE50AE3A38D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BC4C2-B235-4459-9D0E-21C2FD4D0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5946B2-0FC4-4262-AB4C-9BE50AE3A38D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BC4C2-B235-4459-9D0E-21C2FD4D06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D5946B2-0FC4-4262-AB4C-9BE50AE3A38D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3DBC4C2-B235-4459-9D0E-21C2FD4D06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28604"/>
            <a:ext cx="88582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Почва как единство живой и неживой природы</a:t>
            </a: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15.pn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395536" y="4293096"/>
            <a:ext cx="3844493" cy="1877194"/>
          </a:xfrm>
          <a:prstGeom prst="rect">
            <a:avLst/>
          </a:prstGeom>
        </p:spPr>
      </p:pic>
      <p:pic>
        <p:nvPicPr>
          <p:cNvPr id="4" name="Рисунок 3" descr="11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6588224" y="3502708"/>
            <a:ext cx="1915294" cy="30162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42968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Дополни предложения (или выскажи своё мнение)</a:t>
            </a:r>
          </a:p>
          <a:p>
            <a:r>
              <a:rPr lang="ru-RU" sz="5400" dirty="0" smtClean="0">
                <a:solidFill>
                  <a:srgbClr val="FF0000"/>
                </a:solidFill>
              </a:rPr>
              <a:t>Мне работать на уроке было…</a:t>
            </a:r>
          </a:p>
          <a:p>
            <a:r>
              <a:rPr lang="ru-RU" sz="5400" dirty="0" smtClean="0">
                <a:solidFill>
                  <a:srgbClr val="00B0F0"/>
                </a:solidFill>
              </a:rPr>
              <a:t>Мне  не понравилось, потому что…</a:t>
            </a:r>
          </a:p>
          <a:p>
            <a:r>
              <a:rPr lang="ru-RU" sz="5400" dirty="0" smtClean="0">
                <a:solidFill>
                  <a:srgbClr val="00B050"/>
                </a:solidFill>
              </a:rPr>
              <a:t>Я узнал(а)…</a:t>
            </a:r>
            <a:endParaRPr lang="ru-RU" sz="5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исунок1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57158" y="714356"/>
            <a:ext cx="2952328" cy="4774752"/>
          </a:xfrm>
          <a:prstGeom prst="rect">
            <a:avLst/>
          </a:prstGeom>
        </p:spPr>
      </p:pic>
      <p:sp>
        <p:nvSpPr>
          <p:cNvPr id="4" name="AutoShape 12"/>
          <p:cNvSpPr>
            <a:spLocks/>
          </p:cNvSpPr>
          <p:nvPr/>
        </p:nvSpPr>
        <p:spPr bwMode="auto">
          <a:xfrm>
            <a:off x="3276600" y="1484313"/>
            <a:ext cx="503238" cy="2376487"/>
          </a:xfrm>
          <a:prstGeom prst="rightBrace">
            <a:avLst>
              <a:gd name="adj1" fmla="val 39353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29058" y="714356"/>
            <a:ext cx="521494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u="sng" dirty="0" smtClean="0">
                <a:solidFill>
                  <a:srgbClr val="C00000"/>
                </a:solidFill>
              </a:rPr>
              <a:t>Почва</a:t>
            </a:r>
            <a:r>
              <a:rPr lang="ru-RU" sz="4800" dirty="0" smtClean="0"/>
              <a:t> – это верхний </a:t>
            </a:r>
            <a:r>
              <a:rPr lang="ru-RU" sz="4800" dirty="0" smtClean="0">
                <a:solidFill>
                  <a:srgbClr val="00B050"/>
                </a:solidFill>
              </a:rPr>
              <a:t>плодородный</a:t>
            </a:r>
            <a:r>
              <a:rPr lang="ru-RU" sz="4800" dirty="0" smtClean="0"/>
              <a:t> слой земли.</a:t>
            </a:r>
            <a:endParaRPr lang="ru-RU" sz="4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00430" y="1500175"/>
            <a:ext cx="521497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571472" y="3500438"/>
            <a:ext cx="857252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dirty="0" smtClean="0"/>
          </a:p>
          <a:p>
            <a:pPr algn="ctr"/>
            <a:r>
              <a:rPr lang="ru-RU" sz="3600" dirty="0" smtClean="0"/>
              <a:t>Толщина почвенного</a:t>
            </a:r>
          </a:p>
          <a:p>
            <a:pPr algn="ctr"/>
            <a:r>
              <a:rPr lang="ru-RU" sz="3600" dirty="0" smtClean="0"/>
              <a:t>слоя бывает различна:</a:t>
            </a:r>
          </a:p>
          <a:p>
            <a:pPr algn="ctr"/>
            <a:r>
              <a:rPr lang="ru-RU" sz="3600" dirty="0" smtClean="0">
                <a:solidFill>
                  <a:srgbClr val="00B050"/>
                </a:solidFill>
              </a:rPr>
              <a:t>от 2-3 </a:t>
            </a:r>
            <a:r>
              <a:rPr lang="ru-RU" sz="3600" dirty="0" smtClean="0">
                <a:solidFill>
                  <a:srgbClr val="00B050"/>
                </a:solidFill>
              </a:rPr>
              <a:t>см </a:t>
            </a:r>
            <a:r>
              <a:rPr lang="ru-RU" sz="3600" dirty="0" smtClean="0">
                <a:solidFill>
                  <a:srgbClr val="00B050"/>
                </a:solidFill>
              </a:rPr>
              <a:t>до </a:t>
            </a:r>
            <a:r>
              <a:rPr lang="ru-RU" sz="3600" dirty="0" smtClean="0">
                <a:solidFill>
                  <a:srgbClr val="00B050"/>
                </a:solidFill>
              </a:rPr>
              <a:t>50 </a:t>
            </a:r>
            <a:r>
              <a:rPr lang="ru-RU" sz="3600" dirty="0" smtClean="0">
                <a:solidFill>
                  <a:srgbClr val="00B050"/>
                </a:solidFill>
              </a:rPr>
              <a:t>см </a:t>
            </a:r>
          </a:p>
          <a:p>
            <a:pPr algn="ctr"/>
            <a:r>
              <a:rPr lang="ru-RU" sz="3600" dirty="0" smtClean="0"/>
              <a:t>и больш</a:t>
            </a:r>
            <a:r>
              <a:rPr lang="ru-RU" sz="4000" dirty="0" smtClean="0"/>
              <a:t>е.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357166"/>
            <a:ext cx="85725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00B050"/>
                </a:solidFill>
              </a:rPr>
              <a:t>1. Почва образуется при разрушении горных пород.</a:t>
            </a:r>
          </a:p>
          <a:p>
            <a:r>
              <a:rPr lang="ru-RU" sz="5400" dirty="0" smtClean="0">
                <a:solidFill>
                  <a:srgbClr val="FFC000"/>
                </a:solidFill>
              </a:rPr>
              <a:t>2. Бог своим всемогуществом сотворил землю и всё, что </a:t>
            </a:r>
            <a:r>
              <a:rPr lang="ru-RU" sz="5400" dirty="0">
                <a:solidFill>
                  <a:srgbClr val="FFC000"/>
                </a:solidFill>
              </a:rPr>
              <a:t> </a:t>
            </a:r>
            <a:r>
              <a:rPr lang="ru-RU" sz="5400" dirty="0" smtClean="0">
                <a:solidFill>
                  <a:srgbClr val="FFC000"/>
                </a:solidFill>
              </a:rPr>
              <a:t>растёт на ней.</a:t>
            </a:r>
            <a:endParaRPr lang="ru-RU" sz="5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Усадьба Семеновское-Отрад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857364"/>
            <a:ext cx="5748348" cy="460694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357166"/>
            <a:ext cx="85011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Почему на крыше дома, покрытой </a:t>
            </a:r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черепицей(это глина),  </a:t>
            </a:r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вырос кустик?</a:t>
            </a:r>
            <a:endParaRPr lang="ru-RU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4" name="Рисунок 13" descr="13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7429520" y="2285992"/>
            <a:ext cx="1031119" cy="10311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357166"/>
            <a:ext cx="850112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Основа</a:t>
            </a:r>
            <a:r>
              <a:rPr lang="ru-RU" sz="4800" dirty="0" smtClean="0"/>
              <a:t> образования почвы – </a:t>
            </a:r>
            <a:r>
              <a:rPr lang="ru-RU" sz="4800" dirty="0" smtClean="0">
                <a:solidFill>
                  <a:srgbClr val="FF0000"/>
                </a:solidFill>
              </a:rPr>
              <a:t>это горные породы.</a:t>
            </a:r>
          </a:p>
          <a:p>
            <a:r>
              <a:rPr lang="ru-RU" sz="4800" dirty="0" smtClean="0"/>
              <a:t>Солнце, вода, воздух (ветер), живые организмы способствуют </a:t>
            </a:r>
          </a:p>
          <a:p>
            <a:r>
              <a:rPr lang="ru-RU" sz="4800" dirty="0" smtClean="0"/>
              <a:t>их разрушению.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397000"/>
          <a:ext cx="6096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Неживая природа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Живая природа</a:t>
                      </a:r>
                      <a:endParaRPr lang="ru-RU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Песок, глина, камешки, вода, воздух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Корни растений, бактерии, животные</a:t>
                      </a:r>
                      <a:endParaRPr lang="ru-RU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7224" y="642918"/>
            <a:ext cx="6737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	</a:t>
            </a:r>
            <a:r>
              <a:rPr lang="ru-RU" sz="3600" dirty="0" smtClean="0">
                <a:solidFill>
                  <a:srgbClr val="FF0000"/>
                </a:solidFill>
              </a:rPr>
              <a:t>Почва – часть природы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000109"/>
          <a:ext cx="8539201" cy="5777054"/>
        </p:xfrm>
        <a:graphic>
          <a:graphicData uri="http://schemas.openxmlformats.org/drawingml/2006/table">
            <a:tbl>
              <a:tblPr/>
              <a:tblGrid>
                <a:gridCol w="3046026"/>
                <a:gridCol w="4190153"/>
                <a:gridCol w="1303022"/>
              </a:tblGrid>
              <a:tr h="7141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Название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живого организма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Какую пользу приносит почве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Чем питается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крот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перемешивает сгнившие остатки растений с песком и глиной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прокладывает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в почве ходы для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воздуха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и воды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измельчает остатки растений</a:t>
                      </a:r>
                      <a:endParaRPr lang="ru-RU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червями, </a:t>
                      </a:r>
                      <a:r>
                        <a:rPr lang="ru-RU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личинка-ми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дождевой червь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остатками растений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медведка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корнями растений, </a:t>
                      </a:r>
                      <a:r>
                        <a:rPr lang="ru-RU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корнепло-дами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личинки насекомых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корнями растений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1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бактерии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превращают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остатки растений и останки животных в перегной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97" name="AutoShape 1"/>
          <p:cNvSpPr>
            <a:spLocks noChangeShapeType="1"/>
          </p:cNvSpPr>
          <p:nvPr/>
        </p:nvSpPr>
        <p:spPr bwMode="auto">
          <a:xfrm flipV="1">
            <a:off x="1928794" y="6286521"/>
            <a:ext cx="1643074" cy="7143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57158" y="285728"/>
            <a:ext cx="7722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Соедините название живого организма с его действиями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7643834" y="428604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357167"/>
          <a:ext cx="8858280" cy="6500832"/>
        </p:xfrm>
        <a:graphic>
          <a:graphicData uri="http://schemas.openxmlformats.org/drawingml/2006/table">
            <a:tbl>
              <a:tblPr/>
              <a:tblGrid>
                <a:gridCol w="3168828"/>
                <a:gridCol w="4337741"/>
                <a:gridCol w="1351711"/>
              </a:tblGrid>
              <a:tr h="803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Название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живого организма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Какую пользу приносит почве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Чем питается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8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крот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перемешивает сгнившие остатки растений с песком и глиной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прокладывает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в почве ходы для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воздуха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и воды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измельчает остатки растений</a:t>
                      </a:r>
                      <a:endParaRPr lang="ru-RU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червями, </a:t>
                      </a:r>
                      <a:r>
                        <a:rPr lang="ru-RU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личинка-ми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дождевой червь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остатками растений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медведка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корнями растений, </a:t>
                      </a:r>
                      <a:r>
                        <a:rPr lang="ru-RU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корнепло-дами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личинки насекомых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корнями растений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бактерии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превращают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остатки растений и останки животных в перегной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" name="Прямая со стрелкой 3"/>
          <p:cNvCxnSpPr/>
          <p:nvPr/>
        </p:nvCxnSpPr>
        <p:spPr>
          <a:xfrm flipV="1">
            <a:off x="2571736" y="1500174"/>
            <a:ext cx="114300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1857356" y="1500174"/>
            <a:ext cx="200026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928794" y="2643182"/>
            <a:ext cx="2000264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1928794" y="2428868"/>
            <a:ext cx="271464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1785918" y="2500306"/>
            <a:ext cx="2786082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2464579" y="2464587"/>
            <a:ext cx="3000396" cy="29289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857356" y="6286520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428603"/>
          <a:ext cx="8429684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4"/>
              </a:tblGrid>
              <a:tr h="693639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Нет горных пород – нет почвы.</a:t>
                      </a:r>
                      <a:endParaRPr lang="ru-RU" sz="4400" dirty="0"/>
                    </a:p>
                  </a:txBody>
                  <a:tcPr/>
                </a:tc>
              </a:tr>
              <a:tr h="693639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Нет воды и воздуха – не будет и почвы.</a:t>
                      </a:r>
                      <a:endParaRPr lang="ru-RU" sz="4400" dirty="0"/>
                    </a:p>
                  </a:txBody>
                  <a:tcPr/>
                </a:tc>
              </a:tr>
              <a:tr h="693639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Нет живых организмов – не будет и почвы.</a:t>
                      </a:r>
                      <a:endParaRPr lang="ru-RU" sz="4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5143512"/>
          <a:ext cx="8501122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1122"/>
              </a:tblGrid>
              <a:tr h="142876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Крот не мог погрызть морковку на грядках бабушки Евдокии Васильевны.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118</TotalTime>
  <Words>284</Words>
  <Application>Microsoft Office PowerPoint</Application>
  <PresentationFormat>Экран (4:3)</PresentationFormat>
  <Paragraphs>71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Домище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А.Ф.</dc:creator>
  <cp:lastModifiedBy>А.Ф.</cp:lastModifiedBy>
  <cp:revision>16</cp:revision>
  <dcterms:created xsi:type="dcterms:W3CDTF">2003-12-31T22:41:18Z</dcterms:created>
  <dcterms:modified xsi:type="dcterms:W3CDTF">2003-12-31T21:29:31Z</dcterms:modified>
</cp:coreProperties>
</file>