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AE83C-9632-44B0-A26C-147EE3626D34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7325B-8ABD-4313-8ED6-D98648D6E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7325B-8ABD-4313-8ED6-D98648D6E2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5946B2-0FC4-4262-AB4C-9BE50AE3A38D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DBC4C2-B235-4459-9D0E-21C2FD4D0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858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Почва как единство живой и неживой природы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15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95536" y="4293096"/>
            <a:ext cx="3844493" cy="1877194"/>
          </a:xfrm>
          <a:prstGeom prst="rect">
            <a:avLst/>
          </a:prstGeom>
        </p:spPr>
      </p:pic>
      <p:pic>
        <p:nvPicPr>
          <p:cNvPr id="4" name="Рисунок 3" descr="11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588224" y="3502708"/>
            <a:ext cx="1915294" cy="3016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Дополни предложения (или выскажи своё мнение)</a:t>
            </a:r>
          </a:p>
          <a:p>
            <a:r>
              <a:rPr lang="ru-RU" sz="5400" dirty="0" smtClean="0">
                <a:solidFill>
                  <a:srgbClr val="FF0000"/>
                </a:solidFill>
              </a:rPr>
              <a:t>Мне работать на уроке было…</a:t>
            </a:r>
          </a:p>
          <a:p>
            <a:r>
              <a:rPr lang="ru-RU" sz="5400" dirty="0" smtClean="0">
                <a:solidFill>
                  <a:srgbClr val="00B0F0"/>
                </a:solidFill>
              </a:rPr>
              <a:t>Мне  не понравилось, потому что…</a:t>
            </a:r>
          </a:p>
          <a:p>
            <a:r>
              <a:rPr lang="ru-RU" sz="5400" dirty="0" smtClean="0">
                <a:solidFill>
                  <a:srgbClr val="00B050"/>
                </a:solidFill>
              </a:rPr>
              <a:t>Я узнал(а)…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58" y="714356"/>
            <a:ext cx="2952328" cy="4774752"/>
          </a:xfrm>
          <a:prstGeom prst="rect">
            <a:avLst/>
          </a:prstGeom>
        </p:spPr>
      </p:pic>
      <p:sp>
        <p:nvSpPr>
          <p:cNvPr id="4" name="AutoShape 12"/>
          <p:cNvSpPr>
            <a:spLocks/>
          </p:cNvSpPr>
          <p:nvPr/>
        </p:nvSpPr>
        <p:spPr bwMode="auto">
          <a:xfrm>
            <a:off x="3276600" y="1484313"/>
            <a:ext cx="503238" cy="2376487"/>
          </a:xfrm>
          <a:prstGeom prst="rightBrace">
            <a:avLst>
              <a:gd name="adj1" fmla="val 39353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714356"/>
            <a:ext cx="52149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>
                <a:solidFill>
                  <a:srgbClr val="C00000"/>
                </a:solidFill>
              </a:rPr>
              <a:t>Почва</a:t>
            </a:r>
            <a:r>
              <a:rPr lang="ru-RU" sz="4800" dirty="0" smtClean="0"/>
              <a:t> – это верхний </a:t>
            </a:r>
            <a:r>
              <a:rPr lang="ru-RU" sz="4800" dirty="0" smtClean="0">
                <a:solidFill>
                  <a:srgbClr val="00B050"/>
                </a:solidFill>
              </a:rPr>
              <a:t>плодородный</a:t>
            </a:r>
            <a:r>
              <a:rPr lang="ru-RU" sz="4800" dirty="0" smtClean="0"/>
              <a:t> слой земли.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500175"/>
            <a:ext cx="52149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3500438"/>
            <a:ext cx="85725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3600" dirty="0" smtClean="0"/>
              <a:t>Толщина почвенного</a:t>
            </a:r>
          </a:p>
          <a:p>
            <a:pPr algn="ctr"/>
            <a:r>
              <a:rPr lang="ru-RU" sz="3600" dirty="0" smtClean="0"/>
              <a:t>слоя бывает различна:</a:t>
            </a:r>
          </a:p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от 2-3 </a:t>
            </a:r>
            <a:r>
              <a:rPr lang="ru-RU" sz="3600" dirty="0" smtClean="0">
                <a:solidFill>
                  <a:srgbClr val="00B050"/>
                </a:solidFill>
              </a:rPr>
              <a:t>см </a:t>
            </a:r>
            <a:r>
              <a:rPr lang="ru-RU" sz="3600" dirty="0" smtClean="0">
                <a:solidFill>
                  <a:srgbClr val="00B050"/>
                </a:solidFill>
              </a:rPr>
              <a:t>до </a:t>
            </a:r>
            <a:r>
              <a:rPr lang="ru-RU" sz="3600" dirty="0" smtClean="0">
                <a:solidFill>
                  <a:srgbClr val="00B050"/>
                </a:solidFill>
              </a:rPr>
              <a:t>50 </a:t>
            </a:r>
            <a:r>
              <a:rPr lang="ru-RU" sz="3600" dirty="0" smtClean="0">
                <a:solidFill>
                  <a:srgbClr val="00B050"/>
                </a:solidFill>
              </a:rPr>
              <a:t>см </a:t>
            </a:r>
          </a:p>
          <a:p>
            <a:pPr algn="ctr"/>
            <a:r>
              <a:rPr lang="ru-RU" sz="3600" dirty="0" smtClean="0"/>
              <a:t>и больш</a:t>
            </a:r>
            <a:r>
              <a:rPr lang="ru-RU" sz="4000" dirty="0" smtClean="0"/>
              <a:t>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8572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1. Почва образуется при разрушении горных пород.</a:t>
            </a:r>
          </a:p>
          <a:p>
            <a:r>
              <a:rPr lang="ru-RU" sz="5400" dirty="0" smtClean="0">
                <a:solidFill>
                  <a:srgbClr val="FFC000"/>
                </a:solidFill>
              </a:rPr>
              <a:t>2. Бог своим всемогуществом сотворил землю и всё, что </a:t>
            </a:r>
            <a:r>
              <a:rPr lang="ru-RU" sz="5400" dirty="0">
                <a:solidFill>
                  <a:srgbClr val="FFC000"/>
                </a:solidFill>
              </a:rPr>
              <a:t> </a:t>
            </a:r>
            <a:r>
              <a:rPr lang="ru-RU" sz="5400" dirty="0" smtClean="0">
                <a:solidFill>
                  <a:srgbClr val="FFC000"/>
                </a:solidFill>
              </a:rPr>
              <a:t>растёт на ней.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Усадьба Семеновское-Отр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857364"/>
            <a:ext cx="5748348" cy="46069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Почему на крыше дома, покрытой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черепицей(это глина), 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вырос кустик?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Рисунок 13" descr="13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29520" y="2285992"/>
            <a:ext cx="1031119" cy="1031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Основа</a:t>
            </a:r>
            <a:r>
              <a:rPr lang="ru-RU" sz="4800" dirty="0" smtClean="0"/>
              <a:t> образования почвы – </a:t>
            </a:r>
            <a:r>
              <a:rPr lang="ru-RU" sz="4800" dirty="0" smtClean="0">
                <a:solidFill>
                  <a:srgbClr val="FF0000"/>
                </a:solidFill>
              </a:rPr>
              <a:t>это горные породы.</a:t>
            </a:r>
          </a:p>
          <a:p>
            <a:r>
              <a:rPr lang="ru-RU" sz="4800" dirty="0" smtClean="0"/>
              <a:t>Солнце, вода, воздух (ветер), живые организмы способствуют </a:t>
            </a:r>
          </a:p>
          <a:p>
            <a:r>
              <a:rPr lang="ru-RU" sz="4800" dirty="0" smtClean="0"/>
              <a:t>их разрушению.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Неживая природа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Живая природа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Песок, глина, камешки, вода, воздух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Корни растений, бактерии, животные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642918"/>
            <a:ext cx="673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Почва – часть природы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00109"/>
          <a:ext cx="8539201" cy="5777054"/>
        </p:xfrm>
        <a:graphic>
          <a:graphicData uri="http://schemas.openxmlformats.org/drawingml/2006/table">
            <a:tbl>
              <a:tblPr/>
              <a:tblGrid>
                <a:gridCol w="3046026"/>
                <a:gridCol w="4190153"/>
                <a:gridCol w="1303022"/>
              </a:tblGrid>
              <a:tr h="7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живого организма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Какую пользу приносит почве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Чем питается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крот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перемешивает сгнившие остатки растений с песком и глиной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прокладывает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 почве ходы для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воздуха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 воды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измельчает остатки растений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червями,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личинка-ми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дождевой червь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остатками растений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медведка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корнями растений,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корнепло-дами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личинки насекомых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корнями растений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бактерии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превращают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остатки растений и останки животных в перегной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AutoShape 1"/>
          <p:cNvSpPr>
            <a:spLocks noChangeShapeType="1"/>
          </p:cNvSpPr>
          <p:nvPr/>
        </p:nvSpPr>
        <p:spPr bwMode="auto">
          <a:xfrm flipV="1">
            <a:off x="1928794" y="6286521"/>
            <a:ext cx="1643074" cy="714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285728"/>
            <a:ext cx="772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Соедините название живого организма с его действиями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643834" y="42860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858280" cy="6500832"/>
        </p:xfrm>
        <a:graphic>
          <a:graphicData uri="http://schemas.openxmlformats.org/drawingml/2006/table">
            <a:tbl>
              <a:tblPr/>
              <a:tblGrid>
                <a:gridCol w="3168828"/>
                <a:gridCol w="4337741"/>
                <a:gridCol w="1351711"/>
              </a:tblGrid>
              <a:tr h="803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живого организма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Какую пользу приносит почве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Чем питается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крот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перемешивает сгнившие остатки растений с песком и глиной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прокладывает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 почве ходы для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воздуха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 воды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измельчает остатки растений</a:t>
                      </a:r>
                      <a:endParaRPr lang="ru-RU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червями,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личинка-ми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дождевой червь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остатками растений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медведка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корнями растений,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корнепло-дами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личинки насекомых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корнями растений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бактерии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превращают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остатки растений и останки животных в перегной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V="1">
            <a:off x="2571736" y="1500174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857356" y="1500174"/>
            <a:ext cx="200026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28794" y="2643182"/>
            <a:ext cx="200026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928794" y="2428868"/>
            <a:ext cx="271464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785918" y="2500306"/>
            <a:ext cx="278608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2464579" y="2464587"/>
            <a:ext cx="3000396" cy="2928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56" y="628652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3"/>
          <a:ext cx="842968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693639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Нет горных пород – нет почвы.</a:t>
                      </a:r>
                      <a:endParaRPr lang="ru-RU" sz="4400" dirty="0"/>
                    </a:p>
                  </a:txBody>
                  <a:tcPr/>
                </a:tc>
              </a:tr>
              <a:tr h="693639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Нет воды и воздуха – не будет и почвы.</a:t>
                      </a:r>
                      <a:endParaRPr lang="ru-RU" sz="4400" dirty="0"/>
                    </a:p>
                  </a:txBody>
                  <a:tcPr/>
                </a:tc>
              </a:tr>
              <a:tr h="693639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Нет живых организмов – не будет и почвы.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5143512"/>
          <a:ext cx="850112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142876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Крот не мог погрызть морковку на грядках бабушки Евдокии Васильевны.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284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Домище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А.Ф.</dc:creator>
  <cp:lastModifiedBy>А.Ф.</cp:lastModifiedBy>
  <cp:revision>16</cp:revision>
  <dcterms:created xsi:type="dcterms:W3CDTF">2003-12-31T22:41:18Z</dcterms:created>
  <dcterms:modified xsi:type="dcterms:W3CDTF">2003-12-31T21:29:31Z</dcterms:modified>
</cp:coreProperties>
</file>