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318" r:id="rId4"/>
    <p:sldId id="258" r:id="rId5"/>
    <p:sldId id="319" r:id="rId6"/>
    <p:sldId id="345" r:id="rId7"/>
    <p:sldId id="331" r:id="rId8"/>
    <p:sldId id="320" r:id="rId9"/>
    <p:sldId id="349" r:id="rId10"/>
    <p:sldId id="350" r:id="rId11"/>
    <p:sldId id="323" r:id="rId12"/>
    <p:sldId id="324" r:id="rId13"/>
    <p:sldId id="325" r:id="rId14"/>
    <p:sldId id="360" r:id="rId15"/>
    <p:sldId id="362" r:id="rId16"/>
    <p:sldId id="354" r:id="rId17"/>
    <p:sldId id="328" r:id="rId18"/>
    <p:sldId id="329" r:id="rId19"/>
    <p:sldId id="358" r:id="rId20"/>
    <p:sldId id="333" r:id="rId21"/>
    <p:sldId id="339" r:id="rId22"/>
    <p:sldId id="336" r:id="rId23"/>
    <p:sldId id="338" r:id="rId24"/>
    <p:sldId id="337" r:id="rId25"/>
    <p:sldId id="367" r:id="rId26"/>
    <p:sldId id="257" r:id="rId27"/>
    <p:sldId id="271" r:id="rId28"/>
    <p:sldId id="272" r:id="rId29"/>
    <p:sldId id="273" r:id="rId30"/>
    <p:sldId id="270" r:id="rId31"/>
    <p:sldId id="289" r:id="rId32"/>
    <p:sldId id="268" r:id="rId33"/>
    <p:sldId id="269" r:id="rId34"/>
    <p:sldId id="340" r:id="rId35"/>
    <p:sldId id="370" r:id="rId36"/>
    <p:sldId id="341" r:id="rId37"/>
    <p:sldId id="342" r:id="rId38"/>
    <p:sldId id="343" r:id="rId39"/>
    <p:sldId id="327" r:id="rId40"/>
    <p:sldId id="334" r:id="rId41"/>
    <p:sldId id="335" r:id="rId42"/>
    <p:sldId id="372" r:id="rId43"/>
    <p:sldId id="386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71" r:id="rId5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60E"/>
    <a:srgbClr val="993300"/>
    <a:srgbClr val="954ECA"/>
    <a:srgbClr val="009900"/>
    <a:srgbClr val="FF3300"/>
    <a:srgbClr val="660033"/>
    <a:srgbClr val="786212"/>
    <a:srgbClr val="971988"/>
    <a:srgbClr val="561106"/>
    <a:srgbClr val="E5E5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298D-86C7-4F0F-A006-613EB8DA4274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771-1C3D-47ED-AB37-AFBA12F7B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F93F9-B3C5-44DB-9E23-0F5869FCF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EBE08-5FE0-482C-8AD0-99798CD747A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298D-86C7-4F0F-A006-613EB8DA42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6771-1C3D-47ED-AB37-AFBA12F7BD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32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038D7-6F11-41CC-BCD9-2F637C6DA5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901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868B1-F2C5-4D5B-8004-D0FFDDD013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53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AAB86-E632-4B13-A550-8B9E0C18BA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303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CD2B4-BD1E-4CF9-B9A1-3853514FCC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116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6A215-96E4-4B5F-8A9B-98681BBF3F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301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0F64A-899F-4C12-9ABF-9D555D547D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040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E9326-5DE9-45F6-AA74-4AFACCC865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09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038D7-6F11-41CC-BCD9-2F637C6DA5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20284-4150-4AD6-BE44-6E32AED226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945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F93F9-B3C5-44DB-9E23-0F5869FCF9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512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EBE08-5FE0-482C-8AD0-99798CD747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56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868B1-F2C5-4D5B-8004-D0FFDDD013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AAB86-E632-4B13-A550-8B9E0C18BA7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CD2B4-BD1E-4CF9-B9A1-3853514FCC0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6A215-96E4-4B5F-8A9B-98681BBF3F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0F64A-899F-4C12-9ABF-9D555D547D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E9326-5DE9-45F6-AA74-4AFACCC865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20284-4150-4AD6-BE44-6E32AED226C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9D798D-440A-42F5-9293-9EAB1A6CD8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9D798D-440A-42F5-9293-9EAB1A6CD8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16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images.yandex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://images.yandex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images.yandex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hyperlink" Target="http://images.yandex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4.jpeg"/><Relationship Id="rId4" Type="http://schemas.openxmlformats.org/officeDocument/2006/relationships/hyperlink" Target="http://images.yandex.r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hyperlink" Target="http://images.yandex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hyperlink" Target="http://images.yandex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hyperlink" Target="http://images.yandex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hyperlink" Target="http://images.yandex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9.jpeg"/><Relationship Id="rId4" Type="http://schemas.openxmlformats.org/officeDocument/2006/relationships/hyperlink" Target="http://images.yandex.ru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hyperlink" Target="http://images.yandex.r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hyperlink" Target="http://images.yandex.r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hyperlink" Target="http://images.yandex.r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hyperlink" Target="http://images.yandex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4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6.xml"/><Relationship Id="rId5" Type="http://schemas.openxmlformats.org/officeDocument/2006/relationships/slide" Target="slide33.xml"/><Relationship Id="rId4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hyperlink" Target="http://images.yandex.r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hyperlink" Target="http://images.yandex.ru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slide" Target="slide3.xm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hyperlink" Target="http://images.yandex.ru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hyperlink" Target="http://images.yandex.ru/yandsearch?text=%D1%85%D0%BB%D0%BE%D0%BF%D0%BE%D0%BA%20%D1%84%D0%BE%D1%82%D0%BE&amp;img_url=http://thegreenguy.typepad.com/thegreenguy/WindowsLiveWriter/10percentofcottonwillbeorganicby201520sa_CCE1/cotton-plant%5b3%5d.jpg&amp;pos=8&amp;uinfo=sw-1007-sh-651-fw-782-fh-448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hyperlink" Target="http://images.yandex.ru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88.jpeg"/><Relationship Id="rId4" Type="http://schemas.openxmlformats.org/officeDocument/2006/relationships/hyperlink" Target="http://images.yandex.ru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hyperlink" Target="http://images.yandex.ru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4" Type="http://schemas.openxmlformats.org/officeDocument/2006/relationships/hyperlink" Target="http://images.yandex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00.jpeg"/><Relationship Id="rId4" Type="http://schemas.openxmlformats.org/officeDocument/2006/relationships/hyperlink" Target="http://images.yandex.ru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6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Дикорастущие и культурные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растения</a:t>
            </a:r>
          </a:p>
        </p:txBody>
      </p:sp>
      <p:sp>
        <p:nvSpPr>
          <p:cNvPr id="3" name="Заголовок 2"/>
          <p:cNvSpPr txBox="1">
            <a:spLocks/>
          </p:cNvSpPr>
          <p:nvPr/>
        </p:nvSpPr>
        <p:spPr bwMode="auto">
          <a:xfrm>
            <a:off x="2339752" y="3861048"/>
            <a:ext cx="4320480" cy="85496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E660E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 w="18415" cmpd="sng">
                  <a:solidFill>
                    <a:srgbClr val="330A03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Гербарные образцы</a:t>
            </a:r>
            <a:endParaRPr kumimoji="0" lang="ru-RU" sz="3600" b="1" i="0" u="none" strike="noStrike" kern="0" cap="none" spc="0" normalizeH="0" baseline="0" noProof="0" dirty="0">
              <a:ln w="18415" cmpd="sng">
                <a:solidFill>
                  <a:srgbClr val="330A03"/>
                </a:solidFill>
                <a:prstDash val="solid"/>
              </a:ln>
              <a:solidFill>
                <a:srgbClr val="00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157192"/>
            <a:ext cx="7200882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Презентацию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Юдина Н.Н.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ГБОУ НОШ №992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Равнобедренный треугольник 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199" y="260648"/>
            <a:ext cx="56578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Овощные растения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5430" y="1080120"/>
            <a:ext cx="266508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Капустные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5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Горчица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4098" name="Picture 2" descr="C:\Users\YudinaNN\Pictures\Мои сканированные изображения\2013-04 (апр)\Овощные\Капустные\Горчица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556792"/>
            <a:ext cx="1584175" cy="2578848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4099" name="Picture 3" descr="C:\Users\YudinaNN\Pictures\Мои сканированные изображения\2013-04 (апр)\Овощные\Капустные\Горчиц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1844824"/>
            <a:ext cx="936104" cy="2168557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751512" y="2924944"/>
            <a:ext cx="43924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rgbClr val="330A03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Однолетнее растение. 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Цветки бледно-желтые или белые, собраны в многоцветковую кисть.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Плод – стручок, с жесткими волосками, бугорчатый.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Семена шаровидные, гладкие.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Распространена по всей территории России.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Используют как приправу для различных блюд и применяют  с лечебной целью.</a:t>
            </a:r>
          </a:p>
          <a:p>
            <a:pPr algn="l"/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mustard-field[1]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7584" y="4293096"/>
            <a:ext cx="3168352" cy="2114155"/>
          </a:xfrm>
          <a:prstGeom prst="rect">
            <a:avLst/>
          </a:prstGeom>
          <a:ln>
            <a:solidFill>
              <a:srgbClr val="0E660E"/>
            </a:solidFill>
          </a:ln>
        </p:spPr>
      </p:pic>
      <p:sp>
        <p:nvSpPr>
          <p:cNvPr id="18" name="Равнобедренный треугольник 17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199" y="260648"/>
            <a:ext cx="56578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Овощные растения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7388" y="1080120"/>
            <a:ext cx="336117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Клубнеплоды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7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Картофель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6146" name="Picture 2" descr="C:\Users\YudinaNN\Pictures\Мои сканированные изображения\2013-04 (апр)\Овощные\Клубнеплоды\Картофель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00808"/>
            <a:ext cx="1463769" cy="2232248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6147" name="Picture 3" descr="C:\Users\YudinaNN\Pictures\Мои сканированные изображения\2013-04 (апр)\Овощные\Клубнеплоды\Картофель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2204864"/>
            <a:ext cx="1008112" cy="1475807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644008" y="2924944"/>
            <a:ext cx="41764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Однолетнее растение. Клубни образуются на верхушках подземных побегов.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Плод – шаровидная ягода.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Цветет в июле-августе.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Клубни используют в качестве продукта питания, а также для получения крахмала. 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Родина – высокогорные районы Центральной и Южной Америки.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Культивируется повсеместно.</a:t>
            </a:r>
          </a:p>
          <a:p>
            <a:pPr algn="l"/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untitled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15616" y="4149080"/>
            <a:ext cx="2304256" cy="2244471"/>
          </a:xfrm>
          <a:prstGeom prst="rect">
            <a:avLst/>
          </a:prstGeom>
          <a:ln>
            <a:solidFill>
              <a:srgbClr val="0E660E"/>
            </a:solidFill>
          </a:ln>
        </p:spPr>
      </p:pic>
      <p:sp>
        <p:nvSpPr>
          <p:cNvPr id="18" name="Равнобедренный треугольник 17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199" y="260648"/>
            <a:ext cx="56578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Овощные растения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9795" y="1080120"/>
            <a:ext cx="30963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Корнеплоды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5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Морковь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7170" name="Picture 2" descr="C:\Users\YudinaNN\Pictures\Мои сканированные изображения\2013-04 (апр)\Овощные\Корнеплоды\Морковь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700808"/>
            <a:ext cx="1543659" cy="2304256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7171" name="Picture 3" descr="C:\Users\YudinaNN\Pictures\Мои сканированные изображения\2013-04 (апр)\Овощные\Корнеплоды\Морковь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2132856"/>
            <a:ext cx="1053351" cy="1676631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716016" y="2924944"/>
            <a:ext cx="41919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rgbClr val="660033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Двулетнее травянистое растение до 30 см высотой. 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В первый год образует мясистый корнеплод красной, оранжево-красной или желтой окраски.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Ценный продукт питания.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Распространена почти на всей территории России.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Используют в сыром, вареном, замороженном и консервированном виде.</a:t>
            </a:r>
          </a:p>
          <a:p>
            <a:pPr algn="l"/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35819369_3dfa63642b_z[1]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43608" y="4293096"/>
            <a:ext cx="2448272" cy="2199619"/>
          </a:xfrm>
          <a:prstGeom prst="rect">
            <a:avLst/>
          </a:prstGeom>
          <a:ln>
            <a:solidFill>
              <a:srgbClr val="0E660E"/>
            </a:solidFill>
          </a:ln>
        </p:spPr>
      </p:pic>
      <p:sp>
        <p:nvSpPr>
          <p:cNvPr id="18" name="Равнобедренный треугольник 17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199" y="260648"/>
            <a:ext cx="56578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Овощные растения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9795" y="1080120"/>
            <a:ext cx="30963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Корнеплоды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5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Свекла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2636912"/>
            <a:ext cx="41919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rgbClr val="660033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Двулетнее травянистое растение. В первый год образуется корнеплод, имеющий темно-красную, бордовую, красно-фиолетовую мякоть, у большинства сортов выступает над поверхностью почвы.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На второй год образуется побег с длинными соцветиями.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Цветки зеленые или беловатые.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В пищу используют корнеплоды и молодые листья.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Возделывается повсеместно.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 algn="l"/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65538" name="Picture 2" descr="C:\Users\YudinaNN\Pictures\Мои сканированные изображения\2013-04 (апр)\Овощные\Корнеплоды\Свекла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988840"/>
            <a:ext cx="1795603" cy="1854812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65539" name="Picture 3" descr="C:\Users\YudinaNN\Pictures\Мои сканированные изображения\2013-04 (апр)\Овощные\Корнеплоды\Свекл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2204864"/>
            <a:ext cx="945420" cy="1674218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15" name="Picture 3" descr="http://fruitinfo.ru/data/tradeboard/15945/tradeboardionKGm_img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1600" y="4149080"/>
            <a:ext cx="2781030" cy="2122017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8" name="Равнобедренный треугольник 17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199" y="260648"/>
            <a:ext cx="56578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Овощные растения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9795" y="1080120"/>
            <a:ext cx="30963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Корнеплоды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5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Редис</a:t>
            </a:r>
            <a:endParaRPr lang="ru-RU" sz="36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2887682"/>
            <a:ext cx="42472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660033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Однолетнее, реже двулетнее растение. Корнеплоды различной формы и толщины в зависимости от сорта. Окраска от красной, розовой до белой. Цветки белые, розовые или светло-сиреневые. Плоды – нерастрескивающиеся стручки.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В пищу употребляют корнеплоды в свежем виде.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Распространен повсеместно.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 </a:t>
            </a:r>
          </a:p>
          <a:p>
            <a:pPr algn="l"/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67586" name="Picture 2" descr="C:\Users\YudinaNN\Pictures\Мои сканированные изображения\2013-04 (апр)\Овощные\Корнеплоды\Редис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72816"/>
            <a:ext cx="1604318" cy="2232248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67587" name="Picture 3" descr="C:\Users\YudinaNN\Pictures\Мои сканированные изображения\2013-04 (апр)\Овощные\Корнеплоды\Редис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2132856"/>
            <a:ext cx="1102945" cy="2055410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14" name="Picture 3" descr="http://www.infovisual.info/01/photo/radis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4509120"/>
            <a:ext cx="2880320" cy="1924764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8" name="Равнобедренный треугольник 17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199" y="260648"/>
            <a:ext cx="56578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Овощные растения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9795" y="1080120"/>
            <a:ext cx="30963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Корнеплоды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5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Петрушка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8194" name="Picture 2" descr="C:\Users\YudinaNN\Pictures\Мои сканированные изображения\2013-04 (апр)\Овощные\Корнеплоды\Петрушка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44824"/>
            <a:ext cx="1536605" cy="2016224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8195" name="Picture 3" descr="C:\Users\YudinaNN\Pictures\Мои сканированные изображения\2013-04 (апр)\Овощные\Корнеплоды\Петрушк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2339752" y="2060848"/>
            <a:ext cx="894260" cy="1696778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572000" y="2996952"/>
            <a:ext cx="4320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rgbClr val="0E660E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Двулетнее растение. 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Корень стержневой, ветвистый, с белой или сероватой мякотью.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Стебель прямостоячий, ветвистый, до 100 см высотой.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Широко применяется в народной медицине и в косметологии.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Распространена повсеместно.</a:t>
            </a:r>
          </a:p>
          <a:p>
            <a:pPr algn="l"/>
            <a:endParaRPr lang="ru-RU" sz="1800" b="1" dirty="0">
              <a:solidFill>
                <a:srgbClr val="0E660E"/>
              </a:solidFill>
            </a:endParaRPr>
          </a:p>
        </p:txBody>
      </p:sp>
      <p:pic>
        <p:nvPicPr>
          <p:cNvPr id="15" name="Рисунок 14" descr="51166673_1211270276_petrushka[1]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7584" y="4149080"/>
            <a:ext cx="2448272" cy="2243739"/>
          </a:xfrm>
          <a:prstGeom prst="rect">
            <a:avLst/>
          </a:prstGeom>
          <a:ln>
            <a:solidFill>
              <a:srgbClr val="0E660E"/>
            </a:solidFill>
          </a:ln>
        </p:spPr>
      </p:pic>
      <p:sp>
        <p:nvSpPr>
          <p:cNvPr id="16" name="Равнобедренный треугольник 15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199" y="260648"/>
            <a:ext cx="56578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Овощные растения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3071" y="1080120"/>
            <a:ext cx="258981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Плодовые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7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Томат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2052" name="Picture 4" descr="C:\Users\YudinaNN\Pictures\Мои сканированные изображения\2013-04 (апр)\Овощные\Плодовые\Томат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72816"/>
            <a:ext cx="1716734" cy="2016224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2053" name="Picture 5" descr="C:\Users\YudinaNN\Pictures\Мои сканированные изображения\2013-04 (апр)\Овощные\Плодовые\Томат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2483768" y="1916832"/>
            <a:ext cx="1124397" cy="1800200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580112" y="3356992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55976" y="2610683"/>
            <a:ext cx="46085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660033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Однолетнее травянистое растение. Плод – сочная ягода от темно-красной и оранжевой до бледно-розовой и светло-желтой окраски, диаметром от 3 до 10 см.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Ценная овощная культура.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Плоды используют свежими, а также в консервном производстве для засолки, маринования, приготовления томатного сока, томатной пасты, соусов и др.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Широко культивируется в Европейской части России, на Кавказе.</a:t>
            </a:r>
          </a:p>
          <a:p>
            <a:pPr algn="l"/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6" name="Picture 5" descr="http://www.seemnemaailm.ee/userfiles/Tomat%20Dagmar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9592" y="4077072"/>
            <a:ext cx="2880320" cy="2156828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8" name="Равнобедренный треугольник 17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199" y="260648"/>
            <a:ext cx="56578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Овощные растения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2192" y="1080120"/>
            <a:ext cx="199157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Пряные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8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Кориандр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3074" name="Picture 2" descr="C:\Users\YudinaNN\Pictures\Мои сканированные изображения\2013-04 (апр)\Овощные\Пряные\Кориандр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72816"/>
            <a:ext cx="1525432" cy="2016224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3075" name="Picture 3" descr="C:\Users\YudinaNN\Pictures\Мои сканированные изображения\2013-04 (апр)\Овощные\Пряные\Кориандр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1916832"/>
            <a:ext cx="1004902" cy="1739200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39952" y="2579906"/>
            <a:ext cx="48245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Однолетнее травянистое растение, высотой до 1 м. Цветки мелкие, белые или розовые, собранные в соцветия - зонтик.  Плод – шаровидная </a:t>
            </a:r>
            <a:r>
              <a:rPr lang="ru-RU" sz="1800" b="1" dirty="0" err="1" smtClean="0">
                <a:solidFill>
                  <a:srgbClr val="002060"/>
                </a:solidFill>
              </a:rPr>
              <a:t>двусемянка</a:t>
            </a:r>
            <a:r>
              <a:rPr lang="ru-RU" sz="1800" b="1" dirty="0" smtClean="0">
                <a:solidFill>
                  <a:srgbClr val="002060"/>
                </a:solidFill>
              </a:rPr>
              <a:t> с приятным запахом. Цветет в июне-июле. Плоды созревают в августе-сентябре.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Медонос. В качестве приправы используются листья, из семян получают эфирное масло, применяемое в медицине.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Культивируется в Центрально-Черноземных и Юго-Восточных областях европейской части России.</a:t>
            </a:r>
          </a:p>
          <a:p>
            <a:pPr algn="l"/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5" name="Picture 3" descr="http://mediasubs.ru/group/uploads/vo/vosstanovlenie-i-sohranenie-zdorovya/image2/MDNmZTI0Z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4149080"/>
            <a:ext cx="2736304" cy="2055470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6" name="Равнобедренный треугольник 15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199" y="260648"/>
            <a:ext cx="56578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Овощные растения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2192" y="1080120"/>
            <a:ext cx="199157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Пряные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8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Укроп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4098" name="Picture 2" descr="C:\Users\YudinaNN\Pictures\Мои сканированные изображения\2013-04 (апр)\Овощные\Пряные\Укроп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72816"/>
            <a:ext cx="1375190" cy="1872208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4099" name="Picture 3" descr="C:\Users\YudinaNN\Pictures\Мои сканированные изображения\2013-04 (апр)\Овощные\Пряные\Укроп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1844824"/>
            <a:ext cx="1080120" cy="1884536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427984" y="2636912"/>
            <a:ext cx="471601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Однолетнее травянистое растение 40-60 см высотой. Побеги с тонкими мягкими листьями 10-20 см в длину. Цветы мелкие, от белых до желтых, собраны в соцветие-зонтик. Семена 4-5 мм в длину и 1 мм в толщину. Цветет в июне-июле.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Используется для приготовления салатов, в качестве приправы. В начале созревания семян - как специя при засолке и мариновании.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Культивируется повсеместно.</a:t>
            </a:r>
          </a:p>
          <a:p>
            <a:pPr algn="l"/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5" name="Picture 2" descr="http://www.floraprice.ru/v2/wp-content/uploads/2010/03/01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4005064"/>
            <a:ext cx="2880320" cy="2163653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6" name="Равнобедренный треугольник 15">
            <a:hlinkClick r:id="rId6" action="ppaction://hlinksldjump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025" y="2348880"/>
            <a:ext cx="44059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9050">
                  <a:solidFill>
                    <a:srgbClr val="9933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Плодовые </a:t>
            </a:r>
          </a:p>
          <a:p>
            <a:r>
              <a:rPr lang="ru-RU" sz="6000" b="1" dirty="0" smtClean="0">
                <a:ln w="19050">
                  <a:solidFill>
                    <a:srgbClr val="9933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</a:t>
            </a:r>
            <a:endParaRPr lang="ru-RU" sz="6000" b="1" dirty="0">
              <a:ln w="19050">
                <a:solidFill>
                  <a:srgbClr val="9933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 bwMode="auto">
          <a:xfrm>
            <a:off x="1403648" y="3861048"/>
            <a:ext cx="1440160" cy="64807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Стрелка вниз 6"/>
          <p:cNvSpPr/>
          <p:nvPr/>
        </p:nvSpPr>
        <p:spPr bwMode="auto">
          <a:xfrm>
            <a:off x="1835696" y="4365104"/>
            <a:ext cx="484632" cy="97840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Равнобедренный треугольник 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rId2" action="ppaction://hlinksldjump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Rot="1" noChangeArrowheads="1"/>
          </p:cNvSpPr>
          <p:nvPr/>
        </p:nvSpPr>
        <p:spPr>
          <a:xfrm>
            <a:off x="755576" y="1700808"/>
            <a:ext cx="3927475" cy="23042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20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Культурные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0A0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Их  выращивают  люди  в  саду,  в  поле,  на огороде. </a:t>
            </a:r>
          </a:p>
        </p:txBody>
      </p:sp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4644008" y="1772816"/>
            <a:ext cx="4225925" cy="419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20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Дикорастущие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0A0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Они  растут  сами  по себе  в  лесу,  на  лугу,  на водоеме.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1625" cy="1143000"/>
          </a:xfrm>
          <a:noFill/>
          <a:ln>
            <a:noFill/>
          </a:ln>
        </p:spPr>
        <p:txBody>
          <a:bodyPr/>
          <a:lstStyle/>
          <a:p>
            <a:r>
              <a:rPr lang="ru-RU" sz="6000" dirty="0" smtClean="0">
                <a:ln w="18415" cmpd="sng">
                  <a:solidFill>
                    <a:srgbClr val="660033"/>
                  </a:solidFill>
                  <a:prstDash val="solid"/>
                </a:ln>
                <a:solidFill>
                  <a:srgbClr val="FFC000"/>
                </a:solidFill>
              </a:rPr>
              <a:t>Растения</a:t>
            </a:r>
            <a:endParaRPr lang="ru-RU" sz="6000" dirty="0">
              <a:ln w="18415" cmpd="sng">
                <a:solidFill>
                  <a:srgbClr val="660033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flipH="1">
            <a:off x="3203848" y="1196752"/>
            <a:ext cx="720080" cy="720080"/>
          </a:xfrm>
          <a:prstGeom prst="straightConnector1">
            <a:avLst/>
          </a:prstGeom>
          <a:noFill/>
          <a:ln w="38100" cap="flat" cmpd="sng" algn="ctr">
            <a:solidFill>
              <a:srgbClr val="56110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5580112" y="1196752"/>
            <a:ext cx="792088" cy="792088"/>
          </a:xfrm>
          <a:prstGeom prst="straightConnector1">
            <a:avLst/>
          </a:prstGeom>
          <a:noFill/>
          <a:ln w="38100" cap="flat" cmpd="sng" algn="ctr">
            <a:solidFill>
              <a:srgbClr val="561106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" name="Рисунок 22" descr="wiki-wheat[1]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15616" y="4077072"/>
            <a:ext cx="3140008" cy="235776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5" name="Рисунок 24" descr="100429224829[1]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6056" y="4077072"/>
            <a:ext cx="3259269" cy="237626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Равнобедренный треугольник 8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88640"/>
            <a:ext cx="594951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Плодовые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1080120"/>
            <a:ext cx="277896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Фруктовые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489506" y="0"/>
            <a:ext cx="247841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84482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Яблоня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0" name="Рисунок 9" descr="Яблоня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484784"/>
            <a:ext cx="1434156" cy="1944216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1" name="Рисунок 10" descr="Яблоня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9752" y="1772816"/>
            <a:ext cx="1008113" cy="1516545"/>
          </a:xfrm>
          <a:prstGeom prst="rect">
            <a:avLst/>
          </a:prstGeom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247455" y="2636912"/>
            <a:ext cx="48965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Дерево с развесистой кроной высотой 2,5-15 м. Цветки белые, розовые, красные. Плод-яблоко.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Яблоня - важнейшая плодовая культура, ее выращивают в большинстве областей с умеренным климатом. Все виды яблонь – хорошие медоносы.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Яблоки употребляют свежими, перерабатывают для приготовления соков, желе, уксуса, консервируют, сушат и т.д.</a:t>
            </a:r>
          </a:p>
          <a:p>
            <a:pPr algn="l"/>
            <a:endParaRPr lang="ru-RU" sz="1800" b="1" dirty="0" smtClean="0">
              <a:solidFill>
                <a:srgbClr val="002060"/>
              </a:solidFill>
            </a:endParaRPr>
          </a:p>
          <a:p>
            <a:pPr algn="l"/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1507" name="Picture 3" descr="http://reflexionesdiarias.files.wordpress.com/2010/04/manzan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9592" y="3717032"/>
            <a:ext cx="2736303" cy="2423558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385" y="260648"/>
            <a:ext cx="594951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Плодовые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8488" y="1080120"/>
            <a:ext cx="277896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Фруктовые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1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Вишня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4" name="Рисунок 13" descr="Вишня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628800"/>
            <a:ext cx="1750567" cy="2160240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5" name="Рисунок 14" descr="Вишня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1760" y="2204864"/>
            <a:ext cx="1080120" cy="1272757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20482" name="Picture 2" descr="http://www.botanichka.ru/wp-content/uploads/2010/12/Cherry-Tree-520x34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4005064"/>
            <a:ext cx="2664296" cy="2335995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995936" y="2564904"/>
            <a:ext cx="51480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chemeClr val="accent5">
                    <a:lumMod val="10000"/>
                  </a:schemeClr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Кустарник или небольшое дерево 1,5 – 4 м. Цветки белые. Цветет в апреле-мае одновременно с распусканием листьев. Плоды сочные костянки с сочной кисло-сладкой мякотью.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Наиболее распространенное плодовое растение. Ягоды употребляются в пищу в свежем и переработанном виде – варенье, джем, компоты и т.д.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Растете повсеместно в степной и лесостепной зонах европейской части России, на Северном Кавказе, в Западной Сибири.</a:t>
            </a:r>
          </a:p>
          <a:p>
            <a:pPr algn="l"/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8" name="Равнобедренный треугольник 17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385" y="260648"/>
            <a:ext cx="594951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Плодовые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8488" y="1080120"/>
            <a:ext cx="277896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Фруктовые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1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Слива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0" name="Рисунок 9" descr="Слива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628800"/>
            <a:ext cx="1545885" cy="2160240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1" name="Рисунок 10" descr="Слива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9752" y="1988840"/>
            <a:ext cx="1224136" cy="1651231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9460" name="Picture 4" descr="http://гринстайл.рф/images/o4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1600" y="4149080"/>
            <a:ext cx="2736304" cy="2084803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343047" y="2852936"/>
            <a:ext cx="48009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660033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Деревья или кустарники высотой до 12 м. Цветки белые или розоватые. Плод – мясистая костянка. Окраска плода от зеленой до синевато-черной с голубоватым восковым налетом.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Используется в свежем виде и для переработки – чернослив, компот, варенье, сок и др.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Распространена В Западной Европе, Северной и Южной Африке, Восточной Азии.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385" y="260648"/>
            <a:ext cx="594951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Плодовые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8488" y="1080120"/>
            <a:ext cx="277896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Фруктовые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1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Малина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0" name="Рисунок 9" descr="Малина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772816"/>
            <a:ext cx="1564352" cy="1872208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1" name="Рисунок 10" descr="Малина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83768" y="2060848"/>
            <a:ext cx="1080120" cy="1333923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8434" name="Picture 2" descr="http://ayverso.at.ua/_ph/10/50131783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9592" y="3933056"/>
            <a:ext cx="2880320" cy="2294783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355976" y="2610683"/>
            <a:ext cx="4788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F20C1C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Листопадный ветвистый колючий полукустарник высотой 1-3 м. Цветки белые, мелкие. Плод- красная </a:t>
            </a:r>
            <a:r>
              <a:rPr lang="ru-RU" sz="1800" b="1" dirty="0" err="1" smtClean="0">
                <a:solidFill>
                  <a:srgbClr val="002060"/>
                </a:solidFill>
              </a:rPr>
              <a:t>многокостянка</a:t>
            </a:r>
            <a:r>
              <a:rPr lang="ru-RU" sz="1800" b="1" dirty="0" smtClean="0">
                <a:solidFill>
                  <a:srgbClr val="002060"/>
                </a:solidFill>
              </a:rPr>
              <a:t>, созревает в июле.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Хороший медонос. Плоды употребляют в пищу в свежем и переработанном виде - варенье, сок, сироп, кондитерские изделия. Широко применяется в народной медицине.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Растет по опушкам сырых тенистых лесов, на вырубках, по берегам рек и оврагов. Распространена в европейской части СНГ, Западной Сибири, Урале и Кавказе.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385" y="260648"/>
            <a:ext cx="594951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Плодовые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8488" y="1080120"/>
            <a:ext cx="277896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Фруктовые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1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Клубника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887682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F20C1C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Многолетнее травянистое растение. 5-25 см высотой. Цветоносы выше листьев. Цветки белые, с 5 лепестками. Плод – земляничина, красно-розового цвета, съедобная, сладкая. 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Цветет в конце мая - начале июня, плодоносит с конца июня до начала августа.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Растет на лугах, сухих холмах, полянах. Встречается повсеместно, чаще в черноземной полосе.</a:t>
            </a:r>
          </a:p>
          <a:p>
            <a:pPr algn="l"/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71682" name="Picture 2" descr="C:\Users\YudinaNN\Pictures\Мои сканированные изображения\2013-04 (апр)\Плодовые культуры\Фруктовые\клубника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916832"/>
            <a:ext cx="1635877" cy="1944216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71683" name="Picture 3" descr="C:\Users\YudinaNN\Pictures\Мои сканированные изображения\2013-04 (апр)\Плодовые культуры\Фруктовые\клубник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2204864"/>
            <a:ext cx="936104" cy="1377441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71685" name="Picture 5" descr="http://pozdravlenja.ucoz.ru/iun59648-1680x105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4221088"/>
            <a:ext cx="3240360" cy="2027145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5" name="Равнобедренный треугольник 14">
            <a:hlinkClick r:id="rId6" action="ppaction://hlinksldjump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162" y="2204864"/>
            <a:ext cx="41996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9050">
                  <a:solidFill>
                    <a:srgbClr val="9933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Злаковые </a:t>
            </a:r>
          </a:p>
          <a:p>
            <a:r>
              <a:rPr lang="ru-RU" sz="6000" b="1" dirty="0" smtClean="0">
                <a:ln w="19050">
                  <a:solidFill>
                    <a:srgbClr val="9933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</a:t>
            </a:r>
            <a:endParaRPr lang="ru-RU" sz="6000" b="1" dirty="0">
              <a:ln w="19050">
                <a:solidFill>
                  <a:srgbClr val="9933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внобедренный треугольник 2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hlinkClick r:id="rId2" action="ppaction://hlinksldjump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212" y="260648"/>
            <a:ext cx="579985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Злаковые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3595" y="1080120"/>
            <a:ext cx="478874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200" b="1" dirty="0" smtClean="0">
                <a:solidFill>
                  <a:srgbClr val="F20C1C"/>
                </a:solidFill>
              </a:rPr>
              <a:t>Травянистые хлебные</a:t>
            </a:r>
            <a:endParaRPr lang="ru-RU" sz="32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39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Пшеница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0" name="Рисунок 9" descr="Пшеница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988840"/>
            <a:ext cx="1440160" cy="1910545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1" name="Рисунок 10" descr="Пшеница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1760" y="2060848"/>
            <a:ext cx="976657" cy="1944216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4340" name="Picture 4" descr="http://www.vashsad.ua/i/gallery/foto/214/1024_768/VIsdSs2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4293096"/>
            <a:ext cx="2880320" cy="2163653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572000" y="2780928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993300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Однолетнее травянистое растение до 50-150 см высотой. Стебли прямостоячие, голые, гладкие. Колоски 2-5-цветковые, образуют сложный колос. Зерновка с глубокой бороздкой, на верхушке с волосками.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Одна из основных продовольственных культур мира. 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При переработке зерновок получают муку, крупы – манную, пшеничную.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212" y="260648"/>
            <a:ext cx="579985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Злаковые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9392" y="1080120"/>
            <a:ext cx="62371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800" b="1" dirty="0" smtClean="0">
                <a:solidFill>
                  <a:srgbClr val="F20C1C"/>
                </a:solidFill>
              </a:rPr>
              <a:t>Травянистые хлебные, кормовые</a:t>
            </a:r>
            <a:endParaRPr lang="ru-RU" sz="28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1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Рожь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0" name="Рисунок 9" descr="Рожь посевная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39752" y="1988840"/>
            <a:ext cx="1080120" cy="1995588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1" name="Рисунок 10" descr="Рожь посевная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1772816"/>
            <a:ext cx="1528372" cy="2369548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3316" name="Picture 4" descr="http://www.gundemrusya.com/wp-content/uploads/2010/08/tahi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6" y="4437112"/>
            <a:ext cx="2808766" cy="2109903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932040" y="2887682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FF3300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Однолетнее травянистое растение, 50-150 см высотой. Стебель полый. Соцветие колосовидное, густое,5-15 см длиной. Цветет в июне-июле.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Единственный вид культурной ржи, который широко распространен в мировом земледелии, в том числе и в России, как важнейшая продовольственная и кормовая культура.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212" y="260648"/>
            <a:ext cx="579985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Злаковые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9392" y="1080120"/>
            <a:ext cx="62371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800" b="1" dirty="0" smtClean="0">
                <a:solidFill>
                  <a:srgbClr val="F20C1C"/>
                </a:solidFill>
              </a:rPr>
              <a:t>Травянистые хлебные, кормовые</a:t>
            </a:r>
            <a:endParaRPr lang="ru-RU" sz="28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1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Ячмень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0" name="Рисунок 9" descr="Ячмень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772816"/>
            <a:ext cx="1327851" cy="2232248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1" name="Рисунок 10" descr="Ячмень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95736" y="1916832"/>
            <a:ext cx="1171685" cy="1944216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2292" name="Picture 4" descr="http://dailyabuse.typepad.com/photos/uncategorized/crop_circles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4293096"/>
            <a:ext cx="3024336" cy="2157168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644008" y="2852936"/>
            <a:ext cx="4199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660033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Однолетнее травянистое растение, 50 - 100 см высотой. Стебли прямостоячие, голые, гладкие. Соцветие колосовидное, двухрядное, 8-12 см длиной, не ломкое. Плод – зерновка.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Является важной продовольственной и кормовой культурой. Из зерна производят перловую и ячневую крупы.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Выращивается повсеместно.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212" y="260648"/>
            <a:ext cx="579985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Злаковые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9392" y="1080120"/>
            <a:ext cx="62371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800" b="1" dirty="0" smtClean="0">
                <a:solidFill>
                  <a:srgbClr val="F20C1C"/>
                </a:solidFill>
              </a:rPr>
              <a:t>Травянистые хлебные, кормовые</a:t>
            </a:r>
            <a:endParaRPr lang="ru-RU" sz="28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1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Овес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6" name="Рисунок 15" descr="Овес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772816"/>
            <a:ext cx="1524307" cy="2160240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026" name="Picture 2" descr="C:\Users\YudinaNN\Pictures\Мои сканированные изображения\2013-04 (апр)\Злаковые культуры\Хлебные\Овес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1916832"/>
            <a:ext cx="1184507" cy="1816998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11266" name="Picture 2" descr="http://img0.liveinternet.ru/images/attach/c/2/67/570/67570977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4077072"/>
            <a:ext cx="2048229" cy="2304256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11268" name="Picture 4" descr="http://www.seed.in.ua/jpgsmall.php?img=img/produce/268.jpg&amp;width=600&amp;height=400.66445182724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2771800" y="4653136"/>
            <a:ext cx="1800200" cy="1198712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860032" y="2420888"/>
            <a:ext cx="4283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0E660E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Однолетнее травянистое растение высотой до 1,5 м. Стебель – соломина, прямостоячий. Цветки мелкие, собраны по 2—3 в колоски, образующие раскидистую метёлку до 25 см длиной. Цветет в июне-июле. Плод – зерновка. Созревает в июле – сентябре.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Культивируется как продовольственная и кормовая культура. Применяется в медицине.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Распространен по всей территории России.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ln w="18415" cmpd="sng">
                  <a:solidFill>
                    <a:srgbClr val="0E660E"/>
                  </a:solidFill>
                  <a:prstDash val="solid"/>
                </a:ln>
                <a:solidFill>
                  <a:srgbClr val="FFC000"/>
                </a:solidFill>
              </a:rPr>
              <a:t>Культурные растения</a:t>
            </a:r>
            <a:endParaRPr lang="ru-RU" sz="4800" b="1" dirty="0">
              <a:ln w="18415" cmpd="sng">
                <a:solidFill>
                  <a:srgbClr val="0E660E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5" name="Group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77098745"/>
              </p:ext>
            </p:extLst>
          </p:nvPr>
        </p:nvGraphicFramePr>
        <p:xfrm>
          <a:off x="197401" y="2492896"/>
          <a:ext cx="8749199" cy="3082989"/>
        </p:xfrm>
        <a:graphic>
          <a:graphicData uri="http://schemas.openxmlformats.org/drawingml/2006/table">
            <a:tbl>
              <a:tblPr/>
              <a:tblGrid>
                <a:gridCol w="1538918"/>
                <a:gridCol w="1612353"/>
                <a:gridCol w="1640898"/>
                <a:gridCol w="1940806"/>
                <a:gridCol w="2016224"/>
              </a:tblGrid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611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огурцы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611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морковь помидор  горох свекла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611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груша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611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яблоня вишня    малина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611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клубника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611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пшеница  рожь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611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ячмень овес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611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гречиха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611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хлопок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611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лен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611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люпин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611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лук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611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шнитт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6110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611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клевер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611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боярышник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611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рябина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6110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 bwMode="auto">
          <a:xfrm>
            <a:off x="179512" y="1556792"/>
            <a:ext cx="1512168" cy="792088"/>
          </a:xfrm>
          <a:prstGeom prst="roundRect">
            <a:avLst/>
          </a:prstGeom>
          <a:solidFill>
            <a:srgbClr val="0E66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Овощные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 bwMode="auto">
          <a:xfrm>
            <a:off x="1763688" y="1556792"/>
            <a:ext cx="1512168" cy="792088"/>
          </a:xfrm>
          <a:prstGeom prst="round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Плодовые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 bwMode="auto">
          <a:xfrm>
            <a:off x="3347864" y="1556792"/>
            <a:ext cx="1512168" cy="792088"/>
          </a:xfrm>
          <a:prstGeom prst="roundRect">
            <a:avLst/>
          </a:prstGeom>
          <a:solidFill>
            <a:srgbClr val="78621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charset="0"/>
              </a:rPr>
              <a:t>Злаковые</a:t>
            </a: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 bwMode="auto">
          <a:xfrm>
            <a:off x="4932040" y="1556792"/>
            <a:ext cx="1944216" cy="792088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61106"/>
                </a:solidFill>
                <a:effectLst/>
                <a:latin typeface="Arial" charset="0"/>
              </a:rPr>
              <a:t>Прядильные</a:t>
            </a:r>
          </a:p>
        </p:txBody>
      </p:sp>
      <p:sp>
        <p:nvSpPr>
          <p:cNvPr id="11" name="Скругленный прямоугольник 10">
            <a:hlinkClick r:id="rId6" action="ppaction://hlinksldjump"/>
          </p:cNvPr>
          <p:cNvSpPr/>
          <p:nvPr/>
        </p:nvSpPr>
        <p:spPr bwMode="auto">
          <a:xfrm>
            <a:off x="6948264" y="1556792"/>
            <a:ext cx="2051720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FF0000"/>
                </a:solidFill>
              </a:rPr>
              <a:t>Декоративные</a:t>
            </a:r>
            <a:endParaRPr kumimoji="0" lang="ru-RU" sz="18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Равнобедренный треугольник 12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оризонтальный свиток 11">
            <a:hlinkClick r:id="rId7" action="ppaction://hlinksldjump"/>
          </p:cNvPr>
          <p:cNvSpPr/>
          <p:nvPr/>
        </p:nvSpPr>
        <p:spPr bwMode="auto">
          <a:xfrm>
            <a:off x="3491880" y="5733256"/>
            <a:ext cx="2160240" cy="90872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Вопросы</a:t>
            </a:r>
          </a:p>
        </p:txBody>
      </p:sp>
      <p:sp>
        <p:nvSpPr>
          <p:cNvPr id="14" name="Равнобедренный треугольник 13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212" y="260648"/>
            <a:ext cx="579985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Злаковые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0717" y="1080120"/>
            <a:ext cx="499450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200" b="1" dirty="0" smtClean="0">
                <a:solidFill>
                  <a:srgbClr val="F20C1C"/>
                </a:solidFill>
              </a:rPr>
              <a:t>Травянистые крупяные</a:t>
            </a:r>
            <a:endParaRPr lang="ru-RU" sz="32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1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Гречиха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026" name="Picture 2" descr="C:\Users\YudinaNN\Pictures\Мои сканированные изображения\2013-04 (апр)\Крупяные\Гречиха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44824"/>
            <a:ext cx="1398081" cy="1872208"/>
          </a:xfrm>
          <a:prstGeom prst="rect">
            <a:avLst/>
          </a:prstGeom>
          <a:noFill/>
          <a:ln w="9525">
            <a:solidFill>
              <a:srgbClr val="0E660E"/>
            </a:solidFill>
          </a:ln>
        </p:spPr>
      </p:pic>
      <p:pic>
        <p:nvPicPr>
          <p:cNvPr id="1027" name="Picture 3" descr="C:\Users\YudinaNN\Pictures\Мои сканированные изображения\2013-04 (апр)\Крупяные\Гречих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1988840"/>
            <a:ext cx="807829" cy="1800200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10242" name="Picture 2" descr="http://24medok.ru/wp-content/uploads/2012/04/Grechih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4149080"/>
            <a:ext cx="2880320" cy="2163653"/>
          </a:xfrm>
          <a:prstGeom prst="rect">
            <a:avLst/>
          </a:prstGeom>
          <a:noFill/>
          <a:ln w="9525">
            <a:solidFill>
              <a:srgbClr val="0E660E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499992" y="2780928"/>
            <a:ext cx="40231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Травянистое однолетнее растение до 70 см высотой. Цветки розового цвета. Соцветие – кисть. Плод – трехгранный орешек. Цветет в июле, плодоносит в августе.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Медонос. Используется в медицине.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Культивируется в средней полосе России, Белоруссии и на Украине.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4" name="Равнобедренный треугольник 13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211" y="260648"/>
            <a:ext cx="579985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Злаковые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4190" y="1080120"/>
            <a:ext cx="748756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800" b="1" dirty="0" smtClean="0">
                <a:solidFill>
                  <a:srgbClr val="F20C1C"/>
                </a:solidFill>
              </a:rPr>
              <a:t>Дикорастущие кормовые, декоративные</a:t>
            </a:r>
            <a:endParaRPr lang="ru-RU" sz="28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2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0" name="Рисунок 9" descr="Лисохвост луговой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1988840"/>
            <a:ext cx="1224136" cy="2129747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1" name="Рисунок 10" descr="Лисохвост луговой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3848" y="2708920"/>
            <a:ext cx="1008112" cy="1854993"/>
          </a:xfrm>
          <a:prstGeom prst="rect">
            <a:avLst/>
          </a:prstGeom>
          <a:ln>
            <a:solidFill>
              <a:srgbClr val="0E660E"/>
            </a:solidFill>
          </a:ln>
        </p:spPr>
      </p:pic>
      <p:sp>
        <p:nvSpPr>
          <p:cNvPr id="12" name="TextBox 11"/>
          <p:cNvSpPr txBox="1"/>
          <p:nvPr/>
        </p:nvSpPr>
        <p:spPr>
          <a:xfrm flipH="1">
            <a:off x="2267744" y="191683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Лисохвост луговой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9218" name="Picture 2" descr="http://www.agroatlas.ru/content/cultural/Alopecurus_pratensis_K/Alopecurus_pratensis_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4365104"/>
            <a:ext cx="1944216" cy="1968339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9220" name="Picture 4" descr="http://www.websad.ru/meetings/47/17.jpg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9792" y="4869160"/>
            <a:ext cx="2088232" cy="1390505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004048" y="2636912"/>
            <a:ext cx="4139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Многолетнее рыхлокустовое травянистое растение до 120 см высотой. Соцветие до 10 см длиной. Плод – зерновка.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Ценная кормовая культура. Используется в декоративном садоводстве.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Растет на рыхлых, плодородных и влажных почвах.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Распространен в лесной зоне европейской части России, на Кавказе и в горных районах Средней Азии.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6" name="Равнобедренный треугольник 15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212" y="260648"/>
            <a:ext cx="579985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Злаковые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4190" y="1080120"/>
            <a:ext cx="748756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800" b="1" dirty="0" smtClean="0">
                <a:solidFill>
                  <a:srgbClr val="F20C1C"/>
                </a:solidFill>
              </a:rPr>
              <a:t>Дикорастущие кормовые, декоративные</a:t>
            </a:r>
            <a:endParaRPr lang="ru-RU" sz="28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2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Овсяница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4" name="Рисунок 13" descr="Овсяница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1988840"/>
            <a:ext cx="1143232" cy="2016224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5" name="Рисунок 14" descr="Овсяница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59832" y="2780928"/>
            <a:ext cx="986558" cy="1872208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8196" name="Picture 4" descr="http://vitusltd.ru/V-images/ovsr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4293096"/>
            <a:ext cx="2170944" cy="1522748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8200" name="Picture 8" descr="http://img251.imageshack.us/img251/6722/festucaovina.jpg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71800" y="4869160"/>
            <a:ext cx="1656184" cy="1656184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642992" y="2636912"/>
            <a:ext cx="45010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993300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Многолетнее травянистое рыхлокустовое растение до 150 см высотой. Соцветие метельчатое. Колоски трех-, многоцветковые.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Наибольшее хозяйственное значение имеют овсяницы луговая, красная, бороздчатая.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Ценный злак для создания долголетних пастбищ и газонов.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Растет на лугах, в разреженных лесах, по обочинам дорог.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Распространена повсеместно.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6" name="Равнобедренный треугольник 15">
            <a:hlinkClick r:id="rId7" action="ppaction://hlinksldjump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501" y="2204864"/>
            <a:ext cx="53329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9050">
                  <a:solidFill>
                    <a:srgbClr val="9933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Прядильные </a:t>
            </a:r>
          </a:p>
          <a:p>
            <a:r>
              <a:rPr lang="ru-RU" sz="6000" b="1" dirty="0" smtClean="0">
                <a:ln w="19050">
                  <a:solidFill>
                    <a:srgbClr val="9933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</a:t>
            </a:r>
            <a:endParaRPr lang="ru-RU" sz="6000" b="1" dirty="0">
              <a:ln w="19050">
                <a:solidFill>
                  <a:srgbClr val="9933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внобедренный треугольник 2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hlinkClick r:id="rId2" action="ppaction://hlinksldjump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838" y="260648"/>
            <a:ext cx="662860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Прядильные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5783" y="1080120"/>
            <a:ext cx="452438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Культурные травы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3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Хлопок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2610683"/>
            <a:ext cx="57961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660033"/>
                </a:solidFill>
              </a:rPr>
              <a:t>	</a:t>
            </a:r>
            <a:r>
              <a:rPr lang="ru-RU" sz="1800" b="1" dirty="0" smtClean="0">
                <a:solidFill>
                  <a:srgbClr val="561106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Хло́пок</a:t>
            </a:r>
            <a:r>
              <a:rPr lang="ru-RU" sz="1800" b="1" dirty="0" smtClean="0">
                <a:solidFill>
                  <a:srgbClr val="002060"/>
                </a:solidFill>
              </a:rPr>
              <a:t> — волокно растительного происхождения, получаемое из коробочек хлопчатника При созревании плода коробочка хлопчатника раскрывается. Волокно вместе с семенами — хлопок-сырец — собирается на </a:t>
            </a:r>
            <a:r>
              <a:rPr lang="ru-RU" sz="1800" b="1" dirty="0" err="1" smtClean="0">
                <a:solidFill>
                  <a:srgbClr val="002060"/>
                </a:solidFill>
              </a:rPr>
              <a:t>хлопкоприёмных</a:t>
            </a:r>
            <a:r>
              <a:rPr lang="ru-RU" sz="1800" b="1" dirty="0" smtClean="0">
                <a:solidFill>
                  <a:srgbClr val="002060"/>
                </a:solidFill>
              </a:rPr>
              <a:t> пунктах, откуда его отправляют на хлопкоочистительный завод, где происходит отделение волокон от семян.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Хлопок идет на текстильную обработку для получения хлопчатобумажной ткани. Из него получают вату, его используют во взрывчатых веществах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Культивируют в Индии, США, Китае, Узбекистане.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9" name="Picture 5" descr="http://im3-tub-ru.yandex.net/i?id=153356479-6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2276872"/>
            <a:ext cx="1993181" cy="1728192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1031" name="Picture 7" descr="http://img1.liveinternet.ru/images/attach/c/1/62/552/62552887_1281446195_peruvian_pima_cott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4437112"/>
            <a:ext cx="2520280" cy="1892958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838" y="260648"/>
            <a:ext cx="662860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Прядильные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5783" y="1080120"/>
            <a:ext cx="452438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Культурные травы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3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Лен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5" name="Рисунок 14" descr="Лен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916832"/>
            <a:ext cx="1296143" cy="2000140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6" name="Рисунок 15" descr="Лен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1760" y="2132856"/>
            <a:ext cx="936104" cy="1788038"/>
          </a:xfrm>
          <a:prstGeom prst="rect">
            <a:avLst/>
          </a:prstGeom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75448" y="2610683"/>
            <a:ext cx="4968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660033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Однолетнее травянистое растение. Побег прямостоячий, до 70-100 см высотой. Стебель цилиндрический, на верхушке разветвленный  Цветки </a:t>
            </a:r>
            <a:r>
              <a:rPr lang="ru-RU" sz="1800" b="1" dirty="0" err="1" smtClean="0">
                <a:solidFill>
                  <a:srgbClr val="002060"/>
                </a:solidFill>
              </a:rPr>
              <a:t>пятилепестковые</a:t>
            </a:r>
            <a:r>
              <a:rPr lang="ru-RU" sz="1800" b="1" dirty="0" smtClean="0">
                <a:solidFill>
                  <a:srgbClr val="002060"/>
                </a:solidFill>
              </a:rPr>
              <a:t>, голубые, с темно-синими прожилками.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Цветет в июне-августе. Плод- коробочка.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Возделывается для получения льняного волокна и семян. Семена используются в медицине.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Культивируется в средней полосе европейской части России, Сибири и Скандинавии.</a:t>
            </a:r>
          </a:p>
          <a:p>
            <a:pPr algn="l"/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8" name="Picture 3" descr="http://www.lipetskinfo.ru/photo/theme/045/34/mai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4149080"/>
            <a:ext cx="2592288" cy="2346865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20" name="Равнобедренный треугольник 19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hlinkClick r:id="rId6" action="ppaction://hlinksldjump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4E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152" y="2204864"/>
            <a:ext cx="59979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9050">
                  <a:solidFill>
                    <a:srgbClr val="9933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Декоративные </a:t>
            </a:r>
          </a:p>
          <a:p>
            <a:r>
              <a:rPr lang="ru-RU" sz="6000" b="1" dirty="0" smtClean="0">
                <a:ln w="19050">
                  <a:solidFill>
                    <a:srgbClr val="9933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</a:t>
            </a:r>
            <a:endParaRPr lang="ru-RU" sz="6000" b="1" dirty="0">
              <a:ln w="19050">
                <a:solidFill>
                  <a:srgbClr val="9933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внобедренный треугольник 2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hlinkClick r:id="rId2" action="ppaction://hlinksldjump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4ECA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159" y="260648"/>
            <a:ext cx="711797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Декоративные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1156" y="1080120"/>
            <a:ext cx="509363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Дикорастущие травы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5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Люпин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4" name="Рисунок 13" descr="Люпин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612882"/>
            <a:ext cx="1224136" cy="2082641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8" name="Рисунок 17" descr="Люпин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95736" y="2060848"/>
            <a:ext cx="1178231" cy="1584176"/>
          </a:xfrm>
          <a:prstGeom prst="rect">
            <a:avLst/>
          </a:prstGeom>
          <a:ln>
            <a:solidFill>
              <a:srgbClr val="0E660E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283968" y="2636912"/>
            <a:ext cx="48600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Однолетнее травянистое растение до 60-150 см высотой. Плоды- кожистые бобы. Цветет с июня-июля до поздней осени.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	Используется в медицине, фармакологии, цветоводстве - как декоративное растение, лесоводстве и др.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	Растет на лесных опушках, старых пепелищах, заброшенных садовых участках.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	В России распространен повсеместно.</a:t>
            </a:r>
          </a:p>
          <a:p>
            <a:pPr algn="l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6" name="Picture 3" descr="http://i072.radikal.ru/1109/64/e8e9c546389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4005064"/>
            <a:ext cx="2736304" cy="2176605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9" name="Равнобедренный треугольник 18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013" y="260648"/>
            <a:ext cx="711797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Декоративные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873" y="1080120"/>
            <a:ext cx="705821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200" b="1" dirty="0" smtClean="0">
                <a:solidFill>
                  <a:srgbClr val="F20C1C"/>
                </a:solidFill>
              </a:rPr>
              <a:t>Дикорастущие овощные луковые</a:t>
            </a:r>
            <a:endParaRPr lang="ru-RU" sz="32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50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Лук </a:t>
            </a:r>
            <a:r>
              <a:rPr lang="ru-RU" sz="3200" b="1" i="1" dirty="0" err="1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шнитт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2050" name="Picture 2" descr="C:\Users\YudinaNN\Pictures\Мои сканированные изображения\2013-04 (апр)\Овощные\Луковые\Лу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988840"/>
            <a:ext cx="1373035" cy="1800200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2051" name="Picture 3" descr="C:\Users\YudinaNN\Pictures\Мои сканированные изображения\2013-04 (апр)\Овощные\Луковые\Лук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2276872"/>
            <a:ext cx="792088" cy="1487998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851920" y="2636912"/>
            <a:ext cx="51125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rgbClr val="663300"/>
                </a:solidFill>
              </a:rPr>
              <a:t>	</a:t>
            </a:r>
            <a:r>
              <a:rPr lang="ru-RU" sz="1800" b="1" dirty="0" smtClean="0">
                <a:solidFill>
                  <a:srgbClr val="663300"/>
                </a:solidFill>
              </a:rPr>
              <a:t>Многолетнее травянистое растение 50-60 см высотой. </a:t>
            </a:r>
          </a:p>
          <a:p>
            <a:pPr algn="l"/>
            <a:r>
              <a:rPr lang="ru-RU" sz="1800" b="1" dirty="0" smtClean="0">
                <a:solidFill>
                  <a:srgbClr val="663300"/>
                </a:solidFill>
              </a:rPr>
              <a:t>Цветки бледно-розовые или светло-фиолетовые, собраны в густой пучковато-шаровидный зонтик. Семена угловатые, черные.</a:t>
            </a:r>
          </a:p>
          <a:p>
            <a:pPr algn="l"/>
            <a:r>
              <a:rPr lang="ru-RU" sz="1800" b="1" dirty="0" smtClean="0">
                <a:solidFill>
                  <a:srgbClr val="663300"/>
                </a:solidFill>
              </a:rPr>
              <a:t>	Листья употребляют в пищу в свежем виде или используют как приправа для различных блюд.</a:t>
            </a:r>
          </a:p>
          <a:p>
            <a:pPr algn="l"/>
            <a:r>
              <a:rPr lang="ru-RU" sz="1800" b="1" dirty="0" smtClean="0">
                <a:solidFill>
                  <a:srgbClr val="663300"/>
                </a:solidFill>
              </a:rPr>
              <a:t>	Выращивается как декоративное растение и медонос.</a:t>
            </a:r>
          </a:p>
          <a:p>
            <a:pPr algn="l"/>
            <a:r>
              <a:rPr lang="ru-RU" sz="1800" b="1" dirty="0" smtClean="0">
                <a:solidFill>
                  <a:srgbClr val="663300"/>
                </a:solidFill>
              </a:rPr>
              <a:t>	В России растет повсеместно: на лугах, в долинах рек, на каменистых склонах и насыпях.</a:t>
            </a:r>
          </a:p>
          <a:p>
            <a:pPr algn="l"/>
            <a:r>
              <a:rPr lang="ru-RU" sz="1800" b="1" dirty="0" smtClean="0">
                <a:solidFill>
                  <a:srgbClr val="663300"/>
                </a:solidFill>
              </a:rPr>
              <a:t> </a:t>
            </a:r>
          </a:p>
          <a:p>
            <a:pPr algn="l"/>
            <a:endParaRPr lang="ru-RU" sz="1800" b="1" dirty="0">
              <a:solidFill>
                <a:srgbClr val="663300"/>
              </a:solidFill>
            </a:endParaRPr>
          </a:p>
        </p:txBody>
      </p:sp>
      <p:pic>
        <p:nvPicPr>
          <p:cNvPr id="15" name="Рисунок 14" descr="Allium_schoenoprasum_curly_mauve_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3569" y="4220420"/>
            <a:ext cx="2520280" cy="2160907"/>
          </a:xfrm>
          <a:prstGeom prst="rect">
            <a:avLst/>
          </a:prstGeom>
          <a:ln>
            <a:solidFill>
              <a:srgbClr val="0E660E"/>
            </a:solidFill>
          </a:ln>
        </p:spPr>
      </p:pic>
      <p:sp>
        <p:nvSpPr>
          <p:cNvPr id="16" name="Равнобедренный треугольник 15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hlinkClick r:id="" action="ppaction://hlinkshowjump?jump=previousslide"/>
          </p:cNvPr>
          <p:cNvSpPr/>
          <p:nvPr/>
        </p:nvSpPr>
        <p:spPr>
          <a:xfrm rot="16200000">
            <a:off x="358677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/>
          </p:cNvPr>
          <p:cNvSpPr txBox="1"/>
          <p:nvPr/>
        </p:nvSpPr>
        <p:spPr>
          <a:xfrm>
            <a:off x="1331157" y="260648"/>
            <a:ext cx="711797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Декоративные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330" y="1080120"/>
            <a:ext cx="682129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800" b="1" dirty="0" smtClean="0">
                <a:solidFill>
                  <a:srgbClr val="F20C1C"/>
                </a:solidFill>
              </a:rPr>
              <a:t>Дикорастущие кустарники плодовые</a:t>
            </a:r>
            <a:endParaRPr lang="ru-RU" sz="28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6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Боярышник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0" name="Рисунок 9" descr="Боярышник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988840"/>
            <a:ext cx="1627400" cy="2160240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1" name="Рисунок 10" descr="Боярышник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9752" y="2276872"/>
            <a:ext cx="1052585" cy="1767279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7422" name="Picture 14" descr="http://dietafitness.ru/wp-content/uploads/2013/02/Bojaryshni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4422284"/>
            <a:ext cx="2592288" cy="2175067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779912" y="2852936"/>
            <a:ext cx="5364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660033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Кустарник с плотной округлой кроной. Побеги – с колючками. Цветки белые, иногда розовые или красные, собраны в полузонтики. Цветет в конце мая – начале июня. Плод – мелкое яблоко, большей частью красный.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Многие виды – декоративные растения, используются как живая изгородь. Древесина пригодна для мелких поделок, ягоды используются в медицине.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Распространен преимущественно в Северной Америке, Евразии.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4" name="Равнобедренный треугольник 13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6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042" y="2348880"/>
            <a:ext cx="41275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9050">
                  <a:solidFill>
                    <a:srgbClr val="9933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Овощные </a:t>
            </a:r>
          </a:p>
          <a:p>
            <a:r>
              <a:rPr lang="ru-RU" sz="6000" b="1" dirty="0" smtClean="0">
                <a:ln w="19050">
                  <a:solidFill>
                    <a:srgbClr val="9933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</a:t>
            </a:r>
            <a:endParaRPr lang="ru-RU" sz="6000" b="1" dirty="0">
              <a:ln w="19050">
                <a:solidFill>
                  <a:srgbClr val="9933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авнобедренный треугольник 3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158" y="260648"/>
            <a:ext cx="711797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Декоративные культуры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0462" y="1080120"/>
            <a:ext cx="641502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800" b="1" dirty="0" smtClean="0">
                <a:solidFill>
                  <a:srgbClr val="F20C1C"/>
                </a:solidFill>
              </a:rPr>
              <a:t> Дикорастущие деревья плодовые</a:t>
            </a:r>
            <a:endParaRPr lang="ru-RU" sz="28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5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Рябина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4" name="Рисунок 13" descr="Рябина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2060848"/>
            <a:ext cx="1705939" cy="2088231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5" name="Рисунок 14" descr="Рябина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1760" y="2348880"/>
            <a:ext cx="1085677" cy="1656184"/>
          </a:xfrm>
          <a:prstGeom prst="rect">
            <a:avLst/>
          </a:prstGeom>
          <a:ln>
            <a:solidFill>
              <a:srgbClr val="0E660E"/>
            </a:solidFill>
          </a:ln>
        </p:spPr>
      </p:pic>
      <p:pic>
        <p:nvPicPr>
          <p:cNvPr id="16388" name="Picture 4" descr="http://www.tunnel.ru/userfiles/ck/images/172/4_Ryabina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4437112"/>
            <a:ext cx="2808312" cy="2109562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283968" y="2708920"/>
            <a:ext cx="48600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330A03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Дерево до 10 м высотой, реже кустарник. Белые многочисленные цветки собраны в густые соцветия. Цветет в мае – начале июня. Соцветия издают сильный специфический запах. 	Плод- шарообразное ярко-красное сочное яблоко с мелкими семенами, созревает в сентябре, оставаясь на дереве до глубокой зимы.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Нектаронос. Плоды применяются в медицине.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Широко распространена по всей Европе, Азии и Северной Америке.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8" name="Равнобедренный треугольник 17">
            <a:hlinkClick r:id="rId6" action="ppaction://hlinksldjump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154209" y="4601236"/>
            <a:ext cx="3100335" cy="693186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Верно!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64577" y="4604412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В)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Хлопок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79928" y="4604412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Ошибка!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79928" y="3395591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Ошибка!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Ошибка!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858254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Б)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Одуванчик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58254" y="4601236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Г)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Клевер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А)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Грибы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2267744" y="980728"/>
            <a:ext cx="4608512" cy="1440160"/>
          </a:xfrm>
          <a:prstGeom prst="roundRect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Какое из этих растений культурное?</a:t>
            </a:r>
          </a:p>
        </p:txBody>
      </p:sp>
      <p:sp>
        <p:nvSpPr>
          <p:cNvPr id="13" name="Равнобедренный треугольник 12">
            <a:hlinkClick r:id="rId2" action="ppaction://hlinksldjump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30" grpId="1" animBg="1"/>
      <p:bldP spid="35" grpId="0" animBg="1"/>
      <p:bldP spid="33" grpId="0" animBg="1"/>
      <p:bldP spid="34" grpId="0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879928" y="4604412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79928" y="3395591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54209" y="4601236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Верно!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58254" y="4601236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Г)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Овес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8254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Б)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Рожь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64577" y="4604412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В)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Ячмень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А)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Люпин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2267744" y="980728"/>
            <a:ext cx="4608512" cy="1440160"/>
          </a:xfrm>
          <a:prstGeom prst="roundRect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из этих растений дикорастущее?</a:t>
            </a:r>
          </a:p>
        </p:txBody>
      </p:sp>
      <p:sp>
        <p:nvSpPr>
          <p:cNvPr id="13" name="Равнобедренный треугольник 12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74694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32" grpId="0" animBg="1"/>
      <p:bldP spid="34" grpId="0" animBg="1"/>
      <p:bldP spid="29" grpId="0" animBg="1"/>
      <p:bldP spid="29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879928" y="4604412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79928" y="3395591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54209" y="4601236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Верно!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58254" y="4601236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Г)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Пшеница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8254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Б)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Редис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64577" y="4604412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В)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Груша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А)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Одуванчик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2267744" y="980728"/>
            <a:ext cx="4608512" cy="1440160"/>
          </a:xfrm>
          <a:prstGeom prst="roundRect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из этих растений дикорастущее?</a:t>
            </a:r>
          </a:p>
        </p:txBody>
      </p:sp>
      <p:sp>
        <p:nvSpPr>
          <p:cNvPr id="13" name="Равнобедренный треугольник 12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57327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32" grpId="0" animBg="1"/>
      <p:bldP spid="34" grpId="0" animBg="1"/>
      <p:bldP spid="29" grpId="0" animBg="1"/>
      <p:bldP spid="29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154209" y="4601236"/>
            <a:ext cx="3100335" cy="693186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Верно!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879928" y="3395591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79928" y="4604412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58254" y="4601236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Г)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Горох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8254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Б)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Вишня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А)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Гречиха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64577" y="4604412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В)</a:t>
            </a:r>
            <a:r>
              <a:rPr lang="ru-RU" sz="3600" b="1" dirty="0" smtClean="0">
                <a:solidFill>
                  <a:srgbClr val="1F497D">
                    <a:lumMod val="50000"/>
                  </a:srgbClr>
                </a:solidFill>
              </a:rPr>
              <a:t>Боярышник</a:t>
            </a:r>
            <a:endParaRPr lang="ru-RU" sz="36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2267744" y="980728"/>
            <a:ext cx="4608512" cy="1440160"/>
          </a:xfrm>
          <a:prstGeom prst="roundRect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из этих растений дикорастущее?</a:t>
            </a:r>
          </a:p>
        </p:txBody>
      </p:sp>
      <p:sp>
        <p:nvSpPr>
          <p:cNvPr id="13" name="Равнобедренный треугольник 12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219218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3" grpId="0" animBg="1"/>
      <p:bldP spid="35" grpId="0" animBg="1"/>
      <p:bldP spid="29" grpId="0" animBg="1"/>
      <p:bldP spid="29" grpId="1" animBg="1"/>
      <p:bldP spid="27" grpId="0" animBg="1"/>
      <p:bldP spid="27" grpId="1" animBg="1"/>
      <p:bldP spid="31" grpId="0" animBg="1"/>
      <p:bldP spid="31" grpId="1" animBg="1"/>
      <p:bldP spid="30" grpId="0" animBg="1"/>
      <p:bldP spid="30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4879928" y="3395591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54209" y="4601236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А)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Свекла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64577" y="4604412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В) </a:t>
            </a:r>
            <a:r>
              <a:rPr lang="ru-RU" sz="3600" b="1" dirty="0" smtClean="0">
                <a:solidFill>
                  <a:srgbClr val="1F497D">
                    <a:lumMod val="50000"/>
                  </a:srgbClr>
                </a:solidFill>
              </a:rPr>
              <a:t>Тыква</a:t>
            </a:r>
            <a:endParaRPr lang="ru-RU" sz="36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8254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Б)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Петрушка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79928" y="4604412"/>
            <a:ext cx="3100335" cy="693186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Верно!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58254" y="4601236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Г)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Рогоз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2267744" y="980728"/>
            <a:ext cx="4608512" cy="1440160"/>
          </a:xfrm>
          <a:prstGeom prst="roundRect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из этих растений дикорастущее?</a:t>
            </a:r>
          </a:p>
        </p:txBody>
      </p:sp>
      <p:sp>
        <p:nvSpPr>
          <p:cNvPr id="13" name="Равнобедренный треугольник 12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698408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4" grpId="0" animBg="1"/>
      <p:bldP spid="31" grpId="0" animBg="1"/>
      <p:bldP spid="31" grpId="1" animBg="1"/>
      <p:bldP spid="30" grpId="0" animBg="1"/>
      <p:bldP spid="30" grpId="1" animBg="1"/>
      <p:bldP spid="27" grpId="0" animBg="1"/>
      <p:bldP spid="27" grpId="1" animBg="1"/>
      <p:bldP spid="35" grpId="0" animBg="1"/>
      <p:bldP spid="29" grpId="0" animBg="1"/>
      <p:bldP spid="29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879928" y="4604412"/>
            <a:ext cx="3100335" cy="693186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Верно!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79928" y="3395591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54209" y="4601236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164577" y="4604412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В) </a:t>
            </a:r>
            <a:r>
              <a:rPr lang="ru-RU" sz="3600" b="1" dirty="0" smtClean="0">
                <a:solidFill>
                  <a:srgbClr val="1F497D">
                    <a:lumMod val="50000"/>
                  </a:srgbClr>
                </a:solidFill>
              </a:rPr>
              <a:t>Лук </a:t>
            </a:r>
            <a:r>
              <a:rPr lang="ru-RU" sz="3600" b="1" dirty="0" err="1" smtClean="0">
                <a:solidFill>
                  <a:srgbClr val="1F497D">
                    <a:lumMod val="50000"/>
                  </a:srgbClr>
                </a:solidFill>
              </a:rPr>
              <a:t>шнитт</a:t>
            </a:r>
            <a:endParaRPr lang="ru-RU" sz="36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А)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Клевер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8254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Б)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Люпин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58254" y="4601236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Г)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Астра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2267744" y="980728"/>
            <a:ext cx="4608512" cy="1440160"/>
          </a:xfrm>
          <a:prstGeom prst="roundRect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из этих растений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ультурное?</a:t>
            </a:r>
          </a:p>
        </p:txBody>
      </p:sp>
      <p:sp>
        <p:nvSpPr>
          <p:cNvPr id="13" name="Равнобедренный треугольник 12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9124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32" grpId="0" animBg="1"/>
      <p:bldP spid="34" grpId="0" animBg="1"/>
      <p:bldP spid="30" grpId="0" animBg="1"/>
      <p:bldP spid="30" grpId="1" animBg="1"/>
      <p:bldP spid="31" grpId="0" animBg="1"/>
      <p:bldP spid="31" grpId="1" animBg="1"/>
      <p:bldP spid="27" grpId="0" animBg="1"/>
      <p:bldP spid="27" grpId="1" animBg="1"/>
      <p:bldP spid="29" grpId="0" animBg="1"/>
      <p:bldP spid="29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879928" y="4604412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79928" y="3395591"/>
            <a:ext cx="3100335" cy="693186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Верно!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54209" y="4601236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А)</a:t>
            </a:r>
            <a:r>
              <a:rPr lang="ru-RU" sz="3600" b="1" dirty="0" smtClean="0">
                <a:solidFill>
                  <a:srgbClr val="1F497D">
                    <a:lumMod val="50000"/>
                  </a:srgbClr>
                </a:solidFill>
              </a:rPr>
              <a:t>Боярышник</a:t>
            </a:r>
            <a:endParaRPr lang="ru-RU" sz="36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64577" y="4604412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В) </a:t>
            </a:r>
            <a:r>
              <a:rPr lang="ru-RU" sz="3600" b="1" dirty="0" smtClean="0">
                <a:solidFill>
                  <a:srgbClr val="1F497D">
                    <a:lumMod val="50000"/>
                  </a:srgbClr>
                </a:solidFill>
              </a:rPr>
              <a:t>Рябина</a:t>
            </a:r>
            <a:endParaRPr lang="ru-RU" sz="36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58254" y="4601236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Г)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Овсяница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8254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Б)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Груша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2267744" y="980728"/>
            <a:ext cx="4608512" cy="1440160"/>
          </a:xfrm>
          <a:prstGeom prst="roundRect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из этих растений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ультурное?</a:t>
            </a:r>
          </a:p>
        </p:txBody>
      </p:sp>
      <p:sp>
        <p:nvSpPr>
          <p:cNvPr id="13" name="Равнобедренный треугольник 12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58203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32" grpId="0" animBg="1"/>
      <p:bldP spid="34" grpId="0" animBg="1"/>
      <p:bldP spid="31" grpId="0" animBg="1"/>
      <p:bldP spid="31" grpId="1" animBg="1"/>
      <p:bldP spid="30" grpId="0" animBg="1"/>
      <p:bldP spid="30" grpId="1" animBg="1"/>
      <p:bldP spid="29" grpId="0" animBg="1"/>
      <p:bldP spid="29" grpId="1" animBg="1"/>
      <p:bldP spid="27" grpId="0" animBg="1"/>
      <p:bldP spid="27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154209" y="4601236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879928" y="3395591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79928" y="4604412"/>
            <a:ext cx="3100335" cy="693186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Верно!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64577" y="4604412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В) </a:t>
            </a:r>
            <a:r>
              <a:rPr lang="ru-RU" sz="3600" b="1" dirty="0" smtClean="0">
                <a:solidFill>
                  <a:srgbClr val="1F497D">
                    <a:lumMod val="50000"/>
                  </a:srgbClr>
                </a:solidFill>
              </a:rPr>
              <a:t>Мох</a:t>
            </a:r>
            <a:endParaRPr lang="ru-RU" sz="36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А) </a:t>
            </a:r>
            <a:r>
              <a:rPr lang="ru-RU" sz="3600" b="1" dirty="0" smtClean="0">
                <a:solidFill>
                  <a:srgbClr val="1F497D">
                    <a:lumMod val="50000"/>
                  </a:srgbClr>
                </a:solidFill>
              </a:rPr>
              <a:t>Хвощ</a:t>
            </a:r>
            <a:endParaRPr lang="ru-RU" sz="36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8254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Б)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Василек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58254" y="4601236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Г)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Горчица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2267744" y="980728"/>
            <a:ext cx="4608512" cy="1440160"/>
          </a:xfrm>
          <a:prstGeom prst="roundRect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из этих растений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ультурное?</a:t>
            </a:r>
          </a:p>
        </p:txBody>
      </p:sp>
      <p:sp>
        <p:nvSpPr>
          <p:cNvPr id="13" name="Равнобедренный треугольник 12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017114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3" grpId="0" animBg="1"/>
      <p:bldP spid="35" grpId="0" animBg="1"/>
      <p:bldP spid="30" grpId="0" animBg="1"/>
      <p:bldP spid="30" grpId="1" animBg="1"/>
      <p:bldP spid="31" grpId="0" animBg="1"/>
      <p:bldP spid="31" grpId="1" animBg="1"/>
      <p:bldP spid="27" grpId="0" animBg="1"/>
      <p:bldP spid="27" grpId="1" animBg="1"/>
      <p:bldP spid="29" grpId="0" animBg="1"/>
      <p:bldP spid="29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879928" y="4604412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79928" y="3395591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54209" y="4601236"/>
            <a:ext cx="3100335" cy="693186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Верно!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58254" y="4601236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Г)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Георгин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8254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Б)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Флокс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64577" y="4604412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В) </a:t>
            </a:r>
            <a:r>
              <a:rPr lang="ru-RU" sz="3600" b="1" dirty="0" smtClean="0">
                <a:solidFill>
                  <a:srgbClr val="1F497D">
                    <a:lumMod val="50000"/>
                  </a:srgbClr>
                </a:solidFill>
              </a:rPr>
              <a:t>Одуванчик</a:t>
            </a:r>
            <a:endParaRPr lang="ru-RU" sz="36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А) </a:t>
            </a:r>
            <a:r>
              <a:rPr lang="ru-RU" sz="3600" b="1" dirty="0" smtClean="0">
                <a:solidFill>
                  <a:srgbClr val="1F497D">
                    <a:lumMod val="50000"/>
                  </a:srgbClr>
                </a:solidFill>
              </a:rPr>
              <a:t>Роза</a:t>
            </a:r>
            <a:endParaRPr lang="ru-RU" sz="36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2267744" y="980728"/>
            <a:ext cx="4608512" cy="1440160"/>
          </a:xfrm>
          <a:prstGeom prst="roundRect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из этих растений дикорастущее?</a:t>
            </a:r>
          </a:p>
        </p:txBody>
      </p:sp>
      <p:sp>
        <p:nvSpPr>
          <p:cNvPr id="14" name="Равнобедренный треугольник 13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63179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32" grpId="0" animBg="1"/>
      <p:bldP spid="34" grpId="0" animBg="1"/>
      <p:bldP spid="29" grpId="0" animBg="1"/>
      <p:bldP spid="29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udinaNN\Pictures\Мои сканированные изображения\2013-04 (апр)\Овощные\Тыквенные\Огурец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00808"/>
            <a:ext cx="1363374" cy="1872208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67944" y="2708920"/>
            <a:ext cx="489654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Однолетнее травянистое растение. Цветки ярко-желтые. Плод –  зеленая тыквина 3-5 см длиной.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Ценность огурца ничтожна: он содержит 90 % воды и очень мало минеральных веществ и витаминов. Но огурцы возбуждают аппетит и приятны на вкус, в этом и состоит их значение для питания людей.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 Употребляется в пищу в свежем, соленом и маринованном виде.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 Возделывают огурцы на всех пяти континентах. </a:t>
            </a:r>
          </a:p>
          <a:p>
            <a:pPr algn="l"/>
            <a:endParaRPr lang="ru-RU" sz="2000" b="1" dirty="0" smtClean="0">
              <a:solidFill>
                <a:srgbClr val="002060"/>
              </a:solidFill>
            </a:endParaRPr>
          </a:p>
          <a:p>
            <a:pPr algn="l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3" descr="C:\Users\YudinaNN\Pictures\Мои сканированные изображения\2013-04 (апр)\Овощные\Тыквенные\Огурец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1844824"/>
            <a:ext cx="1152128" cy="1566814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061199" y="260648"/>
            <a:ext cx="56578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Овощные растения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3647" y="1080120"/>
            <a:ext cx="282865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Тыквенные</a:t>
            </a:r>
            <a:endParaRPr lang="ru-RU" sz="3600" b="1" dirty="0">
              <a:solidFill>
                <a:srgbClr val="F20C1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Огурец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8" name="Picture 3" descr="http://www.botanichka.ru/wp-content/uploads/2010/06/Cucumber-520x74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9592" y="3946328"/>
            <a:ext cx="2376264" cy="2595244"/>
          </a:xfrm>
          <a:prstGeom prst="rect">
            <a:avLst/>
          </a:prstGeom>
          <a:noFill/>
        </p:spPr>
      </p:pic>
      <p:sp>
        <p:nvSpPr>
          <p:cNvPr id="13" name="Равнобедренный треугольник 12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154209" y="4601236"/>
            <a:ext cx="3100335" cy="693186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Верно!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64577" y="4604412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В) </a:t>
            </a:r>
            <a:r>
              <a:rPr lang="ru-RU" sz="3600" b="1" dirty="0" smtClean="0">
                <a:solidFill>
                  <a:srgbClr val="1F497D">
                    <a:lumMod val="50000"/>
                  </a:srgbClr>
                </a:solidFill>
              </a:rPr>
              <a:t>Фасоль</a:t>
            </a:r>
            <a:endParaRPr lang="ru-RU" sz="36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79928" y="4604412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79928" y="3395591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prstClr val="white"/>
                </a:solidFill>
              </a:rPr>
              <a:t>Ошибка!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41132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А)</a:t>
            </a:r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</a:rPr>
              <a:t>Подорожник</a:t>
            </a:r>
            <a:endParaRPr lang="ru-RU" sz="32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8254" y="3395591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Б)</a:t>
            </a:r>
            <a:r>
              <a:rPr lang="ru-RU" sz="3600" b="1" dirty="0" smtClean="0">
                <a:solidFill>
                  <a:srgbClr val="1F497D">
                    <a:lumMod val="50000"/>
                  </a:srgbClr>
                </a:solidFill>
              </a:rPr>
              <a:t>Папоротник</a:t>
            </a:r>
            <a:endParaRPr lang="ru-RU" sz="36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58254" y="4601236"/>
            <a:ext cx="3100335" cy="6931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Г) </a:t>
            </a:r>
            <a:r>
              <a:rPr lang="ru-RU" sz="4000" b="1" dirty="0" smtClean="0">
                <a:solidFill>
                  <a:srgbClr val="1F497D">
                    <a:lumMod val="50000"/>
                  </a:srgbClr>
                </a:solidFill>
              </a:rPr>
              <a:t>Грибы</a:t>
            </a:r>
            <a:endParaRPr lang="ru-RU" sz="4000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2267744" y="980728"/>
            <a:ext cx="4608512" cy="1440160"/>
          </a:xfrm>
          <a:prstGeom prst="roundRect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из этих растений культурное?</a:t>
            </a:r>
          </a:p>
        </p:txBody>
      </p:sp>
      <p:sp>
        <p:nvSpPr>
          <p:cNvPr id="13" name="Равнобедренный треугольник 12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4110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30" grpId="1" animBg="1"/>
      <p:bldP spid="35" grpId="0" animBg="1"/>
      <p:bldP spid="33" grpId="0" animBg="1"/>
      <p:bldP spid="34" grpId="0" animBg="1"/>
      <p:bldP spid="31" grpId="0" animBg="1"/>
      <p:bldP spid="31" grpId="1" animBg="1"/>
      <p:bldP spid="27" grpId="0" animBg="1"/>
      <p:bldP spid="27" grpId="1" animBg="1"/>
      <p:bldP spid="29" grpId="0" animBg="1"/>
      <p:bldP spid="29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188" y="2204864"/>
            <a:ext cx="7921625" cy="1143000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</a:t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внимание!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Равнобедренный треугольник 4">
            <a:hlinkClick r:id="rId2" action="ppaction://hlinksldjump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199" y="260648"/>
            <a:ext cx="56578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Овощные растения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650" y="1080120"/>
            <a:ext cx="282865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Тыквенные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9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Кабачок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5122" name="Picture 2" descr="C:\Users\YudinaNN\Pictures\Мои сканированные изображения\2013-04 (апр)\Овощные\Тыквенные\Кабаче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72816"/>
            <a:ext cx="1512168" cy="1876675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5123" name="Picture 3" descr="C:\Users\YudinaNN\Pictures\Мои сканированные изображения\2013-04 (апр)\Овощные\Тыквенные\Кабачек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1844824"/>
            <a:ext cx="1085127" cy="1798126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572000" y="2708920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993300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Однолетнее травянистое растение. Листья крупные до 25 см в ширину.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Плод – тыквина, светло-зеленого, кремового или белого цвета. Семена крупные, плоские.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Кабачки употребляют в пищу в свежем, отварном, жареном, тушеном виде.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Их можно консервировать, солить, мариновать и др.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На территории России выращивается почти повсеместно.</a:t>
            </a:r>
          </a:p>
          <a:p>
            <a:pPr algn="l"/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5" name="Picture 7" descr="http://franyk.com/images/stories/news/2012/08/e757cb66c58d9f564cb1e081d046295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4005064"/>
            <a:ext cx="3024336" cy="2264669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 bwMode="auto">
          <a:xfrm>
            <a:off x="8604448" y="692696"/>
            <a:ext cx="1042416" cy="1042416"/>
          </a:xfrm>
          <a:prstGeom prst="actionButtonForwardNex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8" name="Равнобедренный треугольник 17">
            <a:hlinkClick r:id="" action="ppaction://hlinkshowjump?jump=nextslide"/>
          </p:cNvPr>
          <p:cNvSpPr/>
          <p:nvPr/>
        </p:nvSpPr>
        <p:spPr>
          <a:xfrm rot="5400000">
            <a:off x="8423573" y="363372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199" y="260648"/>
            <a:ext cx="56578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Овощные растения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7659" y="1080120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Бобовые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4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Горох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2050" name="Picture 2" descr="C:\Users\YudinaNN\Pictures\Мои сканированные изображения\2013-04 (апр)\Овощные\Бобовые\Горох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84784"/>
            <a:ext cx="1447207" cy="2160240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355976" y="2996952"/>
            <a:ext cx="4464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rgbClr val="561106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Однолетнее вьющееся  травянистое растение 30-100 см высотой. Плоды – бобы 5-10 см длиной. Семена шаровидные, зелено-желтые, 5-8 мм в диаметре. Цветет в июне-июле.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Употребляется в пищу в сыром, вареном и консервированном виде.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Ценное кормовое растение. </a:t>
            </a:r>
          </a:p>
          <a:p>
            <a:pPr algn="l"/>
            <a:endParaRPr lang="ru-RU" sz="1800" b="1" dirty="0" smtClean="0">
              <a:solidFill>
                <a:srgbClr val="002060"/>
              </a:solidFill>
            </a:endParaRPr>
          </a:p>
        </p:txBody>
      </p:sp>
      <p:pic>
        <p:nvPicPr>
          <p:cNvPr id="15" name="Picture 3" descr="C:\Users\YudinaNN\Pictures\Мои сканированные изображения\2013-04 (апр)\Овощные\Бобовые\Горох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1700808"/>
            <a:ext cx="1224136" cy="1904990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16" name="Рисунок 15" descr="6164[1]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9592" y="3933056"/>
            <a:ext cx="2448272" cy="2436030"/>
          </a:xfrm>
          <a:prstGeom prst="rect">
            <a:avLst/>
          </a:prstGeom>
          <a:ln>
            <a:solidFill>
              <a:srgbClr val="0E660E"/>
            </a:solidFill>
          </a:ln>
        </p:spPr>
      </p:pic>
      <p:sp>
        <p:nvSpPr>
          <p:cNvPr id="18" name="Равнобедренный треугольник 17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199" y="260648"/>
            <a:ext cx="56578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Овощные растения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7659" y="1080120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Бобовые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4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987824" y="19168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Фасоль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3074" name="Picture 2" descr="C:\Users\YudinaNN\Pictures\Мои сканированные изображения\2013-04 (апр)\Овощные\Бобовые\Фасоль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556792"/>
            <a:ext cx="1584176" cy="2232248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427984" y="2924944"/>
            <a:ext cx="44403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Однолетнее травянистое растение. Стебель кустовых форм высотой 20-45 см, вьющихся – до 2,5 м. Плод – боб, с 3-7 семенами. 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Семена шаровидные, белой, коричневой или пестрой окраски.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Продукт питания, семена используются при приготовлении супов и других блюд.</a:t>
            </a:r>
          </a:p>
          <a:p>
            <a:pPr algn="l"/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5" name="Picture 3" descr="C:\Users\YudinaNN\Pictures\Мои сканированные изображения\2013-04 (апр)\Овощные\Бобовые\Фасоль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1988840"/>
            <a:ext cx="1144675" cy="1656184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16" name="Рисунок 15" descr="df0716f7f4b80dbbaf429ad0612742c4[1]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87624" y="4005064"/>
            <a:ext cx="2304256" cy="2304256"/>
          </a:xfrm>
          <a:prstGeom prst="rect">
            <a:avLst/>
          </a:prstGeom>
          <a:ln>
            <a:solidFill>
              <a:srgbClr val="0E660E"/>
            </a:solidFill>
          </a:ln>
        </p:spPr>
      </p:pic>
      <p:sp>
        <p:nvSpPr>
          <p:cNvPr id="18" name="Равнобедренный треугольник 17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1199" y="260648"/>
            <a:ext cx="56578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561106"/>
                  </a:solidFill>
                </a:ln>
                <a:solidFill>
                  <a:srgbClr val="FFFF00"/>
                </a:solidFill>
              </a:rPr>
              <a:t>Овощные растения</a:t>
            </a:r>
            <a:endParaRPr lang="ru-RU" b="1" dirty="0">
              <a:ln>
                <a:solidFill>
                  <a:srgbClr val="561106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5430" y="1080120"/>
            <a:ext cx="266508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F20C1C"/>
                </a:solidFill>
              </a:rPr>
              <a:t>Капустные</a:t>
            </a:r>
            <a:endParaRPr lang="ru-RU" sz="3600" b="1" dirty="0">
              <a:solidFill>
                <a:srgbClr val="F20C1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2771800" y="2780928"/>
            <a:ext cx="0" cy="7200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3851920" y="544522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1979712" y="2852936"/>
            <a:ext cx="504056" cy="122413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3" idx="0"/>
          </p:cNvCxnSpPr>
          <p:nvPr/>
        </p:nvCxnSpPr>
        <p:spPr bwMode="auto">
          <a:xfrm>
            <a:off x="4520130" y="0"/>
            <a:ext cx="247845" cy="108012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Скругленная прямоугольная выноска 24"/>
          <p:cNvSpPr/>
          <p:nvPr/>
        </p:nvSpPr>
        <p:spPr bwMode="auto">
          <a:xfrm>
            <a:off x="2339752" y="1556792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979712" y="191683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663300"/>
                  </a:solidFill>
                </a:ln>
                <a:solidFill>
                  <a:srgbClr val="FFC000"/>
                </a:solidFill>
              </a:rPr>
              <a:t>Капуста белокочанная</a:t>
            </a:r>
            <a:endParaRPr lang="ru-RU" sz="3200" b="1" i="1" dirty="0">
              <a:ln>
                <a:solidFill>
                  <a:srgbClr val="6633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5122" name="Picture 2" descr="C:\Users\YudinaNN\Pictures\Мои сканированные изображения\2013-04 (апр)\Овощные\Капустные\Капуста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492896"/>
            <a:ext cx="2054614" cy="1872208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427984" y="2708920"/>
            <a:ext cx="449999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rgbClr val="660033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Двулетнее растение. В первый год формируется кочан – разросшаяся верхушечная почка. На второй год образуется ветвящийся генеративный побег до 1,7 м. Цветки с желтыми, реже белыми и кремовыми лепестками, собраны в соцветие-кисть. 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Плод – стручок. Семена круглые, от темно-бурого до черного цвета.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Важнейшая из овощных и кормовых культур.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	Разводится повсеместно.</a:t>
            </a:r>
          </a:p>
          <a:p>
            <a:pPr algn="l"/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5" name="Picture 3" descr="C:\Users\YudinaNN\Pictures\Мои сканированные изображения\2013-04 (апр)\Овощные\Капустные\Капуста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2564904"/>
            <a:ext cx="936104" cy="1825984"/>
          </a:xfrm>
          <a:prstGeom prst="rect">
            <a:avLst/>
          </a:prstGeom>
          <a:noFill/>
          <a:ln>
            <a:solidFill>
              <a:srgbClr val="0E660E"/>
            </a:solidFill>
          </a:ln>
        </p:spPr>
      </p:pic>
      <p:pic>
        <p:nvPicPr>
          <p:cNvPr id="16" name="Рисунок 15" descr="ae51bda04512c66_s0[1]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7584" y="4563180"/>
            <a:ext cx="2736304" cy="2054270"/>
          </a:xfrm>
          <a:prstGeom prst="rect">
            <a:avLst/>
          </a:prstGeom>
          <a:ln>
            <a:solidFill>
              <a:srgbClr val="0E660E"/>
            </a:solidFill>
          </a:ln>
        </p:spPr>
      </p:pic>
      <p:sp>
        <p:nvSpPr>
          <p:cNvPr id="19" name="Равнобедренный треугольник 18">
            <a:hlinkClick r:id="" action="ppaction://hlinkshowjump?jump=nextslide"/>
          </p:cNvPr>
          <p:cNvSpPr/>
          <p:nvPr/>
        </p:nvSpPr>
        <p:spPr>
          <a:xfrm rot="5400000">
            <a:off x="8423573" y="369515"/>
            <a:ext cx="285752" cy="500066"/>
          </a:xfrm>
          <a:prstGeom prst="triangl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hlinkClick r:id="" action="ppaction://hlinkshowjump?jump=previousslide"/>
          </p:cNvPr>
          <p:cNvSpPr/>
          <p:nvPr/>
        </p:nvSpPr>
        <p:spPr>
          <a:xfrm rot="16200000">
            <a:off x="1006749" y="369515"/>
            <a:ext cx="285752" cy="500066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2239</TotalTime>
  <Words>492</Words>
  <Application>Microsoft Office PowerPoint</Application>
  <PresentationFormat>Экран (4:3)</PresentationFormat>
  <Paragraphs>353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Тема Office</vt:lpstr>
      <vt:lpstr>1_Тема Office</vt:lpstr>
      <vt:lpstr>Дикорастущие и культурные  растения</vt:lpstr>
      <vt:lpstr>Растения</vt:lpstr>
      <vt:lpstr>Культурные растения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Сельскохозяйственные растения</dc:title>
  <dc:creator>YudinaNN</dc:creator>
  <cp:lastModifiedBy>YudinaNN</cp:lastModifiedBy>
  <cp:revision>298</cp:revision>
  <dcterms:created xsi:type="dcterms:W3CDTF">2013-04-24T07:29:30Z</dcterms:created>
  <dcterms:modified xsi:type="dcterms:W3CDTF">2014-04-15T06:47:46Z</dcterms:modified>
</cp:coreProperties>
</file>