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8" r:id="rId3"/>
    <p:sldId id="259" r:id="rId4"/>
    <p:sldId id="299" r:id="rId5"/>
    <p:sldId id="294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0" r:id="rId26"/>
    <p:sldId id="291" r:id="rId27"/>
    <p:sldId id="292" r:id="rId28"/>
    <p:sldId id="281" r:id="rId29"/>
    <p:sldId id="302" r:id="rId30"/>
    <p:sldId id="305" r:id="rId31"/>
    <p:sldId id="282" r:id="rId32"/>
    <p:sldId id="295" r:id="rId33"/>
    <p:sldId id="303" r:id="rId34"/>
    <p:sldId id="304" r:id="rId35"/>
    <p:sldId id="284" r:id="rId36"/>
    <p:sldId id="296" r:id="rId37"/>
    <p:sldId id="283" r:id="rId38"/>
    <p:sldId id="285" r:id="rId39"/>
    <p:sldId id="286" r:id="rId40"/>
    <p:sldId id="297" r:id="rId41"/>
    <p:sldId id="287" r:id="rId42"/>
    <p:sldId id="298" r:id="rId43"/>
    <p:sldId id="300" r:id="rId44"/>
    <p:sldId id="301" r:id="rId45"/>
    <p:sldId id="288" r:id="rId46"/>
    <p:sldId id="293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113"/>
    <a:srgbClr val="1CB623"/>
    <a:srgbClr val="35AF21"/>
    <a:srgbClr val="9EB31F"/>
    <a:srgbClr val="B8E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636" y="-144"/>
      </p:cViewPr>
      <p:guideLst>
        <p:guide orient="horz" pos="2160"/>
        <p:guide orient="horz" pos="2080"/>
        <p:guide orient="horz" pos="3022"/>
        <p:guide orient="horz" pos="2024"/>
        <p:guide orient="horz" pos="3051"/>
        <p:guide orient="horz" pos="1006"/>
        <p:guide orient="horz" pos="3113"/>
        <p:guide orient="horz" pos="412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5260-1350-45BF-8F86-E83839FD50F1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F70A-C629-4CC6-9A27-FF1B9E4C5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D6AA-9F8D-448C-96D6-5EF16AC7C351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672E9-70CE-4F71-A51A-196D73130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3FB2E-49D1-4CBC-876D-3DA0395DDDBB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ECBF-1666-43E8-8E86-9EF945C26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C5260-1350-45BF-8F86-E83839FD50F1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6F70A-C629-4CC6-9A27-FF1B9E4C59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03DAE-D748-4C9B-A5FF-8BD616C2FF5C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FBEEA-549A-4637-BFB6-C0EB932BA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AD52B0-9F40-4EA9-9E4D-3BF0255B7D55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766A9-E39E-49FD-9F72-D85D904C33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8D0A2-F552-45A1-9DEC-09BB25F5A14E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F74BA-B8B3-4C71-A65D-BBE04B5748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ABA3AD-1EC0-4EF6-9D22-A5BAB67D77AF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6F26C-0378-42A5-9740-2A04D881B9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9D8E32-62D7-4F60-917D-16E5D05A4039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2ED59-A50E-40B9-8702-C6370E9A0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0CA438-ED40-414D-9F62-14BB6D95DFFD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2BCB4-DFA5-4915-8B84-343B26C13A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08E407-F19D-48D0-A3EE-D6ACF6831B54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2893B-C912-4BB3-A89A-DF0527BED4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03DAE-D748-4C9B-A5FF-8BD616C2FF5C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BEEA-549A-4637-BFB6-C0EB932BA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097C6-3060-46BD-9B2B-3078AB18F0E2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248B4-041E-4DA4-9893-2961F3B88D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3AD6AA-9F8D-448C-96D6-5EF16AC7C351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672E9-70CE-4F71-A51A-196D73130F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73FB2E-49D1-4CBC-876D-3DA0395DDDBB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4ECBF-1666-43E8-8E86-9EF945C26F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52B0-9F40-4EA9-9E4D-3BF0255B7D55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66A9-E39E-49FD-9F72-D85D904C3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0A2-F552-45A1-9DEC-09BB25F5A14E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F74BA-B8B3-4C71-A65D-BBE04B574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A3AD-1EC0-4EF6-9D22-A5BAB67D77AF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6F26C-0378-42A5-9740-2A04D881B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D8E32-62D7-4F60-917D-16E5D05A4039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ED59-A50E-40B9-8702-C6370E9A0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A438-ED40-414D-9F62-14BB6D95DFFD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BCB4-DFA5-4915-8B84-343B26C13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E407-F19D-48D0-A3EE-D6ACF6831B54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2893B-C912-4BB3-A89A-DF0527BED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097C6-3060-46BD-9B2B-3078AB18F0E2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248B4-041E-4DA4-9893-2961F3B88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689767-0111-41DB-8DA7-CA45E4510321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8E8AF9-8A94-4CC9-9445-85811BA58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B734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B734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B734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B734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B73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689767-0111-41DB-8DA7-CA45E4510321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8E8AF9-8A94-4CC9-9445-85811BA589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images.yandex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hyperlink" Target="http://images.yandex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hyperlink" Target="http://images.yandex.r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2&amp;text=%D0%BA%D1%83%D1%81%D1%82%20%D0%BA%D1%80%D1%8B%D0%B6%D0%BE%D0%B2%D0%BD%D0%B8%D0%BA%D0%B0%20%D1%84%D0%BE%D1%82%D0%BE&amp;img_url=http://yablochkini.ru/wp-content/uploads/2012/12/2606201016393-1.jpg&amp;pos=73&amp;uinfo=sw-1007-sh-651-fw-782-fh-448-pd-1&amp;rpt=simage" TargetMode="External"/><Relationship Id="rId13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12" Type="http://schemas.openxmlformats.org/officeDocument/2006/relationships/hyperlink" Target="http://images.yandex.ru/yandsearch?text=%D0%BA%D1%83%D1%81%D1%82%20%D1%81%D0%BC%D0%BE%D1%80%D0%BE%D0%B4%D0%B8%D0%BD%D1%8B%20%D1%84%D0%BE%D1%82%D0%BE&amp;img_url=http://chernigov-foto.com/gallery/d/3355-2/DSCF0770.jpg&amp;pos=4&amp;uinfo=sw-1007-sh-651-fw-782-fh-448-pd-1&amp;rpt=simage" TargetMode="External"/><Relationship Id="rId2" Type="http://schemas.openxmlformats.org/officeDocument/2006/relationships/hyperlink" Target="http://images.yandex.ru/yandsearch?text=%D0%BA%D1%83%D1%81%D1%82%20%D0%B1%D0%BE%D1%8F%D1%80%D1%8B%D1%88%D0%BD%D0%B8%D0%BA%D0%B0%20%D1%84%D0%BE%D1%82%D0%BE&amp;img_url=http://www.uzhniy.ru/upload/catalog/listva/Crataegus-Pauls-Scarlet-5.jpg&amp;pos=8&amp;uinfo=sw-1007-sh-651-fw-782-fh-448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3&amp;text=%D0%BA%D1%83%D1%81%D1%82%D0%B0%D1%80%D0%BD%D0%B8%D0%BA%D0%B8%20%D0%B3%D0%BE%D1%80%D1%82%D0%B5%D0%BD%D0%B7%D0%B8%D0%B8%20%D1%84%D0%BE%D1%82%D0%BE&amp;img_url=http://i040.radikal.ru/1103/94/6c914c7402f9.jpg&amp;pos=90&amp;uinfo=sw-1007-sh-651-fw-782-fh-448-pd-1&amp;rpt=simage" TargetMode="External"/><Relationship Id="rId11" Type="http://schemas.openxmlformats.org/officeDocument/2006/relationships/image" Target="../media/image49.jpeg"/><Relationship Id="rId5" Type="http://schemas.openxmlformats.org/officeDocument/2006/relationships/image" Target="../media/image46.jpeg"/><Relationship Id="rId10" Type="http://schemas.openxmlformats.org/officeDocument/2006/relationships/hyperlink" Target="http://images.yandex.ru/yandsearch?p=1&amp;text=%D0%BA%D1%83%D1%81%D1%82%20%D0%BE%D0%B1%D0%BB%D0%B5%D0%BF%D0%B8%D1%85%D0%B0%20%D1%84%D0%BE%D1%82%D0%BE&amp;img_url=http://www.natur-server.de/Bilder/MZ/001/mz000622-sanddorn.JPG&amp;pos=33&amp;uinfo=sw-1007-sh-651-fw-782-fh-448-pd-1&amp;rpt=simage" TargetMode="External"/><Relationship Id="rId4" Type="http://schemas.openxmlformats.org/officeDocument/2006/relationships/hyperlink" Target="http://images.yandex.ru/yandsearch?text=%D0%BA%D1%83%D1%81%D1%82%D0%B0%D1%80%D0%BD%D0%B8%D0%BA%D0%B8%20%D1%88%D0%B8%D0%BF%D0%BE%D0%B2%D0%BD%D0%B8%D0%BA%D0%B0%20%D1%84%D0%BE%D1%82%D0%BE&amp;img_url=http://invest-trend.ru/data/noname/kust-shipovnika/13.jpg&amp;pos=20&amp;uinfo=sw-1007-sh-651-fw-782-fh-448-pd-1&amp;rpt=simage" TargetMode="External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hyperlink" Target="http://images.yandex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hyperlink" Target="http://images.yandex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hyperlink" Target="http://images.yandex.r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F%D0%BE%D0%BB%D0%B5%20%D0%BB%D1%8C%D0%BD%D0%B0%20%D1%84%D0%BE%D1%82%D0%BE&amp;img_url=http://i76.photobucket.com/albums/j14/biopact/th_field20of20blooming20flax.jpg&amp;pos=2&amp;uinfo=sw-1007-sh-651-fw-782-fh-448-pd-1&amp;rpt=simage" TargetMode="External"/><Relationship Id="rId5" Type="http://schemas.openxmlformats.org/officeDocument/2006/relationships/image" Target="../media/image62.jpeg"/><Relationship Id="rId4" Type="http://schemas.openxmlformats.org/officeDocument/2006/relationships/hyperlink" Target="http://images.yandex.ru/yandsearch?p=4&amp;text=%D0%BF%D0%BE%D0%BB%D0%B5%20%D0%BB%D1%8C%D0%BD%D0%B0%20%D1%84%D0%BE%D1%82%D0%BE&amp;img_url=http://s56.radikal.ru/i153/1002/e4/e2bc136341c5.jpg&amp;pos=149&amp;uinfo=sw-1007-sh-651-fw-782-fh-448-pd-1&amp;rpt=simag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hyperlink" Target="http://images.yandex.ru/yandsearch?p=1&amp;text=%D1%84%D0%BE%D1%82%D0%BE%20%D0%B3%D1%80%D0%B8%D0%B1%D1%8B&amp;img_url=http://img1.liveinternet.ru/images/attach/c/6/91/396/91396421_large_0_7afd4_187ac8d1_orig.jpg&amp;pos=40&amp;uinfo=sw-1007-sh-651-fw-782-fh-448-pd-1&amp;rpt=simage" TargetMode="External"/><Relationship Id="rId12" Type="http://schemas.openxmlformats.org/officeDocument/2006/relationships/hyperlink" Target="http://images.yandex.ru/yandsearch?text=%D1%84%D0%BE%D1%82%D0%BE%20%D0%BA%D1%83%D1%81%D1%82%D0%B0%D1%80%D0%BD%D0%B8%D1%87%D0%B5%D0%BA&amp;img_url=http://img1.liveinternet.ru/images/attach/c/2/71/238/71238098_1298699862_yagoduy_raz_44.jpg&amp;pos=11&amp;uinfo=sw-1007-sh-651-fw-782-fh-448-pd-1&amp;rpt=simage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openxmlformats.org/officeDocument/2006/relationships/hyperlink" Target="http://images.yandex.ru/yandsearch?text=%D1%84%D0%BE%D1%82%D0%BE%20%D0%BB%D0%B8%D1%88%D0%B0%D0%B9%D0%BD%D0%B8%D0%BA%D0%B8&amp;img_url=http://zelengarden.ru/wp-content/uploads/2010/01/foto3-3.jpg&amp;pos=0&amp;uinfo=sw-1007-sh-651-fw-782-fh-448-pd-1&amp;rpt=simage" TargetMode="External"/><Relationship Id="rId15" Type="http://schemas.openxmlformats.org/officeDocument/2006/relationships/image" Target="../media/image10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hyperlink" Target="http://images.yandex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hyperlink" Target="http://images.yandex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hyperlink" Target="http://images.yandex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hyperlink" Target="http://images.yandex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79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A%D0%BB%D0%B5%D0%B2%D0%B5%D1%80%20%D1%84%D0%BE%D1%82%D0%BE&amp;img_url=http://img-fotki.yandex.ru/get/5108/ladyo2004.e8/0_522b9_60e50dbe_XL.jpg&amp;pos=4&amp;uinfo=sw-1007-sh-651-fw-782-fh-448-pd-1&amp;rpt=simage" TargetMode="External"/><Relationship Id="rId5" Type="http://schemas.openxmlformats.org/officeDocument/2006/relationships/image" Target="../media/image78.jpeg"/><Relationship Id="rId4" Type="http://schemas.openxmlformats.org/officeDocument/2006/relationships/hyperlink" Target="http://images.yandex.ru/yandsearch?text=%D0%BA%D0%BB%D0%B5%D0%B2%D0%B5%D1%80%20%D1%84%D0%BE%D1%82%D0%BE&amp;img_url=http://arosh.at.ua/_pu/4/75003454.jpg&amp;pos=2&amp;uinfo=sw-1007-sh-651-fw-782-fh-448-pd-1&amp;rpt=simag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3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B%D0%B8%D1%81%D0%BE%D1%85%D0%B2%D0%BE%D1%81%D1%82%20%D1%84%D0%BE%D1%82%D0%BE&amp;img_url=http://molbiol.ru/forums/uploads/a001/b013/post-12150-1180378094.jpg&amp;pos=6&amp;uinfo=sw-1007-sh-651-fw-782-fh-448-pd-1&amp;rpt=simage" TargetMode="External"/><Relationship Id="rId5" Type="http://schemas.openxmlformats.org/officeDocument/2006/relationships/image" Target="../media/image82.jpeg"/><Relationship Id="rId4" Type="http://schemas.openxmlformats.org/officeDocument/2006/relationships/hyperlink" Target="http://images.yandex.ru/yandsearch?p=3&amp;text=%D0%BB%D0%B8%D1%81%D0%BE%D1%85%D0%B2%D0%BE%D1%81%D1%82%20%D1%84%D0%BE%D1%82%D0%BE&amp;img_url=http://www.dacha-foto.ru/catalog/data/thumbnails/717/IMG_0536-2.jpg&amp;pos=104&amp;uinfo=sw-1007-sh-651-fw-782-fh-448-pd-1&amp;rpt=simag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7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E%D0%B2%D1%81%D1%8F%D0%BD%D0%B8%D1%86%D0%B0%20%D1%84%D0%BE%D1%82%D0%BE&amp;img_url=http://moygarden.ru/images/stories/cvety/ovsyanica_1.jpg&amp;pos=23&amp;uinfo=sw-1007-sh-651-fw-782-fh-448-pd-1&amp;rpt=simage" TargetMode="External"/><Relationship Id="rId5" Type="http://schemas.openxmlformats.org/officeDocument/2006/relationships/image" Target="../media/image86.jpeg"/><Relationship Id="rId4" Type="http://schemas.openxmlformats.org/officeDocument/2006/relationships/hyperlink" Target="http://images.yandex.ru/yandsearch?text=%D0%BE%D0%B2%D1%81%D1%8F%D0%BD%D0%B8%D1%86%D0%B0%20%D1%84%D0%BE%D1%82%D0%BE&amp;img_url=http://blogs.ei.columbia.edu/files/2010/06/grassthumb.jpg&amp;pos=25&amp;uinfo=sw-1007-sh-651-fw-782-fh-448-pd-1&amp;rpt=simage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4" Type="http://schemas.openxmlformats.org/officeDocument/2006/relationships/hyperlink" Target="http://images.yandex.ru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eg"/><Relationship Id="rId4" Type="http://schemas.openxmlformats.org/officeDocument/2006/relationships/hyperlink" Target="http://images.yandex.ru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jpeg"/><Relationship Id="rId4" Type="http://schemas.openxmlformats.org/officeDocument/2006/relationships/hyperlink" Target="http://images.yandex.ru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7" Type="http://schemas.openxmlformats.org/officeDocument/2006/relationships/image" Target="../media/image113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1&amp;text=%D0%B3%D1%80%D0%B8%D0%B1%D1%8B%20%D0%B2%D0%B5%D1%88%D0%B5%D0%BD%D0%BA%D0%B0%20%D1%84%D0%BE%D1%82%D0%BE&amp;img_url=http://www.veshenka55.ru/img/na_pne.jpg&amp;pos=39&amp;uinfo=sw-1007-sh-651-fw-782-fh-448-pd-1&amp;rpt=simage" TargetMode="External"/><Relationship Id="rId5" Type="http://schemas.openxmlformats.org/officeDocument/2006/relationships/image" Target="../media/image112.jpeg"/><Relationship Id="rId4" Type="http://schemas.openxmlformats.org/officeDocument/2006/relationships/hyperlink" Target="http://images.yandex.ru/yandsearch?text=%D0%B3%D1%80%D0%B8%D0%B1%D1%8B%20%D0%B2%D0%B5%D1%88%D0%B5%D0%BD%D0%BA%D0%B0%20%D1%84%D0%BE%D1%82%D0%BE&amp;img_url=http://images.tiu.ru/8297118_w640_h640_veshenka.jpg&amp;pos=10&amp;uinfo=sw-1007-sh-651-fw-782-fh-448-pd-1&amp;rpt=simage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7" Type="http://schemas.openxmlformats.org/officeDocument/2006/relationships/image" Target="../media/image117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//commons.wikimedia.org/wiki/File:Parmelia_sulcata.jpeg?uselang=ru" TargetMode="External"/><Relationship Id="rId5" Type="http://schemas.openxmlformats.org/officeDocument/2006/relationships/image" Target="../media/image116.jpeg"/><Relationship Id="rId4" Type="http://schemas.openxmlformats.org/officeDocument/2006/relationships/hyperlink" Target="http://images.yandex.ru/yandsearch?text=%D0%BB%D0%B8%D1%88%D0%B0%D0%B9%D0%BD%D0%B8%D0%BA%D0%B8%20%D1%84%D0%BE%D1%82%D0%BE&amp;img_url=http://klubkrasoti.ru/content/image/125(1).jpg&amp;pos=9&amp;uinfo=sw-1007-sh-651-fw-782-fh-448-pd-1&amp;rpt=simage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hyperlink" Target="http://images.yandex.ru/yandsearch?text=%D0%B2%D0%BE%D0%B4%D0%BE%D1%80%D0%BE%D1%81%D0%BB%D0%B8%20%D1%84%D0%BE%D1%82%D0%BE&amp;img_url=http://ovkuse.ru/upload/up_bpgevn7CeyRp.jpg&amp;pos=3&amp;uinfo=sw-1007-sh-651-fw-782-fh-448-pd-1&amp;rpt=simage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E%D0%B1%D0%BB%D0%B0%D0%BA%D0%BE%20%D0%BA%D0%B0%D1%80%D1%82%D0%B8%D0%BD%D0%BA%D0%B0%20%D0%B4%D0%BB%D1%8F%20%D0%B4%D0%B5%D1%82%D0%B5%D0%B9&amp;img_url=http://cspsd-aksay.ru/cloud.gif&amp;pos=8&amp;uinfo=sw-1007-sh-651-fw-782-fh-448-pd-1&amp;rpt=simage" TargetMode="External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12" Type="http://schemas.openxmlformats.org/officeDocument/2006/relationships/image" Target="../media/image17.jpeg"/><Relationship Id="rId2" Type="http://schemas.openxmlformats.org/officeDocument/2006/relationships/hyperlink" Target="http://images.yandex.ru/yandsearch?text=%20%20%D0%B4%D0%B5%D1%80%D0%B5%D0%B2%D0%BE%20%D0%BA%D0%B0%D1%80%D1%82%D0%B8%D0%BD%D0%BA%D0%B0&amp;img_url=http://stkrvo.km.ua/storinki/vydavnycha_files/013.gif&amp;pos=14&amp;uinfo=sw-1007-sh-651-fw-782-fh-448-pd-1&amp;rpt=simage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hyperlink" Target="http://images.yandex.ru/yandsearch?text=%D0%BF%D0%BE%D1%87%D0%B2%D0%B0%20%D0%BA%D0%B0%D1%80%D1%82%D0%B8%D0%BD%D0%BA%D0%B0%20&amp;img_url=http://i.obozrevatel.ua/8/1197292/984269.jpg&amp;pos=2&amp;uinfo=sw-1007-sh-651-fw-782-fh-448-pd-1&amp;rpt=simage" TargetMode="External"/><Relationship Id="rId5" Type="http://schemas.openxmlformats.org/officeDocument/2006/relationships/hyperlink" Target="http://images.yandex.ru/yandsearch?text=%D1%81%D0%BE%D0%BB%D0%BD%D1%86%D0%B5%20%D0%BA%D0%B0%D1%80%D1%82%D0%B8%D0%BD%D0%BA%D0%B0%20%D0%B4%D0%BB%D1%8F%20%D0%B4%D0%B5%D1%82%D0%B5%D0%B9&amp;img_url=http://img-fotki.yandex.ru/get/6403/121301484.6a/0_a0ce1_5d981ba6_XL&amp;pos=1&amp;uinfo=sw-1007-sh-651-fw-782-fh-448-pd-1&amp;rpt=simage" TargetMode="External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8%D0%BF%D0%B0%D1%80%D0%B8%D1%81&amp;img_url=http://le.monde.de.momo.free.fr/cypres02.jpg&amp;pos=5&amp;uinfo=sw-1007-sh-651-fw-782-fh-448-pd-1&amp;rpt=simage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hyperlink" Target="http://images.yandex.ru/yandsearch?text=%D0%BA%D0%B5%D0%B4%D1%80&amp;img_url=http://img.narodna.pravda.com.ua/images/doc/7/3/73d36-information0items01428.jpg&amp;pos=1&amp;uinfo=sw-1007-sh-651-fw-782-fh-448-pd-1&amp;rpt=simage" TargetMode="External"/><Relationship Id="rId2" Type="http://schemas.openxmlformats.org/officeDocument/2006/relationships/hyperlink" Target="http://images.yandex.ru/yandsearch?p=1&amp;text=%D1%81%D0%BE%D1%81%D0%BD%D0%B0&amp;img_url=http://www.botanicalgarden.ubc.ca/potd/pinus_ponderosa.jpg&amp;pos=42&amp;uinfo=sw-1007-sh-651-fw-782-fh-448-pd-1&amp;rpt=simag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p=2&amp;text=%D0%BF%D0%B8%D1%85%D1%82%D0%B0&amp;img_url=http://russia.fis.ru/miniformat/10430679.jpg&amp;pos=80&amp;uinfo=sw-1007-sh-651-fw-782-fh-448-pd-1&amp;rpt=simage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5" Type="http://schemas.openxmlformats.org/officeDocument/2006/relationships/image" Target="../media/image24.jpeg"/><Relationship Id="rId10" Type="http://schemas.openxmlformats.org/officeDocument/2006/relationships/hyperlink" Target="http://images.yandex.ru/yandsearch?text=%D1%81%D0%B5%D0%BA%D0%B2%D0%BE%D0%B9%D1%8F&amp;img_url=http://www.zelenazona.com.ua/images/stories/3119309536_dscn1120.jpg&amp;pos=14&amp;uinfo=sw-1007-sh-651-fw-782-fh-448-pd-1&amp;rpt=simage" TargetMode="External"/><Relationship Id="rId4" Type="http://schemas.openxmlformats.org/officeDocument/2006/relationships/hyperlink" Target="http://images.yandex.ru/yandsearch?text=%D0%B5%D0%BB%D1%8C&amp;img_url=http://upload.wikimedia.org/wikipedia/commons/thumb/b/b9/Picea_abies1.JPG/265px-Picea_abies1.JPG&amp;pos=0&amp;uinfo=sw-1007-sh-651-fw-782-fh-448-pd-1&amp;rpt=simage" TargetMode="External"/><Relationship Id="rId9" Type="http://schemas.openxmlformats.org/officeDocument/2006/relationships/image" Target="../media/image21.jpeg"/><Relationship Id="rId14" Type="http://schemas.openxmlformats.org/officeDocument/2006/relationships/hyperlink" Target="http://images.yandex.ru/yandsearch?text=%D1%82%D1%83%D1%8F&amp;img_url=http://i2.imgbb.ru/img7/3/c/7/3c75e67f4b8056cd197bd3f954aa155a.jpg&amp;pos=2&amp;uinfo=sw-1007-sh-651-fw-782-fh-448-pd-1&amp;rpt=simag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D%D0%B2%D0%BA%D0%B0%D0%BB%D0%B8%D0%BF%D1%82%20%D0%B4%D0%B5%D1%80%D0%B5%D0%B2%D0%BE&amp;img_url=http://honeylake.ru/images/stories/817-1.jpg&amp;pos=1&amp;uinfo=sw-1007-sh-651-fw-782-fh-448-pd-1&amp;rpt=simage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images.yandex.ru/yandsearch?text=%D0%BA%D0%BB%D0%B5%D0%BD&amp;img_url=http://upload.wikimedia.org/wikipedia/commons/2/26/Acer_saccharum.jpg&amp;pos=4&amp;uinfo=sw-1007-sh-651-fw-782-fh-448-pd-1&amp;rpt=simag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text=%D1%8F%D1%81%D0%B5%D0%BD%D1%8C&amp;img_url=http://img.narodna.pravda.com.ua/images/doc/0/3/03d50-fraxinus0excelsior0tree2.jpg&amp;pos=0&amp;uinfo=sw-1007-sh-651-fw-782-fh-448-pd-1&amp;rpt=simage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text=%D0%B1%D1%83%D0%BA&amp;img_url=http://s1.hubimg.com/u/3716904_f260.jpg&amp;pos=18&amp;uinfo=sw-1007-sh-651-fw-782-fh-448-pd-1&amp;rpt=simage" TargetMode="Externa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B%D0%B5%D0%BD%20%D1%84%D0%BE%D1%82%D0%BE&amp;img_url=http://cs4640.userapi.com/u11049967/video/l_497dfada.jpg&amp;pos=20&amp;uinfo=sw-1007-sh-651-fw-782-fh-448-pd-1&amp;rpt=simage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images.yandex.ru/yandsearch?text=%D0%B1%D0%B5%D1%80%D0%B5%D0%B7%D0%B0%20%D0%BE%D1%81%D0%B5%D0%BD%D1%8C%D1%8E%20%D1%84%D0%BE%D1%82%D0%BE&amp;img_url=http://i206.photobucket.com/albums/bb28/emmetmark/fallaspens.jpg&amp;pos=2&amp;uinfo=sw-1007-sh-651-fw-782-fh-448-pd-1&amp;rpt=simag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text=%D1%82%D0%BE%D0%BF%D0%BE%D0%BB%D1%8C%20%D1%84%D0%BE%D1%82%D0%BE&amp;img_url=http://courses.washington.edu/z490/gmo/poplar.jpg&amp;pos=9&amp;uinfo=sw-1007-sh-651-fw-782-fh-448-pd-1&amp;rpt=simage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images.yandex.ru/yandsearch?p=1&amp;text=%D1%80%D1%8F%D0%B1%D0%B8%D0%BD%D0%B0%20%D0%BE%D1%81%D0%B5%D0%BD%D1%8C%D1%8E%20%D1%84%D0%BE%D1%82%D0%BE&amp;img_url=http://img-fotki.yandex.ru/get/5407/okly2012.1/0_524b0_455dd362_XL&amp;pos=30&amp;uinfo=sw-1007-sh-651-fw-782-fh-448-pd-1&amp;rpt=simage" TargetMode="Externa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1%D0%BE%D1%81%D0%BD%D0%B0%20%20%D0%B4%D0%B5%D1%80%D0%B5%D0%B2%D1%8C%D1%8F%20%20%D1%84%D0%BE%D1%82%D0%BE&amp;img_url=http://www.realwood.ru/files/stati/sosna1.jpg&amp;pos=0&amp;uinfo=sw-1007-sh-651-fw-782-fh-448-pd-1&amp;rpt=simage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4.jpeg"/><Relationship Id="rId2" Type="http://schemas.openxmlformats.org/officeDocument/2006/relationships/hyperlink" Target="http://images.yandex.ru/yandsearch?text=%D0%B2%D0%B5%D1%87%D0%BD%D0%BE%D0%B7%D0%B5%D0%BB%D0%B5%D0%BD%D1%8B%D0%B5%20%D0%B4%D0%B5%D1%80%D0%B5%D0%B2%D1%8C%D1%8F%20%20%D1%84%D0%BE%D1%82%D0%BE&amp;img_url=http://phyto.itop.net/uplImg/90/633940573733335000.jpg&amp;pos=11&amp;uinfo=sw-1007-sh-651-fw-782-fh-448-pd-1&amp;rpt=simag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p=9&amp;text=%D0%B2%D0%B5%D1%87%D0%BD%D0%BE%D0%B7%D0%B5%D0%BB%D0%B5%D0%BD%D1%8B%D0%B5%20%D0%B4%D0%B5%D1%80%D0%B5%D0%B2%D1%8C%D1%8F%20%20%D1%84%D0%BE%D1%82%D0%BE&amp;img_url=http://dg57.odnoklassniki.ru/getImage?photoId=440670775035&amp;photoType=6&amp;pos=295&amp;uinfo=sw-1007-sh-651-fw-782-fh-448-pd-1&amp;rpt=simage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images.yandex.ru/yandsearch?p=6&amp;text=%D0%B2%D0%B5%D1%87%D0%BD%D0%BE%D0%B7%D0%B5%D0%BB%D0%B5%D0%BD%D1%8B%D0%B5%20%D0%B4%D0%B5%D1%80%D0%B5%D0%B2%D1%8C%D1%8F%20%20%D1%84%D0%BE%D1%82%D0%BE&amp;img_url=http://le.monde.de.momo.free.fr/cypres02.jpg&amp;pos=180&amp;uinfo=sw-1007-sh-651-fw-782-fh-448-pd-1&amp;rpt=simage" TargetMode="External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698171"/>
            <a:ext cx="7772400" cy="1470025"/>
          </a:xfr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5400" dirty="0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Разнообразие растений</a:t>
            </a:r>
            <a:endParaRPr lang="ru-RU" sz="5400" dirty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11660" y="3482341"/>
            <a:ext cx="5720680" cy="80772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spc="50" dirty="0" smtClean="0">
                <a:ln w="57150">
                  <a:solidFill>
                    <a:schemeClr val="accent6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Гербарные образцы</a:t>
            </a:r>
            <a:endParaRPr lang="ru-RU" sz="4400" spc="50" dirty="0">
              <a:ln w="57150">
                <a:solidFill>
                  <a:schemeClr val="accent6">
                    <a:lumMod val="2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7357" y="4779148"/>
            <a:ext cx="6989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00"/>
                </a:solidFill>
              </a:rPr>
              <a:t>Презентацию </a:t>
            </a:r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00"/>
                </a:solidFill>
              </a:rPr>
              <a:t>выполнила </a:t>
            </a:r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00"/>
                </a:solidFill>
              </a:rPr>
              <a:t>Юдина Н.Н.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00"/>
                </a:solidFill>
              </a:rPr>
              <a:t>ГБОУ НОШ №992</a:t>
            </a:r>
            <a:endParaRPr lang="ru-RU" sz="2800" b="1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8352928" cy="6391472"/>
          </a:xfrm>
        </p:spPr>
        <p:txBody>
          <a:bodyPr/>
          <a:lstStyle/>
          <a:p>
            <a:pPr algn="ctr"/>
            <a:r>
              <a:rPr lang="ru-RU" sz="3200" dirty="0" smtClean="0">
                <a:ln w="28575">
                  <a:solidFill>
                    <a:srgbClr val="0F6113"/>
                  </a:solidFill>
                  <a:prstDash val="solid"/>
                </a:ln>
                <a:solidFill>
                  <a:srgbClr val="FFC000"/>
                </a:solidFill>
              </a:rPr>
              <a:t>Кроме биологической классификации деревья делятся и по другим признакам, например:</a:t>
            </a:r>
            <a:endParaRPr lang="ru-RU" sz="2800" dirty="0" smtClean="0">
              <a:ln w="28575">
                <a:solidFill>
                  <a:srgbClr val="0F6113"/>
                </a:solidFill>
                <a:prstDash val="solid"/>
              </a:ln>
              <a:solidFill>
                <a:srgbClr val="FFC000"/>
              </a:solidFill>
            </a:endParaRPr>
          </a:p>
          <a:p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</a:rPr>
              <a:t> - </a:t>
            </a:r>
            <a:r>
              <a:rPr lang="ru-RU" sz="28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плодовые</a:t>
            </a:r>
            <a:r>
              <a:rPr lang="ru-RU" sz="28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ln w="127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(плоды которых используются человеком в пищу), </a:t>
            </a:r>
          </a:p>
          <a:p>
            <a:pPr>
              <a:buFontTx/>
              <a:buChar char="-"/>
            </a:pPr>
            <a:r>
              <a:rPr lang="ru-RU" sz="28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ценные </a:t>
            </a:r>
            <a:r>
              <a:rPr lang="ru-RU" sz="2800" dirty="0" smtClean="0">
                <a:ln w="127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(древесина которых используется для промышленных целей),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корабельные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ln w="127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(используемые в кораблестроении),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тропические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ln w="127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(ареал обитания которых проходит недалеко от экватора),</a:t>
            </a:r>
          </a:p>
          <a:p>
            <a:pPr>
              <a:buFontTx/>
              <a:buChar char="-"/>
            </a:pPr>
            <a:r>
              <a:rPr lang="ru-RU" sz="28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северные</a:t>
            </a:r>
            <a:r>
              <a:rPr lang="ru-RU" sz="28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ln w="127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(ареал обитания которых проходит далеко от экватора) и т. д.</a:t>
            </a:r>
            <a:br>
              <a:rPr lang="ru-RU" sz="2800" dirty="0" smtClean="0">
                <a:ln w="127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 smtClean="0">
              <a:ln w="12700">
                <a:solidFill>
                  <a:schemeClr val="accent6">
                    <a:lumMod val="2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7064" y="260648"/>
            <a:ext cx="280987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Деревья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383" y="1080120"/>
            <a:ext cx="38952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Дикорастущие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0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699792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663300"/>
                  </a:solidFill>
                </a:ln>
                <a:solidFill>
                  <a:srgbClr val="0E660E"/>
                </a:solidFill>
              </a:rPr>
              <a:t>Клен</a:t>
            </a:r>
            <a:endParaRPr lang="ru-RU" sz="3600" b="1" i="1" dirty="0">
              <a:ln>
                <a:solidFill>
                  <a:srgbClr val="663300"/>
                </a:solidFill>
              </a:ln>
              <a:solidFill>
                <a:srgbClr val="0E660E"/>
              </a:solidFill>
            </a:endParaRPr>
          </a:p>
        </p:txBody>
      </p:sp>
      <p:pic>
        <p:nvPicPr>
          <p:cNvPr id="14338" name="Picture 2" descr="C:\Users\YudinaNN\Pictures\Мои сканированные изображения\2013-04 (апр)\Деревья\Клен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620688"/>
            <a:ext cx="1512168" cy="2324549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4339" name="Picture 3" descr="C:\Users\YudinaNN\Pictures\Мои сканированные изображения\2013-04 (апр)\Деревья\Клен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2060848"/>
            <a:ext cx="1393330" cy="1368152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25603" name="Picture 3" descr="http://stihihit.liveforums.ru/uploads/0004/73/53/13116-1-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2957" y="3775702"/>
            <a:ext cx="3301542" cy="2395236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211960" y="2708920"/>
            <a:ext cx="4932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Дерево высотой до 10-25 м. Листья опадающие, цельные. Цветки желтовато-зеленые, в щитках или кистях. Плод – </a:t>
            </a:r>
            <a:r>
              <a:rPr lang="ru-RU" sz="2000" b="1" dirty="0" err="1" smtClean="0">
                <a:solidFill>
                  <a:schemeClr val="accent6">
                    <a:lumMod val="10000"/>
                  </a:schemeClr>
                </a:solidFill>
              </a:rPr>
              <a:t>двукрылатка</a:t>
            </a: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Теневынослив и морозостоек. Древесина применяется для изготовления мебели, музыкальных инструментов и пр. Медонос. 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Растет в лиственных и смешанных лесах; чистых кленовых насаждений почти не образует.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7064" y="260648"/>
            <a:ext cx="280987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Деревья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383" y="1080120"/>
            <a:ext cx="38952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Дикорастущие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0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699792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663300"/>
                  </a:solidFill>
                </a:ln>
                <a:solidFill>
                  <a:srgbClr val="0E660E"/>
                </a:solidFill>
              </a:rPr>
              <a:t>Береза</a:t>
            </a:r>
            <a:endParaRPr lang="ru-RU" sz="3600" b="1" i="1" dirty="0">
              <a:ln>
                <a:solidFill>
                  <a:srgbClr val="663300"/>
                </a:solidFill>
              </a:ln>
              <a:solidFill>
                <a:srgbClr val="0E660E"/>
              </a:solidFill>
            </a:endParaRPr>
          </a:p>
        </p:txBody>
      </p:sp>
      <p:pic>
        <p:nvPicPr>
          <p:cNvPr id="14340" name="Picture 4" descr="C:\Users\YudinaNN\Pictures\Мои сканированные изображения\2013-04 (апр)\Деревья\Береза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620688"/>
            <a:ext cx="1512168" cy="2312482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4341" name="Picture 5" descr="C:\Users\YudinaNN\Pictures\Мои сканированные изображения\2013-04 (апр)\Деревья\Берез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2204864"/>
            <a:ext cx="1296144" cy="1469883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24578" name="Picture 2" descr="http://s52.radikal.ru/i137/1103/ad/7fc1ab31521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7064" y="4077072"/>
            <a:ext cx="3525375" cy="2282552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520130" y="2933170"/>
            <a:ext cx="44123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В России береза- одна из самых распространенных древесных пород. В народе ее нарекли невестой, красавицей, веселкой.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Это единственное в мире дерево с белой корой. 	Большинство берез морозостойки. Береза растет 106 дней в году.</a:t>
            </a:r>
            <a:endParaRPr lang="ru-RU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7064" y="260648"/>
            <a:ext cx="280987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Деревья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383" y="1080120"/>
            <a:ext cx="38952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Дикорастущие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0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699792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663300"/>
                  </a:solidFill>
                </a:ln>
                <a:solidFill>
                  <a:srgbClr val="0E660E"/>
                </a:solidFill>
              </a:rPr>
              <a:t>Сосна</a:t>
            </a:r>
            <a:endParaRPr lang="ru-RU" sz="3600" b="1" i="1" dirty="0">
              <a:ln>
                <a:solidFill>
                  <a:srgbClr val="663300"/>
                </a:solidFill>
              </a:ln>
              <a:solidFill>
                <a:srgbClr val="0E660E"/>
              </a:solidFill>
            </a:endParaRPr>
          </a:p>
        </p:txBody>
      </p:sp>
      <p:pic>
        <p:nvPicPr>
          <p:cNvPr id="15362" name="Picture 2" descr="C:\Users\YudinaNN\Pictures\Мои сканированные изображения\2013-04 (апр)\Деревья\Сосна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76672"/>
            <a:ext cx="1584176" cy="2041267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5363" name="Picture 3" descr="C:\Users\YudinaNN\Pictures\Мои сканированные изображения\2013-04 (апр)\Деревья\Сосн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284984"/>
            <a:ext cx="1276964" cy="2088232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23554" name="Picture 2" descr="http://www.verim.org/_media/newuser/sosna1-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39752" y="2852936"/>
            <a:ext cx="2059974" cy="2746633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024645" y="2621910"/>
            <a:ext cx="39161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Сосна – во всех отношениях ценное дерево: она широко применяется в строительстве, мебельном производстве, в народной медицине и многих других областях. 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Своеобразие внешнего облика сосен – их удивительная способность при повреждении ствола выделять ароматную смолу.</a:t>
            </a:r>
            <a:endParaRPr lang="ru-RU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28575"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</a:rPr>
              <a:t>Кустарник</a:t>
            </a:r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— это многолетнее деревянистое растение, которое достигает в высоту 0,8-6 метров и не имеет ствола. Кустарники живут 10-20 лет. Они бывают </a:t>
            </a:r>
            <a:r>
              <a:rPr lang="ru-RU" sz="2000" b="1" u="sng" dirty="0" smtClean="0">
                <a:solidFill>
                  <a:srgbClr val="0070C0"/>
                </a:solidFill>
              </a:rPr>
              <a:t>ягодные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, например, земляника, жимолость, малина, крыжовник, облепиха, черная и красная смородина, рябина. Причем, ягодные кустарники могут расти повсюду, а вот плоды на них будут появляться только в том случае, если условия благоприятные. Но бывают и </a:t>
            </a:r>
            <a:r>
              <a:rPr lang="ru-RU" sz="2000" b="1" u="sng" dirty="0" smtClean="0">
                <a:solidFill>
                  <a:srgbClr val="0070C0"/>
                </a:solidFill>
              </a:rPr>
              <a:t>декоративные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 кустарники, без которых не обходится ни один сад, который они украшают и делают нарядным.</a:t>
            </a:r>
            <a:endParaRPr lang="ru-RU" sz="20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4509120"/>
            <a:ext cx="190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Гортензия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4" descr="http://im4-tub-ru.yandex.net/i?id=404652850-2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4941168"/>
            <a:ext cx="1152128" cy="1529373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60" name="Picture 8" descr="http://im5-tub-ru.yandex.net/i?id=475225783-6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6638" y="4725144"/>
            <a:ext cx="1990725" cy="1428750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62" name="Picture 10" descr="http://im8-tub-ru.yandex.net/i?id=137457176-3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44208" y="3068960"/>
            <a:ext cx="1905000" cy="1428750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6825" y="6165304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Шиповник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517232"/>
            <a:ext cx="1702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Боярышник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4" name="Picture 12" descr="http://im8-tub-ru.yandex.net/i?id=265347465-26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9552" y="3140968"/>
            <a:ext cx="2066925" cy="1428750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66" name="Picture 14" descr="http://im2-tub-ru.yandex.net/i?id=106401603-69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563888" y="3068960"/>
            <a:ext cx="2016224" cy="1270730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68" name="Picture 16" descr="http://im7-tub-ru.yandex.net/i?id=466381879-68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012160" y="4941168"/>
            <a:ext cx="1266825" cy="1428750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11560" y="4581128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Крыжовник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5301208"/>
            <a:ext cx="1599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Красная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смородина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3791" y="4293096"/>
            <a:ext cx="1436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Облепиха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000" y="260648"/>
            <a:ext cx="735400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Кустарник или деревце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0364" y="1080120"/>
            <a:ext cx="38952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Дикорастущие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51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699792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ln>
                  <a:solidFill>
                    <a:srgbClr val="663300"/>
                  </a:solidFill>
                </a:ln>
                <a:solidFill>
                  <a:srgbClr val="0E660E"/>
                </a:solidFill>
              </a:rPr>
              <a:t>Карагана</a:t>
            </a:r>
            <a:endParaRPr lang="ru-RU" sz="3600" b="1" i="1" dirty="0">
              <a:ln>
                <a:solidFill>
                  <a:srgbClr val="663300"/>
                </a:solidFill>
              </a:ln>
              <a:solidFill>
                <a:srgbClr val="0E660E"/>
              </a:solidFill>
            </a:endParaRPr>
          </a:p>
        </p:txBody>
      </p:sp>
      <p:pic>
        <p:nvPicPr>
          <p:cNvPr id="16386" name="Picture 2" descr="C:\Users\YudinaNN\Pictures\Мои сканированные изображения\2013-04 (апр)\Кустарники\Карагана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268760"/>
            <a:ext cx="1574180" cy="2780235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6387" name="Picture 3" descr="C:\Users\YudinaNN\Pictures\Мои сканированные изображения\2013-04 (апр)\Кустарники\Караган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221088"/>
            <a:ext cx="1368152" cy="2172333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22530" name="Picture 2" descr="http://www.zeleno.ru/_e/_ots_imgs/ena_220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45440" y="3193232"/>
            <a:ext cx="2017423" cy="2952328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756169" y="2975461"/>
            <a:ext cx="42136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Кустарник или деревце высотой 2-7м. Побеги тонкие, мягки с желтыми цветками.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Хорошо переносит засуху и морозы. Используется для создания живых изгородей.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Хороший медонос. Листья и кора применяются в народной медицине.</a:t>
            </a:r>
            <a:endParaRPr lang="ru-RU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6932" y="260648"/>
            <a:ext cx="401013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Кустарничек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383" y="1080120"/>
            <a:ext cx="38952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Дикорастущие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0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699792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663300"/>
                  </a:solidFill>
                </a:ln>
                <a:solidFill>
                  <a:srgbClr val="0E660E"/>
                </a:solidFill>
              </a:rPr>
              <a:t>Вереск</a:t>
            </a:r>
            <a:endParaRPr lang="ru-RU" sz="3600" b="1" i="1" dirty="0">
              <a:ln>
                <a:solidFill>
                  <a:srgbClr val="663300"/>
                </a:solidFill>
              </a:ln>
              <a:solidFill>
                <a:srgbClr val="0E660E"/>
              </a:solidFill>
            </a:endParaRPr>
          </a:p>
        </p:txBody>
      </p:sp>
      <p:pic>
        <p:nvPicPr>
          <p:cNvPr id="16388" name="Picture 4" descr="C:\Users\YudinaNN\Pictures\Мои сканированные изображения\2013-04 (апр)\Кустарники\Верес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76672"/>
            <a:ext cx="1543787" cy="2124065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6389" name="Picture 5" descr="C:\Users\YudinaNN\Pictures\Мои сканированные изображения\2013-04 (апр)\Кустарники\Вереск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1844824"/>
            <a:ext cx="844114" cy="1584176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21508" name="Picture 4" descr="http://mariya-ganits.narod.ru/veresk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75164" y="3860800"/>
            <a:ext cx="2929176" cy="2498824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257656" y="3062514"/>
            <a:ext cx="46686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Вечнозеленый ветвистый кустарничек высотой 30-70см. Цветки мелкие, многочисленные, лилово-розоватые, собраны в соцветие-кисть.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Хороший медонос. Используется в медицине.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Растет в сосновых борах, на гарях и торфяных болотах.</a:t>
            </a:r>
            <a:endParaRPr lang="ru-RU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9069" y="260648"/>
            <a:ext cx="642586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Мелкий кустарничек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383" y="1080120"/>
            <a:ext cx="38952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Дикорастущие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0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699792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663300"/>
                  </a:solidFill>
                </a:ln>
                <a:solidFill>
                  <a:srgbClr val="0E660E"/>
                </a:solidFill>
              </a:rPr>
              <a:t>Клюква</a:t>
            </a:r>
            <a:endParaRPr lang="ru-RU" sz="3600" b="1" i="1" dirty="0">
              <a:ln>
                <a:solidFill>
                  <a:srgbClr val="663300"/>
                </a:solidFill>
              </a:ln>
              <a:solidFill>
                <a:srgbClr val="0E660E"/>
              </a:solidFill>
            </a:endParaRPr>
          </a:p>
        </p:txBody>
      </p:sp>
      <p:pic>
        <p:nvPicPr>
          <p:cNvPr id="17410" name="Picture 2" descr="C:\Users\YudinaNN\Pictures\Мои сканированные изображения\2013-04 (апр)\Кустарники\Клюква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052736"/>
            <a:ext cx="1253782" cy="2056813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7411" name="Picture 3" descr="C:\Users\YudinaNN\Pictures\Мои сканированные изображения\2013-04 (апр)\Кустарники\Клюкв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1988840"/>
            <a:ext cx="805303" cy="1368152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20482" name="Picture 2" descr="http://www.floraprice.ru/v2/wp-content/uploads/2011/07/br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254" y="3923179"/>
            <a:ext cx="3077289" cy="2436445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281714" y="2563163"/>
            <a:ext cx="48622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Многолетний вечнозеленый стелющийся мелкий кустарничек с мелкими кожистыми листьями.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Плод – темно-красная кислая ягода с сочной мякотью.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Ценный пищевой продукт, широко используется в пищевой промышленности.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Ягоды и экстракт клюквы применяется в медицине.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Растет повсеместно на моховых болотах, заболоченных мшистых сосняках.</a:t>
            </a:r>
            <a:endParaRPr lang="ru-RU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516" y="117693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28575">
                  <a:solidFill>
                    <a:srgbClr val="0F6113"/>
                  </a:solidFill>
                </a:ln>
                <a:solidFill>
                  <a:srgbClr val="FFFF00"/>
                </a:solidFill>
              </a:rPr>
              <a:t>Травянистые растения или травы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имеют листья и стебли, отмирающие в конце вегетационного периода на поверхность почвы. Они не имеют постоянного древесного ствола над землёй</a:t>
            </a:r>
            <a:r>
              <a:rPr lang="ru-RU" sz="2000" b="1" baseline="30000" dirty="0" smtClean="0">
                <a:solidFill>
                  <a:schemeClr val="accent6">
                    <a:lumMod val="25000"/>
                  </a:schemeClr>
                </a:solidFill>
              </a:rPr>
              <a:t>.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 Травянистые растения бывают </a:t>
            </a:r>
            <a:r>
              <a:rPr lang="ru-RU" sz="2000" b="1" dirty="0" smtClean="0">
                <a:solidFill>
                  <a:srgbClr val="C00000"/>
                </a:solidFill>
              </a:rPr>
              <a:t>однолетними, двулетними или многолетними. 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Высота трав — от нескольких миллиметров до нескольких метров.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	Некоторые травянистые растения вырастают довольно большими, например, Банан — самое высокое и мощное травянистое растение, достигающее 15 метров в высоту, часто принимаемое за дерево. Однако его мощный стебель не является стволом.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	Человек издавна использует различные виды трав для бытовых и хозяйственных нужд. В широких масштабах развито их культивирование для </a:t>
            </a:r>
            <a:r>
              <a:rPr lang="ru-RU" sz="2000" b="1" dirty="0" smtClean="0">
                <a:solidFill>
                  <a:srgbClr val="FF0000"/>
                </a:solidFill>
              </a:rPr>
              <a:t>пищевых целей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, а также в качестве </a:t>
            </a:r>
            <a:r>
              <a:rPr lang="ru-RU" sz="2000" b="1" dirty="0" smtClean="0">
                <a:solidFill>
                  <a:srgbClr val="FF0000"/>
                </a:solidFill>
              </a:rPr>
              <a:t>корма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 для домашних животных. Травы используют как </a:t>
            </a:r>
            <a:r>
              <a:rPr lang="ru-RU" sz="2000" b="1" dirty="0" smtClean="0">
                <a:solidFill>
                  <a:srgbClr val="FF0000"/>
                </a:solidFill>
              </a:rPr>
              <a:t>декоративные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 растения в садах, парках, газонах и т.д.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	По целям использовании трав их можно разделить на применяемые в </a:t>
            </a:r>
            <a:r>
              <a:rPr lang="ru-RU" sz="2000" b="1" dirty="0" smtClean="0">
                <a:solidFill>
                  <a:srgbClr val="FF0000"/>
                </a:solidFill>
              </a:rPr>
              <a:t>кулинарии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,</a:t>
            </a:r>
            <a:r>
              <a:rPr lang="ru-RU" sz="2000" b="1" dirty="0" smtClean="0">
                <a:solidFill>
                  <a:srgbClr val="FF0000"/>
                </a:solidFill>
              </a:rPr>
              <a:t> лечебные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. В кулинарии травы используются, как правило, в виде специй, добавляемых в пищу с целью улучшить её вкус.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127" y="260648"/>
            <a:ext cx="216174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Травы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5149" y="1080120"/>
            <a:ext cx="347370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Прядильные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3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699792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663300"/>
                  </a:solidFill>
                </a:ln>
                <a:solidFill>
                  <a:srgbClr val="0E660E"/>
                </a:solidFill>
              </a:rPr>
              <a:t>Лен</a:t>
            </a:r>
            <a:endParaRPr lang="ru-RU" sz="3600" b="1" i="1" dirty="0">
              <a:ln>
                <a:solidFill>
                  <a:srgbClr val="663300"/>
                </a:solidFill>
              </a:ln>
              <a:solidFill>
                <a:srgbClr val="0E660E"/>
              </a:solidFill>
            </a:endParaRPr>
          </a:p>
        </p:txBody>
      </p:sp>
      <p:pic>
        <p:nvPicPr>
          <p:cNvPr id="14" name="Picture 2" descr="C:\Users\YudinaNN\Pictures\Мои сканированные изображения\2013-04 (апр)\Прядильные\Лен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7568" y="613566"/>
            <a:ext cx="1522184" cy="2348880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5" name="Picture 2" descr="C:\Users\YudinaNN\Pictures\Мои сканированные изображения\2013-04 (апр)\Прядильные\Лен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56033" y="3501008"/>
            <a:ext cx="791774" cy="1512168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8452" name="Picture 20" descr="http://im6-tub-ru.yandex.net/i?id=546715906-2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3284984"/>
            <a:ext cx="2481064" cy="1860798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8458" name="Picture 26" descr="http://im5-tub-ru.yandex.net/i?id=133680407-23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0962" y="5373216"/>
            <a:ext cx="2857500" cy="1285876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572003" y="2852936"/>
            <a:ext cx="45719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Былинка с голубыми цветками – универсальное растение. Из стеблей льна получают волокно, из которого делают добротную льняную ткань. Такая ткань всегда прохладная.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Также из стеблей льна можно извлекать сахар, а из семян – масло.</a:t>
            </a:r>
            <a:endParaRPr lang="ru-RU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5" descr="http://www.sadovoda.ru/uploads/posts/2012-01/1326629774_trava-hvoscha-polev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5278" y="3331699"/>
            <a:ext cx="2011789" cy="1519187"/>
          </a:xfrm>
          <a:prstGeom prst="rect">
            <a:avLst/>
          </a:prstGeom>
          <a:noFill/>
        </p:spPr>
      </p:pic>
      <p:pic>
        <p:nvPicPr>
          <p:cNvPr id="28707" name="Picture 35" descr="http://klubkrasoti.ru/content/image/39(13)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6492" y="4953001"/>
            <a:ext cx="2232248" cy="1595438"/>
          </a:xfrm>
          <a:prstGeom prst="rect">
            <a:avLst/>
          </a:prstGeom>
          <a:noFill/>
        </p:spPr>
      </p:pic>
      <p:pic>
        <p:nvPicPr>
          <p:cNvPr id="28701" name="Picture 29" descr="http://im0-tub-ru.yandex.net/i?id=154489360-27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91880" y="4941888"/>
            <a:ext cx="2193032" cy="1606550"/>
          </a:xfrm>
          <a:prstGeom prst="rect">
            <a:avLst/>
          </a:prstGeom>
          <a:noFill/>
        </p:spPr>
      </p:pic>
      <p:pic>
        <p:nvPicPr>
          <p:cNvPr id="28699" name="Picture 27" descr="http://im8-tub-ru.yandex.net/i?id=135465146-26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01130" y="4941168"/>
            <a:ext cx="2176288" cy="1607270"/>
          </a:xfrm>
          <a:prstGeom prst="rect">
            <a:avLst/>
          </a:prstGeom>
          <a:noFill/>
        </p:spPr>
      </p:pic>
      <p:pic>
        <p:nvPicPr>
          <p:cNvPr id="28693" name="Picture 21" descr="http://s013.radikal.ru/i325/1105/71/965828193311.jpg">
            <a:hlinkClick r:id="rId2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596306" y="3307084"/>
            <a:ext cx="2063926" cy="1528289"/>
          </a:xfrm>
          <a:prstGeom prst="rect">
            <a:avLst/>
          </a:prstGeom>
          <a:noFill/>
        </p:spPr>
      </p:pic>
      <p:pic>
        <p:nvPicPr>
          <p:cNvPr id="28689" name="Picture 17" descr="http://bard.com.ua/forum/files/2484_1331137518.jpg_361.jpg">
            <a:hlinkClick r:id="rId2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495644" y="3307085"/>
            <a:ext cx="2016224" cy="1541487"/>
          </a:xfrm>
          <a:prstGeom prst="rect">
            <a:avLst/>
          </a:prstGeom>
          <a:noFill/>
        </p:spPr>
      </p:pic>
      <p:pic>
        <p:nvPicPr>
          <p:cNvPr id="28687" name="Picture 15" descr="http://img182.imageshack.us/img182/2752/9510245apiv5qp5.jpg">
            <a:hlinkClick r:id="rId2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48732" y="3307085"/>
            <a:ext cx="1991918" cy="1519187"/>
          </a:xfrm>
          <a:prstGeom prst="rect">
            <a:avLst/>
          </a:prstGeom>
          <a:noFill/>
        </p:spPr>
      </p:pic>
      <p:pic>
        <p:nvPicPr>
          <p:cNvPr id="28681" name="Picture 9" descr="http://im0-tub-ru.yandex.net/i?id=274761981-44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412154" y="1574878"/>
            <a:ext cx="2208246" cy="1638097"/>
          </a:xfrm>
          <a:prstGeom prst="rect">
            <a:avLst/>
          </a:prstGeom>
          <a:noFill/>
        </p:spPr>
      </p:pic>
      <p:pic>
        <p:nvPicPr>
          <p:cNvPr id="28677" name="Picture 5" descr="http://www.solnsad.ru/image-kust-travi/41_105.jpg">
            <a:hlinkClick r:id="rId2"/>
          </p:cNvPr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468029" y="1592966"/>
            <a:ext cx="2207942" cy="1620009"/>
          </a:xfrm>
          <a:prstGeom prst="rect">
            <a:avLst/>
          </a:prstGeom>
          <a:noFill/>
        </p:spPr>
      </p:pic>
      <p:pic>
        <p:nvPicPr>
          <p:cNvPr id="28711" name="Picture 39" descr="http://img0.liveinternet.ru/images/attach/c/1/57/780/57780792_Odinokoe_derevo.jpg">
            <a:hlinkClick r:id="rId2"/>
          </p:cNvPr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67544" y="1592966"/>
            <a:ext cx="2156606" cy="16200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188913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7780" cmpd="sng">
                  <a:solidFill>
                    <a:schemeClr val="accent6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</a:rPr>
              <a:t>На какие группы делятся растения?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132856"/>
            <a:ext cx="1718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008000"/>
                </a:solidFill>
              </a:rPr>
              <a:t>Деревья</a:t>
            </a:r>
            <a:endParaRPr lang="ru-RU" sz="2800" b="1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6598" y="2204864"/>
            <a:ext cx="2230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008000"/>
                </a:solidFill>
              </a:rPr>
              <a:t>Кустарники</a:t>
            </a:r>
            <a:endParaRPr lang="ru-RU" sz="2800" b="1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2204864"/>
            <a:ext cx="2439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008000"/>
                </a:solidFill>
              </a:rPr>
              <a:t>Кустарнички</a:t>
            </a:r>
            <a:endParaRPr lang="ru-RU" sz="2800" b="1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693" y="3717032"/>
            <a:ext cx="1337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008000"/>
                </a:solidFill>
              </a:rPr>
              <a:t>Травы</a:t>
            </a:r>
            <a:endParaRPr lang="ru-RU" sz="2800" b="1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0748" y="379856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008000"/>
                </a:solidFill>
              </a:rPr>
              <a:t>Мхи</a:t>
            </a:r>
            <a:endParaRPr lang="ru-RU" sz="2800" b="1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5325" y="3829683"/>
            <a:ext cx="2524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008000"/>
                </a:solidFill>
              </a:rPr>
              <a:t>Папоротники</a:t>
            </a:r>
            <a:endParaRPr lang="ru-RU" sz="2800" b="1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2616" y="3789040"/>
            <a:ext cx="1383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0F6113"/>
                </a:solidFill>
              </a:rPr>
              <a:t>Хвощи</a:t>
            </a:r>
            <a:endParaRPr lang="ru-RU" sz="2800" b="1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0F611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5445224"/>
            <a:ext cx="1342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008000"/>
                </a:solidFill>
              </a:rPr>
              <a:t>Грибы</a:t>
            </a:r>
            <a:endParaRPr lang="ru-RU" sz="2800" b="1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3363" y="5445224"/>
            <a:ext cx="2217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008000"/>
                </a:solidFill>
              </a:rPr>
              <a:t>Лишайники</a:t>
            </a:r>
            <a:endParaRPr lang="ru-RU" sz="2800" b="1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7540" y="5449768"/>
            <a:ext cx="219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008000"/>
                </a:solidFill>
              </a:rPr>
              <a:t>Водоросли</a:t>
            </a:r>
            <a:endParaRPr lang="ru-RU" sz="2800" b="1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127" y="260648"/>
            <a:ext cx="216174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Травы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383" y="1080120"/>
            <a:ext cx="38952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Дикорастущие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0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699792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663300"/>
                  </a:solidFill>
                </a:ln>
                <a:solidFill>
                  <a:srgbClr val="0E660E"/>
                </a:solidFill>
              </a:rPr>
              <a:t>Крапива</a:t>
            </a:r>
            <a:endParaRPr lang="ru-RU" sz="3600" b="1" i="1" dirty="0">
              <a:ln>
                <a:solidFill>
                  <a:srgbClr val="663300"/>
                </a:solidFill>
              </a:ln>
              <a:solidFill>
                <a:srgbClr val="0E660E"/>
              </a:solidFill>
            </a:endParaRPr>
          </a:p>
        </p:txBody>
      </p:sp>
      <p:pic>
        <p:nvPicPr>
          <p:cNvPr id="9218" name="Picture 2" descr="C:\Users\YudinaNN\Pictures\Мои сканированные изображения\2013-04 (апр)\Травы\Крапива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04664"/>
            <a:ext cx="1656184" cy="2469046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9219" name="Picture 3" descr="C:\Users\YudinaNN\Pictures\Мои сканированные изображения\2013-04 (апр)\Травы\Крапив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1844824"/>
            <a:ext cx="1162568" cy="1944216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7410" name="Picture 2" descr="http://www.consoglobe.com/wp-content/uploads/2011/04/orti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396" y="4104093"/>
            <a:ext cx="3002632" cy="2255531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885253" y="2780928"/>
            <a:ext cx="511790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Как часто ругают крапиву, которая виновата лишь в том, что умеет себя защитить! Обжигает крапива потому, что на ее стебле и листьях есть жесткие волоски, внутри которых едкая жидкость. Если прикоснуться к растению, иголочки вопьются в кожу, обломятся, и едкая </a:t>
            </a:r>
          </a:p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жидкость выльется. Она-то и вызывает на коже жжение.</a:t>
            </a:r>
          </a:p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	Как же удивительно, что из крапивы, к которой страшно прикоснуться, можно варить очень вкусные и полезные супы!</a:t>
            </a:r>
            <a:endParaRPr lang="ru-RU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127" y="260648"/>
            <a:ext cx="216174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Травы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383" y="1080120"/>
            <a:ext cx="38952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Дикорастущие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0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699792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663300"/>
                  </a:solidFill>
                </a:ln>
                <a:solidFill>
                  <a:srgbClr val="0E660E"/>
                </a:solidFill>
              </a:rPr>
              <a:t>Копытень</a:t>
            </a:r>
            <a:endParaRPr lang="ru-RU" sz="3600" b="1" i="1" dirty="0">
              <a:ln>
                <a:solidFill>
                  <a:srgbClr val="663300"/>
                </a:solidFill>
              </a:ln>
              <a:solidFill>
                <a:srgbClr val="0E660E"/>
              </a:solidFill>
            </a:endParaRPr>
          </a:p>
        </p:txBody>
      </p:sp>
      <p:pic>
        <p:nvPicPr>
          <p:cNvPr id="9222" name="Picture 6" descr="C:\Users\YudinaNN\Pictures\Мои сканированные изображения\2013-04 (апр)\Травы\Копытень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32656"/>
            <a:ext cx="2081602" cy="1800200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9223" name="Picture 7" descr="C:\Users\YudinaNN\Pictures\Мои сканированные изображения\2013-04 (апр)\Травы\Копытень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2348880"/>
            <a:ext cx="936104" cy="1485223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6386" name="Picture 2" descr="http://www.solnsad.ru/image-travi/53_11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4113247"/>
            <a:ext cx="3312368" cy="2488200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339771" y="3501008"/>
            <a:ext cx="4383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	Многолетнее травянистое растение с ползучим корневищем. Плод-коробочка.</a:t>
            </a:r>
          </a:p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	Растение ядовито.</a:t>
            </a:r>
          </a:p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	Растет в широколиственных лесах России.</a:t>
            </a:r>
            <a:endParaRPr lang="ru-RU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127" y="260648"/>
            <a:ext cx="216174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Травы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383" y="1080120"/>
            <a:ext cx="38952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Дикорастущие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0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699792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663300"/>
                  </a:solidFill>
                </a:ln>
                <a:solidFill>
                  <a:srgbClr val="0E660E"/>
                </a:solidFill>
              </a:rPr>
              <a:t>Манжетка</a:t>
            </a:r>
            <a:endParaRPr lang="ru-RU" sz="3600" b="1" i="1" dirty="0">
              <a:ln>
                <a:solidFill>
                  <a:srgbClr val="663300"/>
                </a:solidFill>
              </a:ln>
              <a:solidFill>
                <a:srgbClr val="0E660E"/>
              </a:solidFill>
            </a:endParaRPr>
          </a:p>
        </p:txBody>
      </p:sp>
      <p:pic>
        <p:nvPicPr>
          <p:cNvPr id="9220" name="Picture 4" descr="C:\Users\YudinaNN\Pictures\Мои сканированные изображения\2013-04 (апр)\Травы\Манжетка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764704"/>
            <a:ext cx="1944216" cy="2752049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9221" name="Picture 5" descr="C:\Users\YudinaNN\Pictures\Мои сканированные изображения\2013-04 (апр)\Травы\Манжетк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2636912"/>
            <a:ext cx="1010853" cy="1368152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5362" name="Picture 2" descr="http://img0.liveinternet.ru/images/attach/c/2/74/261/74261192_Alchemilla_molli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7940" y="4320573"/>
            <a:ext cx="3239607" cy="2249301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371503" y="3207657"/>
            <a:ext cx="4296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Многолетнее травянистое растение 10-30см высотой. Плод-орешек.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Растет в редких лесах, на влажных почва, по берегам рек, около домов.</a:t>
            </a:r>
            <a:endParaRPr lang="ru-RU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127" y="260648"/>
            <a:ext cx="216174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Травы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3196" y="1080120"/>
            <a:ext cx="391761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Декоративные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2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699792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663300"/>
                  </a:solidFill>
                </a:ln>
                <a:solidFill>
                  <a:srgbClr val="0E660E"/>
                </a:solidFill>
              </a:rPr>
              <a:t>Люпин</a:t>
            </a:r>
            <a:endParaRPr lang="ru-RU" sz="3600" b="1" i="1" dirty="0">
              <a:ln>
                <a:solidFill>
                  <a:srgbClr val="663300"/>
                </a:solidFill>
              </a:ln>
              <a:solidFill>
                <a:srgbClr val="0E660E"/>
              </a:solidFill>
            </a:endParaRPr>
          </a:p>
        </p:txBody>
      </p:sp>
      <p:pic>
        <p:nvPicPr>
          <p:cNvPr id="10242" name="Picture 2" descr="C:\Users\YudinaNN\Pictures\Мои сканированные изображения\2013-04 (апр)\Травы\Люпин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1"/>
            <a:ext cx="1523704" cy="2592288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0243" name="Picture 3" descr="C:\Users\YudinaNN\Pictures\Мои сканированные изображения\2013-04 (апр)\Травы\Люпин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1916832"/>
            <a:ext cx="1368152" cy="1839372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4344" name="Picture 8" descr="http://img1.liveinternet.ru/images/attach/c/3/75/910/75910039_large_40582668_1236267956_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4077072"/>
            <a:ext cx="3288517" cy="2470284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158208" y="2563163"/>
            <a:ext cx="498579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Однолетнее травянистое растение до 60-150 см высотой. Плоды- кожистые бобы. Цветет с июня-июля до поздней осени.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Используется в медицине, фармакологии, цветоводстве - как декоративное растение, лесоводстве и др.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Растет на лесных опушках, старых пепелищах, заброшенных садовых участках.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В России распространен повсеместно.</a:t>
            </a:r>
          </a:p>
          <a:p>
            <a:endParaRPr lang="ru-RU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127" y="260648"/>
            <a:ext cx="216174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Травы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1901" y="1080120"/>
            <a:ext cx="284020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Кормовые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2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699792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663300"/>
                  </a:solidFill>
                </a:ln>
                <a:solidFill>
                  <a:srgbClr val="0E660E"/>
                </a:solidFill>
              </a:rPr>
              <a:t>Клевер</a:t>
            </a:r>
            <a:endParaRPr lang="ru-RU" sz="3600" b="1" i="1" dirty="0">
              <a:ln>
                <a:solidFill>
                  <a:srgbClr val="663300"/>
                </a:solidFill>
              </a:ln>
              <a:solidFill>
                <a:srgbClr val="0E660E"/>
              </a:solidFill>
            </a:endParaRPr>
          </a:p>
        </p:txBody>
      </p:sp>
      <p:pic>
        <p:nvPicPr>
          <p:cNvPr id="18434" name="Picture 2" descr="C:\Users\YudinaNN\Pictures\Мои сканированные изображения\2013-04 (апр)\Кормовые\Клевер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764704"/>
            <a:ext cx="1611313" cy="2375085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8435" name="Picture 3" descr="C:\Users\YudinaNN\Pictures\Мои сканированные изображения\2013-04 (апр)\Кормовые\Клевер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501008"/>
            <a:ext cx="1224136" cy="1859175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4100" name="Picture 4" descr="http://im6-tub-ru.yandex.net/i?id=693596516-6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79712" y="3212976"/>
            <a:ext cx="1905000" cy="1428750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4102" name="Picture 6" descr="http://im8-tub-ru.yandex.net/i?id=74284780-6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51720" y="4797152"/>
            <a:ext cx="1905000" cy="1428750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956720" y="3501008"/>
            <a:ext cx="48187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Многолетнее травянистое растение высотой 30-80см.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Ценное кормовое растение.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Распространен повсеместно на лугах, опушках, сорных местах.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127" y="260648"/>
            <a:ext cx="216174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Травы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8193" y="1080120"/>
            <a:ext cx="252761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Комовые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1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699792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663300"/>
                  </a:solidFill>
                </a:ln>
                <a:solidFill>
                  <a:srgbClr val="0E660E"/>
                </a:solidFill>
              </a:rPr>
              <a:t>Лисохвост</a:t>
            </a:r>
            <a:endParaRPr lang="ru-RU" sz="3600" b="1" i="1" dirty="0">
              <a:ln>
                <a:solidFill>
                  <a:srgbClr val="663300"/>
                </a:solidFill>
              </a:ln>
              <a:solidFill>
                <a:srgbClr val="0E660E"/>
              </a:solidFill>
            </a:endParaRPr>
          </a:p>
        </p:txBody>
      </p:sp>
      <p:pic>
        <p:nvPicPr>
          <p:cNvPr id="18436" name="Picture 4" descr="C:\Users\YudinaNN\Pictures\Мои сканированные изображения\2013-04 (апр)\Кормовые\Лисохвост лугово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548680"/>
            <a:ext cx="1432996" cy="2492895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8437" name="Picture 5" descr="C:\Users\YudinaNN\Pictures\Мои сканированные изображения\2013-04 (апр)\Кормовые\Лисохвост луговой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3573016"/>
            <a:ext cx="936104" cy="1722287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3076" name="Picture 4" descr="http://im5-tub-ru.yandex.net/i?id=484121654-4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35696" y="4581128"/>
            <a:ext cx="1399836" cy="1944216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3078" name="Picture 6" descr="http://im3-tub-ru.yandex.net/i?id=112477563-1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411760" y="2708920"/>
            <a:ext cx="1247659" cy="1656184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347802" y="3147065"/>
            <a:ext cx="45929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Многолетнее рыхлокустовое травянистое растение до 120см высотой. Соцветие до 10см длиной. Плод-зерновка.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Ценная кормовая культура.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Растет на рыхлых, плодородных и влажных почвах.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127" y="260648"/>
            <a:ext cx="216174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Травы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1901" y="1080120"/>
            <a:ext cx="284020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Кормовые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2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699792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663300"/>
                  </a:solidFill>
                </a:ln>
                <a:solidFill>
                  <a:srgbClr val="0E660E"/>
                </a:solidFill>
              </a:rPr>
              <a:t>Овсяница</a:t>
            </a:r>
            <a:endParaRPr lang="ru-RU" sz="3600" b="1" i="1" dirty="0">
              <a:ln>
                <a:solidFill>
                  <a:srgbClr val="663300"/>
                </a:solidFill>
              </a:ln>
              <a:solidFill>
                <a:srgbClr val="0E660E"/>
              </a:solidFill>
            </a:endParaRPr>
          </a:p>
        </p:txBody>
      </p:sp>
      <p:pic>
        <p:nvPicPr>
          <p:cNvPr id="18438" name="Picture 6" descr="C:\Users\YudinaNN\Pictures\Мои сканированные изображения\2013-04 (апр)\Кормовые\Овсяница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32656"/>
            <a:ext cx="1440160" cy="2540326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8439" name="Picture 7" descr="C:\Users\YudinaNN\Pictures\Мои сканированные изображения\2013-04 (апр)\Кормовые\Овсяниц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3805306"/>
            <a:ext cx="864096" cy="1639918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2052" name="Picture 4" descr="http://im8-tub-ru.yandex.net/i?id=161817893-4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79712" y="4869160"/>
            <a:ext cx="2152650" cy="1428750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2054" name="Picture 6" descr="http://im6-tub-ru.yandex.net/i?id=173987771-5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23728" y="3284984"/>
            <a:ext cx="1905000" cy="1428750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572002" y="2820908"/>
            <a:ext cx="4354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Многолетнее травянистое растение до 150см высотой.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Наибольшее хозяйственное значение имеют овсяницы луговая, красная, бороздчатая.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Ценный злак для создания долголетних пастбищ и газонов.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Распространена повсеместно.</a:t>
            </a:r>
            <a:endParaRPr lang="ru-RU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4249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Моховидные</a:t>
            </a:r>
            <a:r>
              <a:rPr lang="ru-RU" sz="2400" b="1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или </a:t>
            </a:r>
            <a:r>
              <a:rPr lang="ru-RU" sz="2400" b="1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Мхи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,— отдел высших растений, насчитывающий около 10 000 видов. Как правило, это мелкие растения, длина которых лишь изредка превышает 50 мм; исключение составляют водные мхи, некоторые из которых имеют длину более полуметра.</a:t>
            </a:r>
          </a:p>
          <a:p>
            <a:r>
              <a:rPr lang="ru-RU" sz="2000" b="1" dirty="0" smtClean="0">
                <a:ln w="19050">
                  <a:solidFill>
                    <a:srgbClr val="993300"/>
                  </a:solidFill>
                </a:ln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Мхи встречаются на всех континентах, в том числе в Антарктиде,  нередко в экстремальных условиях обитания. Обычно мхи образуют плотные скопления в затенённых местах, нередко в непосредственной близости от воды.</a:t>
            </a:r>
          </a:p>
          <a:p>
            <a:r>
              <a:rPr lang="ru-RU" sz="2000" b="1" dirty="0" smtClean="0">
                <a:ln w="19050">
                  <a:solidFill>
                    <a:srgbClr val="993300"/>
                  </a:solidFill>
                </a:ln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Играют большую роль в регулировании водного баланса ландшафтов, так как способны впитывать и удерживать большое количество воды. Некоторые </a:t>
            </a:r>
            <a:r>
              <a:rPr lang="ru-RU" sz="2000" b="1" u="sng" dirty="0" smtClean="0">
                <a:solidFill>
                  <a:srgbClr val="FF0000"/>
                </a:solidFill>
              </a:rPr>
              <a:t>сфагновые мхи 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применяются в медицине (в качестве перевязочных средств при необходимости).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Сфагновые мхи— источник образования торфа.</a:t>
            </a:r>
          </a:p>
          <a:p>
            <a:endParaRPr lang="ru-RU" b="1" dirty="0">
              <a:ln w="19050">
                <a:solidFill>
                  <a:srgbClr val="9933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ln w="17780" cmpd="sng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0F6113"/>
                </a:solidFill>
              </a:rPr>
              <a:t>Высшие растения-Мхи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3999" cy="2224314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n w="19050">
                  <a:solidFill>
                    <a:srgbClr val="993300"/>
                  </a:solidFill>
                </a:ln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5000"/>
                  </a:schemeClr>
                </a:solidFill>
              </a:rPr>
              <a:t>Мхи растут во влажных местах. </a:t>
            </a:r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5000"/>
                  </a:schemeClr>
                </a:solidFill>
              </a:rPr>
              <a:t>У мхов нет цветков, корней и проводящей системы. </a:t>
            </a:r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5000"/>
                  </a:schemeClr>
                </a:solidFill>
              </a:rPr>
              <a:t>Они имеют стебли и листья</a:t>
            </a:r>
            <a:endParaRPr lang="ru-RU" sz="28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5000"/>
                  </a:schemeClr>
                </a:solidFill>
              </a:rPr>
              <a:t>Размножаются мхи спорами.</a:t>
            </a:r>
          </a:p>
        </p:txBody>
      </p:sp>
      <p:pic>
        <p:nvPicPr>
          <p:cNvPr id="13316" name="Рисунок 3" descr="42123547_1238995652_3pos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89238" y="3672778"/>
            <a:ext cx="3365525" cy="189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87886" y="3672778"/>
            <a:ext cx="2017485" cy="26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22-polytrichum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887" y="3367314"/>
            <a:ext cx="1995714" cy="299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5000"/>
                  </a:schemeClr>
                </a:solidFill>
              </a:rPr>
              <a:t>Виды мхов</a:t>
            </a:r>
          </a:p>
        </p:txBody>
      </p:sp>
      <p:pic>
        <p:nvPicPr>
          <p:cNvPr id="35843" name="Picture 3" descr="C:\Users\xXx\Desktop\bryophytes-i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4229" y="3825195"/>
            <a:ext cx="2895600" cy="1946275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35844" name="Picture 4" descr="C:\Users\xXx\Desktop\222-polytrichu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0" y="3918857"/>
            <a:ext cx="3287486" cy="1852613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35845" name="Picture 5" descr="C:\Users\xXx\Desktop\yandsearch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4229" y="2065564"/>
            <a:ext cx="2895600" cy="1581150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17415" name="Picture 7" descr="C:\Users\xXx\Desktop\265px-SphagnumFallax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29200" y="2065564"/>
            <a:ext cx="3287486" cy="1581150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38869" y="1324630"/>
            <a:ext cx="2277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F6113"/>
                </a:solidFill>
              </a:rPr>
              <a:t>Маршанция</a:t>
            </a:r>
            <a:endParaRPr lang="ru-RU" sz="2800" b="1" dirty="0">
              <a:solidFill>
                <a:srgbClr val="0F611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5371" y="1417638"/>
            <a:ext cx="1781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F6113"/>
                </a:solidFill>
              </a:rPr>
              <a:t>Сфагнум</a:t>
            </a:r>
            <a:endParaRPr lang="ru-RU" sz="2800" b="1" dirty="0">
              <a:solidFill>
                <a:srgbClr val="0F611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1233" y="5901393"/>
            <a:ext cx="1495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F6113"/>
                </a:solidFill>
              </a:rPr>
              <a:t>Гипнум</a:t>
            </a:r>
            <a:endParaRPr lang="ru-RU" sz="2800" b="1" dirty="0">
              <a:solidFill>
                <a:srgbClr val="0F611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0126" y="5901393"/>
            <a:ext cx="2640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F6113"/>
                </a:solidFill>
              </a:rPr>
              <a:t>Кукушкин лен</a:t>
            </a:r>
            <a:endParaRPr lang="ru-RU" sz="2800" b="1" dirty="0">
              <a:solidFill>
                <a:srgbClr val="0F61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077200" cy="1477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ln w="1905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5000"/>
                  </a:schemeClr>
                </a:solidFill>
              </a:rPr>
              <a:t>	</a:t>
            </a:r>
            <a:r>
              <a:rPr lang="ru-RU" sz="3200" dirty="0" smtClean="0">
                <a:ln w="1905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Царство растений насчитывает около 350000 видов, от маленьких водорослей до огромных деревьев.</a:t>
            </a:r>
          </a:p>
        </p:txBody>
      </p:sp>
      <p:pic>
        <p:nvPicPr>
          <p:cNvPr id="4" name="Содержимое 3" descr="1298474813_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13544" y="2470994"/>
            <a:ext cx="2910113" cy="2862407"/>
          </a:xfrm>
        </p:spPr>
      </p:pic>
      <p:pic>
        <p:nvPicPr>
          <p:cNvPr id="5" name="Рисунок 4" descr="tulip tre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6466" y="2253279"/>
            <a:ext cx="2273720" cy="343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2511" y="260648"/>
            <a:ext cx="141897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Мхи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383" y="1080120"/>
            <a:ext cx="38952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Дикорастущие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0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699792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663300"/>
                  </a:solidFill>
                </a:ln>
                <a:solidFill>
                  <a:srgbClr val="0E660E"/>
                </a:solidFill>
              </a:rPr>
              <a:t>Сфагнум</a:t>
            </a:r>
            <a:endParaRPr lang="ru-RU" sz="3600" b="1" i="1" dirty="0">
              <a:ln>
                <a:solidFill>
                  <a:srgbClr val="663300"/>
                </a:solidFill>
              </a:ln>
              <a:solidFill>
                <a:srgbClr val="0E660E"/>
              </a:solidFill>
            </a:endParaRPr>
          </a:p>
        </p:txBody>
      </p:sp>
      <p:pic>
        <p:nvPicPr>
          <p:cNvPr id="12290" name="Picture 2" descr="C:\Users\YudinaNN\Pictures\Мои сканированные изображения\2013-04 (апр)\Мхи, папоротники, хвощи\Мох сфагнум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9" y="188640"/>
            <a:ext cx="1656184" cy="2315156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2291" name="Picture 3" descr="C:\Users\YudinaNN\Pictures\Мои сканированные изображения\2013-04 (апр)\Мхи, папоротники, хвощи\Мох сфагнум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1988840"/>
            <a:ext cx="1224136" cy="1818697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4" name="Picture 2" descr="http://www.sibwindows.ru/pict/02.12.2012/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4077072"/>
            <a:ext cx="3156817" cy="2371353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924491" y="2852936"/>
            <a:ext cx="52195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Мох сфагнум – многолетнее и совершенно необычное растение – нет  корней; в листе много водоносных клеток, которые через поры впитывают огромное количество воды, за что его сравнивают с губкой.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Стебли сфагнума обильно ветвятся и на верхушке стеблей образуют подобие головок.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На клюквенных болотах сфагнум часто образует сплошной ковер.</a:t>
            </a:r>
            <a:endParaRPr lang="ru-RU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64096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n w="28575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FF00"/>
                </a:solidFill>
              </a:rPr>
              <a:t>Па́поротники</a:t>
            </a:r>
            <a:r>
              <a:rPr lang="ru-RU" sz="2400" b="1" dirty="0" smtClean="0"/>
              <a:t>,</a:t>
            </a: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 или </a:t>
            </a:r>
            <a:r>
              <a:rPr lang="ru-RU" sz="2400" b="1" dirty="0" err="1" smtClean="0">
                <a:ln w="28575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FF00"/>
                </a:solidFill>
              </a:rPr>
              <a:t>папоротникови́дные</a:t>
            </a:r>
            <a:r>
              <a:rPr lang="ru-RU" sz="2400" b="1" dirty="0" smtClean="0">
                <a:ln w="28575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ln w="28575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FF00"/>
                </a:solidFill>
              </a:rPr>
              <a:t>расте́ния</a:t>
            </a:r>
            <a:r>
              <a:rPr lang="ru-RU" sz="2400" b="1" dirty="0" smtClean="0">
                <a:ln w="28575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— отдел сосудистых растений в который входят как современные папоротники, так и одни из древнейших высших растений, появившихся около 400 млн. лет назад.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	Среди папоротников встречаются как травянистые, так и древесные формы жизни. 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	Тело папоротника состоит из листовых пластинок, черешка, видоизменённого побега . Листья папоротника называются вайя.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	Папоротники встречаются в лесах — в нижнем и верхнем ярусах, на ветвях и стволах крупных деревьев, в расселинах скал, на болотах, в реках и озёрах, на стенах городских домов, на сельскохозяйственных землях как сорняки, по обочинам дорог. 	Папоротники — вездесущи, хотя и не всегда привлекают внимание. Но самое их большое разнообразие — там, где тепло и сыро: тропики и субтропики. Папоротники размножаются спорами и вегетативно.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5000"/>
                  </a:schemeClr>
                </a:solidFill>
              </a:rPr>
              <a:t>Папоротники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11150" y="1143000"/>
            <a:ext cx="8686800" cy="1371599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Учёным известно более 10 тысяч папоротников. 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У них есть листья, корни и стебли, 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а цветов и плодов у них нет.</a:t>
            </a:r>
          </a:p>
        </p:txBody>
      </p:sp>
      <p:pic>
        <p:nvPicPr>
          <p:cNvPr id="16388" name="Рисунок 3" descr="a02a46faa4f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46171" y="3188699"/>
            <a:ext cx="3940629" cy="2957782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img099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76" y="3188699"/>
            <a:ext cx="3862128" cy="2896596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5000"/>
                  </a:schemeClr>
                </a:solidFill>
              </a:rPr>
              <a:t>Виды папоротников</a:t>
            </a:r>
          </a:p>
        </p:txBody>
      </p:sp>
      <p:pic>
        <p:nvPicPr>
          <p:cNvPr id="36866" name="Picture 2" descr="C:\Users\xXx\Desktop\1763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86114" y="1940858"/>
            <a:ext cx="2347686" cy="1760765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36867" name="Picture 3" descr="C:\Users\xXx\Desktop\yandsearch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7468" y="1940858"/>
            <a:ext cx="2201863" cy="1911507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36868" name="Picture 4" descr="C:\Users\xXx\Desktop\yandsearch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4217" y="4196720"/>
            <a:ext cx="2275114" cy="1706336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20487" name="Picture 7" descr="C:\Users\xXx\Desktop\275px-Nephrolepis_exaltata_(in_a_greenhouse)_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86114" y="4093381"/>
            <a:ext cx="2347686" cy="1809675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07029" y="1417638"/>
            <a:ext cx="1291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F6113"/>
                </a:solidFill>
              </a:rPr>
              <a:t>Орляк</a:t>
            </a:r>
            <a:endParaRPr lang="ru-RU" sz="2800" b="1" dirty="0">
              <a:solidFill>
                <a:srgbClr val="0F611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8399" y="1417638"/>
            <a:ext cx="200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F6113"/>
                </a:solidFill>
              </a:rPr>
              <a:t>Щитовник</a:t>
            </a:r>
            <a:endParaRPr lang="ru-RU" sz="2800" b="1" dirty="0">
              <a:solidFill>
                <a:srgbClr val="0F611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5239" y="6002917"/>
            <a:ext cx="2450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F6113"/>
                </a:solidFill>
              </a:rPr>
              <a:t>Нефролепис</a:t>
            </a:r>
            <a:endParaRPr lang="ru-RU" sz="2800" b="1" dirty="0">
              <a:solidFill>
                <a:srgbClr val="0F611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7468" y="6002917"/>
            <a:ext cx="2229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F6113"/>
                </a:solidFill>
              </a:rPr>
              <a:t>Голокучник</a:t>
            </a:r>
            <a:endParaRPr lang="ru-RU" sz="2800" b="1" dirty="0">
              <a:solidFill>
                <a:srgbClr val="0F61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1595" y="260648"/>
            <a:ext cx="416081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err="1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Папаротники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383" y="1080120"/>
            <a:ext cx="38952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Дикорастущие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0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292" name="Picture 4" descr="C:\Users\YudinaNN\Pictures\Мои сканированные изображения\2013-04 (апр)\Мхи, папоротники, хвощи\Папоротни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548681"/>
            <a:ext cx="2197479" cy="2232247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2293" name="Picture 5" descr="C:\Users\YudinaNN\Pictures\Мои сканированные изображения\2013-04 (апр)\Мхи, папоротники, хвощи\Папоротник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501008"/>
            <a:ext cx="1763688" cy="2178640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0242" name="Picture 2" descr="http://s58.radikal.ru/i159/1104/6a/dc3bfa68125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39752" y="3107576"/>
            <a:ext cx="2520280" cy="2520281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60576" y="3107576"/>
            <a:ext cx="36771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Волшебная птица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Под дубом гнездится: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С зеленым пером,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С широким крылом,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А вместо малого птенца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Сидит улитка в три кольца.</a:t>
            </a:r>
            <a:endParaRPr lang="ru-RU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368" y="870857"/>
            <a:ext cx="80372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	Ныне живущие виды </a:t>
            </a:r>
            <a:r>
              <a:rPr lang="ru-RU" sz="20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800" b="1" dirty="0" smtClean="0">
                <a:ln w="28575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хвощей</a:t>
            </a:r>
            <a:r>
              <a:rPr lang="ru-RU" sz="20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— исключительно травянистые растения высотой от нескольких сантиметров до нескольких метров.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	 Русское название «хвощ» растение получило за сходство с хвостами некоторых животных, в особенности, лошадей. 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	На хвощовой подкормке коровы и козы дают больше молока.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	В медицине используются препараты хвоща полевого, которые обладают разносторонним и разнообразным действием. Их применяют как мочегонное, противовоспалительное, кровоостанавливающее, общеукрепляющее, ранозаживляющее и вяжущее средство.</a:t>
            </a:r>
            <a:endParaRPr lang="ru-RU" sz="2000" b="1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207" y="260648"/>
            <a:ext cx="223958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Хвощи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383" y="1080120"/>
            <a:ext cx="38952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Дикорастущие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0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294" name="Picture 6" descr="C:\Users\YudinaNN\Pictures\Мои сканированные изображения\2013-04 (апр)\Мхи, папоротники, хвощи\Хвощ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32656"/>
            <a:ext cx="1724592" cy="2592288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2295" name="Picture 7" descr="C:\Users\YudinaNN\Pictures\Мои сканированные изображения\2013-04 (апр)\Мхи, папоротники, хвощи\Хвощ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284984"/>
            <a:ext cx="1079186" cy="2736304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1266" name="Picture 2" descr="http://supersadovod.ru/wp-content/uploads/2012/11/Polevoy-hvosh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79712" y="3073871"/>
            <a:ext cx="3156817" cy="2371353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41257" y="2852936"/>
            <a:ext cx="3570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Хвощ — трудноискоренимый сорняк, переживающий благодаря своим подземным корневищам даже лесные пожары.</a:t>
            </a:r>
            <a:endParaRPr lang="ru-RU" sz="20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6409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8575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</a:t>
            </a:r>
            <a:r>
              <a:rPr lang="ru-RU" sz="2800" b="1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— царство живой природы, объединяющее в себе некоторые признаки, как растений, так и животных. Грибы изучает наука микология.</a:t>
            </a:r>
          </a:p>
          <a:p>
            <a:r>
              <a:rPr lang="ru-RU" sz="2400" b="1" dirty="0" smtClean="0">
                <a:ln w="19050">
                  <a:solidFill>
                    <a:srgbClr val="993300"/>
                  </a:solidFill>
                </a:ln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Грибы могут жить в различных средах — в почве, лесной подстилке, в воде, на разлагающихся и живых организмах. </a:t>
            </a:r>
          </a:p>
          <a:p>
            <a:r>
              <a:rPr lang="ru-RU" sz="2400" b="1" dirty="0" smtClean="0">
                <a:ln w="19050">
                  <a:solidFill>
                    <a:srgbClr val="993300"/>
                  </a:solidFill>
                </a:ln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Некоторые грибы , например – сыроежки, белые, грузди и др., после обработки используются в пищу. Для пищевых целей грибы выращивают как сельскохозяйственные культуры или собирают в естественных местах произрастания. </a:t>
            </a:r>
          </a:p>
          <a:p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	Грибы и препараты из них широко применяются в медицине, из них производят антибиотики. Применяют в качестве пестицидов как удобрение.</a:t>
            </a:r>
            <a:endParaRPr lang="ru-RU" sz="2400" b="1" dirty="0">
              <a:ln w="19050">
                <a:solidFill>
                  <a:srgbClr val="993300"/>
                </a:solidFill>
              </a:ln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6318" y="260648"/>
            <a:ext cx="217136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Грибы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383" y="1080120"/>
            <a:ext cx="38952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Дикорастущие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0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699792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ln>
                  <a:solidFill>
                    <a:srgbClr val="663300"/>
                  </a:solidFill>
                </a:ln>
                <a:solidFill>
                  <a:srgbClr val="0E660E"/>
                </a:solidFill>
              </a:rPr>
              <a:t>Вешенка</a:t>
            </a:r>
            <a:endParaRPr lang="ru-RU" sz="3600" b="1" i="1" dirty="0">
              <a:ln>
                <a:solidFill>
                  <a:srgbClr val="663300"/>
                </a:solidFill>
              </a:ln>
              <a:solidFill>
                <a:srgbClr val="0E660E"/>
              </a:solidFill>
            </a:endParaRPr>
          </a:p>
        </p:txBody>
      </p:sp>
      <p:pic>
        <p:nvPicPr>
          <p:cNvPr id="13314" name="Picture 2" descr="C:\Users\YudinaNN\Pictures\Мои сканированные изображения\2013-04 (апр)\Грибы, лишайники, водоросли\Вешенка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76672"/>
            <a:ext cx="1835795" cy="1728192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3315" name="Picture 3" descr="C:\Users\YudinaNN\Pictures\Мои сканированные изображения\2013-04 (апр)\Грибы, лишайники, водоросли\Вешенк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2564904"/>
            <a:ext cx="936104" cy="1260597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8194" name="Picture 2" descr="http://im5-tub-ru.yandex.net/i?id=17158828-0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23728" y="2924944"/>
            <a:ext cx="1490566" cy="1656184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8200" name="Picture 8" descr="http://im2-tub-ru.yandex.net/i?id=637862668-45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1560" y="4797152"/>
            <a:ext cx="2208245" cy="1656184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856405" y="2924944"/>
            <a:ext cx="3326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Выросли в подвале,</a:t>
            </a:r>
          </a:p>
          <a:p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Света не видали,</a:t>
            </a:r>
          </a:p>
          <a:p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А в суп попали.</a:t>
            </a:r>
            <a:endParaRPr lang="ru-RU" sz="24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0323" y="4321839"/>
            <a:ext cx="48477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Человек с незапамятных времен начал собирать грибы, что приносило ему удовольствие и радость, а его столу – вкусный и питательный продукт.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Грибы растут везде, даже в пустыне Сахара.</a:t>
            </a:r>
            <a:endParaRPr lang="ru-RU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017" y="620688"/>
            <a:ext cx="83699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Во многих влажных затененных лесах можно обнаружить маленькие растения, зеленым ковром покрывающие землю. В основном это </a:t>
            </a:r>
            <a:r>
              <a:rPr lang="ru-RU" sz="2800" b="1" dirty="0" smtClean="0">
                <a:ln w="28575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лишайники</a:t>
            </a:r>
            <a:r>
              <a:rPr lang="ru-RU" sz="20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25000"/>
                  </a:schemeClr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	В отличие от других растений, у лишайников отсутствуют корни и цветы. Вместо этого у них есть отростки, которые растут над поверхностью земли или проникают в почву. Из почвы они извлекают воду и минеральные соли. У них также отсутствует система </a:t>
            </a:r>
            <a:r>
              <a:rPr lang="ru-RU" sz="2000" b="1" dirty="0" err="1" smtClean="0">
                <a:solidFill>
                  <a:schemeClr val="accent6">
                    <a:lumMod val="25000"/>
                  </a:schemeClr>
                </a:solidFill>
              </a:rPr>
              <a:t>водообмена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 внутри растения, наподобие той, что имеют большие растения. Поэтому в основном они развиваются только при наличии влаги. Некоторые лишайники растут на сырых скалах. Если скала сухая, то лишайник также высыхает, но не отмирает. При появлении влаги лишайники восстанавливаются.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	Существует несколько сотен видов лишайников.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	 Лишайники служат кормом домашним животным, С давних пор используются лишайники и как лечебное средство.</a:t>
            </a:r>
          </a:p>
          <a:p>
            <a:endParaRPr lang="ru-RU" sz="2000" b="1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7"/>
          <p:cNvSpPr txBox="1">
            <a:spLocks/>
          </p:cNvSpPr>
          <p:nvPr/>
        </p:nvSpPr>
        <p:spPr>
          <a:xfrm>
            <a:off x="467544" y="404664"/>
            <a:ext cx="8208912" cy="223224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Дерево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 типичная форма деревянистых растений, имеющих ствол, лишённый сучьев и листьев, из древесины с лиственной кроной.</a:t>
            </a:r>
          </a:p>
        </p:txBody>
      </p:sp>
      <p:pic>
        <p:nvPicPr>
          <p:cNvPr id="23" name="Рисунок 22" descr="i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67" b="100000" l="90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864" y="2866869"/>
            <a:ext cx="2232248" cy="30439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44208" y="3284984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800" b="1" dirty="0" smtClean="0">
                <a:solidFill>
                  <a:srgbClr val="0F6113"/>
                </a:solidFill>
              </a:rPr>
              <a:t>Крона</a:t>
            </a:r>
            <a:endParaRPr lang="ru-RU" sz="2800" b="1" dirty="0">
              <a:solidFill>
                <a:srgbClr val="0F611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7624" y="5229200"/>
            <a:ext cx="127547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Ствол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44208" y="4509120"/>
            <a:ext cx="12587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Ветви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8" name="Прямая со стрелкой 27"/>
          <p:cNvCxnSpPr>
            <a:stCxn id="25" idx="3"/>
          </p:cNvCxnSpPr>
          <p:nvPr/>
        </p:nvCxnSpPr>
        <p:spPr>
          <a:xfrm flipV="1">
            <a:off x="2463101" y="5445224"/>
            <a:ext cx="1841534" cy="455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6" idx="1"/>
          </p:cNvCxnSpPr>
          <p:nvPr/>
        </p:nvCxnSpPr>
        <p:spPr>
          <a:xfrm flipH="1" flipV="1">
            <a:off x="4860032" y="4437112"/>
            <a:ext cx="1584176" cy="3336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4" idx="1"/>
          </p:cNvCxnSpPr>
          <p:nvPr/>
        </p:nvCxnSpPr>
        <p:spPr>
          <a:xfrm flipH="1" flipV="1">
            <a:off x="4788024" y="3284984"/>
            <a:ext cx="1656184" cy="2616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9610" y="260648"/>
            <a:ext cx="366478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Лишайники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383" y="1080120"/>
            <a:ext cx="38952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20C1C"/>
                </a:solidFill>
              </a:rPr>
              <a:t>Дикорастущие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0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3316" name="Picture 4" descr="C:\Users\YudinaNN\Pictures\Мои сканированные изображения\2013-04 (апр)\Грибы, лишайники, водоросли\Лишайни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905437"/>
            <a:ext cx="2160240" cy="1693578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3317" name="Picture 5" descr="C:\Users\YudinaNN\Pictures\Мои сканированные изображения\2013-04 (апр)\Грибы, лишайники, водоросли\Лишайник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780928"/>
            <a:ext cx="1224135" cy="1850063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7172" name="Picture 4" descr="http://im8-tub-ru.yandex.net/i?id=120080253-2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35629" y="4797152"/>
            <a:ext cx="2208245" cy="1800200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7174" name="Picture 6" descr="http://upload.wikimedia.org/wikipedia/commons/thumb/b/b7/Parmelia_sulcata.jpeg/300px-Parmelia_sulcata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32442" y="2924944"/>
            <a:ext cx="2043420" cy="1532565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520131" y="2924944"/>
            <a:ext cx="44351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Лишайники – индикаторы чистоты воздуха.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Они состоят из грибов и водорослей, вступивших в симбиоз.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Они поселяются на почве, стволах деревьев, заборах и т.д.</a:t>
            </a:r>
            <a:endParaRPr lang="ru-RU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532" y="812800"/>
            <a:ext cx="83409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400" b="1" dirty="0" smtClean="0">
                <a:ln w="28575">
                  <a:solidFill>
                    <a:srgbClr val="0F6113"/>
                  </a:solidFill>
                </a:ln>
                <a:solidFill>
                  <a:srgbClr val="FFC000"/>
                </a:solidFill>
              </a:rPr>
              <a:t>ВОДОРОСЛИ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 - обширная и неоднородная группа примитивных, напоминающих растения организмов, насчитывающая около 100 тысяч видов.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	Водоросли можно обнаружить в любой точке планеты: в море, в реках и озерах, на грунтах и стенах , внутри животных и растительных организмов т. е. фактически везде, где есть свет для фото­синтеза и водная среда для размножения . 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	Водоросли — главные производители органических веществ в водной среде. Около 80 % всех органических веществ, ежегодно создающихся на Земле, приходится на долю водорослей и других водных растений.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	 Водоросли — основная пища для многих морских животных; некоторые употребляются в </a:t>
            </a:r>
            <a:r>
              <a:rPr lang="ru-RU" sz="2000" b="1" dirty="0" smtClean="0">
                <a:solidFill>
                  <a:srgbClr val="FF0000"/>
                </a:solidFill>
              </a:rPr>
              <a:t>пищу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 человеком например: морская капуста. В прибрежных районах водоросли идут на </a:t>
            </a:r>
            <a:r>
              <a:rPr lang="ru-RU" sz="2000" b="1" dirty="0" smtClean="0">
                <a:solidFill>
                  <a:srgbClr val="FF0000"/>
                </a:solidFill>
              </a:rPr>
              <a:t>удобрения и корм скоту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580570"/>
            <a:ext cx="8686800" cy="18142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	</a:t>
            </a:r>
            <a:r>
              <a:rPr lang="ru-RU" sz="2800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5000"/>
                  </a:schemeClr>
                </a:solidFill>
                <a:effectLst/>
              </a:rPr>
              <a:t> </a:t>
            </a:r>
            <a:r>
              <a:rPr lang="ru-RU" sz="280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6">
                    <a:lumMod val="25000"/>
                  </a:schemeClr>
                </a:solidFill>
                <a:effectLst/>
              </a:rPr>
              <a:t>Некоторые водоросли так малы, что их можно</a:t>
            </a:r>
            <a:r>
              <a:rPr lang="en-US" sz="280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6">
                    <a:lumMod val="25000"/>
                  </a:schemeClr>
                </a:solidFill>
                <a:effectLst/>
              </a:rPr>
              <a:t> </a:t>
            </a:r>
            <a:r>
              <a:rPr lang="ru-RU" sz="280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6">
                    <a:lumMod val="25000"/>
                  </a:schemeClr>
                </a:solidFill>
                <a:effectLst/>
              </a:rPr>
              <a:t>рассмотреть только в микроскоп. Другие имеют вид тонких нитей. Третьи похожи на длинные бурые ленты. Их более 150 тысяч видов. </a:t>
            </a:r>
          </a:p>
        </p:txBody>
      </p:sp>
      <p:pic>
        <p:nvPicPr>
          <p:cNvPr id="8195" name="Рисунок 4" descr="vodorosl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36742" y="3179116"/>
            <a:ext cx="2907488" cy="2611593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8196" name="Содержимое 5" descr="15344710005d283a3c84c688ed4bf2829b720f11c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052976" y="2718294"/>
            <a:ext cx="2500086" cy="1940791"/>
          </a:xfrm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0245" name="Рисунок 4" descr="photo50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52976" y="4484913"/>
            <a:ext cx="2500086" cy="1875065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Классификация водорослей</a:t>
            </a:r>
          </a:p>
        </p:txBody>
      </p:sp>
      <p:pic>
        <p:nvPicPr>
          <p:cNvPr id="34818" name="Picture 2" descr="C:\Users\xXx\Desktop\yandsearc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03086" y="2305983"/>
            <a:ext cx="2857500" cy="1428750"/>
          </a:xfrm>
          <a:prstGeom prst="rect">
            <a:avLst/>
          </a:prstGeom>
          <a:noFill/>
          <a:ln w="19050">
            <a:solidFill>
              <a:schemeClr val="accent6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34819" name="Picture 3" descr="C:\Users\xXx\Desktop\yandsearch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57788" y="2305983"/>
            <a:ext cx="2286000" cy="1428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0" name="Picture 4" descr="C:\Users\xXx\Desktop\yandsearch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3976" y="4227513"/>
            <a:ext cx="2219812" cy="1428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1" name="Picture 5" descr="C:\Users\xXx\Desktop\yandsearch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35452" y="4227513"/>
            <a:ext cx="2105025" cy="1428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84804" y="1596571"/>
            <a:ext cx="1755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F6113"/>
                </a:solidFill>
              </a:rPr>
              <a:t>Зеленые</a:t>
            </a:r>
            <a:endParaRPr lang="ru-RU" sz="2800" b="1" dirty="0">
              <a:solidFill>
                <a:srgbClr val="0F611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8788" y="1596571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Красные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3086" y="5807403"/>
            <a:ext cx="2457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CB623"/>
                </a:solidFill>
              </a:rPr>
              <a:t>Диатомовые</a:t>
            </a:r>
            <a:endParaRPr lang="ru-RU" sz="2800" b="1" dirty="0">
              <a:solidFill>
                <a:srgbClr val="1CB62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8788" y="5807403"/>
            <a:ext cx="1359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25000"/>
                  </a:schemeClr>
                </a:solidFill>
              </a:rPr>
              <a:t>Бурые</a:t>
            </a:r>
            <a:endParaRPr lang="ru-RU" sz="2800" b="1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576" y="260648"/>
            <a:ext cx="362285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561106"/>
                  </a:solidFill>
                </a:ln>
                <a:solidFill>
                  <a:srgbClr val="663300"/>
                </a:solidFill>
              </a:rPr>
              <a:t>Водоросли</a:t>
            </a:r>
            <a:endParaRPr lang="ru-RU" sz="4800" b="1" dirty="0">
              <a:ln>
                <a:solidFill>
                  <a:srgbClr val="561106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383" y="1080120"/>
            <a:ext cx="38952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000" b="1" dirty="0" smtClean="0">
                <a:solidFill>
                  <a:srgbClr val="F20C1C"/>
                </a:solidFill>
              </a:rPr>
              <a:t>Дикорастущие</a:t>
            </a:r>
            <a:endParaRPr lang="ru-RU" sz="40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51870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3318" name="Picture 6" descr="C:\Users\YudinaNN\Pictures\Мои сканированные изображения\2013-04 (апр)\Грибы, лишайники, водоросли\Водоросль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715614"/>
            <a:ext cx="1657521" cy="1682356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3319" name="Picture 7" descr="C:\Users\YudinaNN\Pictures\Мои сканированные изображения\2013-04 (апр)\Грибы, лишайники, водоросли\Водоросль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2852936"/>
            <a:ext cx="1368152" cy="1458619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6146" name="Picture 2" descr="http://im5-tub-ru.yandex.net/i?id=337031401-3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55776" y="2780929"/>
            <a:ext cx="1152129" cy="1800200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6150" name="Picture 6" descr="Картинки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99592" y="4797152"/>
            <a:ext cx="2032990" cy="1528564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277560" y="2716178"/>
            <a:ext cx="44841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Есть змеи стометровые,</a:t>
            </a:r>
          </a:p>
          <a:p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Бурые, зеленые, бордовые.</a:t>
            </a:r>
          </a:p>
          <a:p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И капитану в море</a:t>
            </a:r>
          </a:p>
          <a:p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От них большое горе.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1920" y="4797152"/>
            <a:ext cx="49950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Водоросли выделяют в атмосферу более половины всего количества кислорода, освобождаемого растениями в год. </a:t>
            </a:r>
          </a:p>
          <a:p>
            <a:endParaRPr lang="ru-RU" sz="20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624" y="2348880"/>
            <a:ext cx="6448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rgbClr val="9933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ln w="19050">
                <a:solidFill>
                  <a:srgbClr val="9933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508104" y="772090"/>
            <a:ext cx="3635896" cy="56166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растут деревья</a:t>
            </a: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Из почвы растение получает воду и минеральные соли.</a:t>
            </a:r>
          </a:p>
          <a:p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 Из воздуха — двуокись углерода. 	</a:t>
            </a:r>
          </a:p>
          <a:p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Зеленые листья дерева перерабатывают солнечную энергию в крахмал, сахар и целлюлозу. </a:t>
            </a:r>
          </a:p>
          <a:p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То есть в дереве происходит химический процесс, обеспечивающий рост и развитие дерева. </a:t>
            </a:r>
            <a:endParaRPr lang="ru-RU" b="1" dirty="0">
              <a:ln w="12700">
                <a:solidFill>
                  <a:schemeClr val="accent6">
                    <a:lumMod val="25000"/>
                  </a:schemeClr>
                </a:solidFill>
                <a:prstDash val="solid"/>
              </a:ln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41986" name="Picture 2" descr="http://im7-tub-ru.yandex.net/i?id=300144337-2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2016224" cy="22739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4221088"/>
            <a:ext cx="958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0313" y="4221088"/>
            <a:ext cx="2436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Минеральные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соли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501008"/>
            <a:ext cx="141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Углерод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340768"/>
            <a:ext cx="3144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Солнечная энергия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4581128"/>
            <a:ext cx="143225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Почва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636912"/>
            <a:ext cx="165603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Воздух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5388" y="404664"/>
            <a:ext cx="171014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Солнце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>
            <a:stCxn id="10" idx="2"/>
            <a:endCxn id="6" idx="0"/>
          </p:cNvCxnSpPr>
          <p:nvPr/>
        </p:nvCxnSpPr>
        <p:spPr>
          <a:xfrm flipH="1">
            <a:off x="958477" y="3221687"/>
            <a:ext cx="49051" cy="2793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2"/>
          </p:cNvCxnSpPr>
          <p:nvPr/>
        </p:nvCxnSpPr>
        <p:spPr>
          <a:xfrm flipH="1">
            <a:off x="2483768" y="989439"/>
            <a:ext cx="16694" cy="4233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Picture 4" descr="http://im0-tub-ru.yandex.net/i?id=278932103-68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1035496" cy="1035496"/>
          </a:xfrm>
          <a:prstGeom prst="rect">
            <a:avLst/>
          </a:prstGeom>
          <a:noFill/>
        </p:spPr>
      </p:pic>
      <p:pic>
        <p:nvPicPr>
          <p:cNvPr id="41990" name="Picture 6" descr="http://im5-tub-ru.yandex.net/i?id=133850473-1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61" y="1644180"/>
            <a:ext cx="1619672" cy="855460"/>
          </a:xfrm>
          <a:prstGeom prst="rect">
            <a:avLst/>
          </a:prstGeom>
          <a:noFill/>
        </p:spPr>
      </p:pic>
      <p:pic>
        <p:nvPicPr>
          <p:cNvPr id="41994" name="Picture 10" descr="http://im7-tub-ru.yandex.net/i?id=382373289-69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403648" y="5445224"/>
            <a:ext cx="2880320" cy="1152128"/>
          </a:xfrm>
          <a:prstGeom prst="rect">
            <a:avLst/>
          </a:prstGeom>
          <a:noFill/>
        </p:spPr>
      </p:pic>
      <p:cxnSp>
        <p:nvCxnSpPr>
          <p:cNvPr id="27" name="Прямая со стрелкой 26"/>
          <p:cNvCxnSpPr/>
          <p:nvPr/>
        </p:nvCxnSpPr>
        <p:spPr>
          <a:xfrm flipV="1">
            <a:off x="2987824" y="4725144"/>
            <a:ext cx="936104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1691680" y="4653136"/>
            <a:ext cx="1008112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27584" y="332656"/>
            <a:ext cx="7772400" cy="31683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500" dirty="0" smtClean="0">
                <a:ln w="2857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Деревья делятся по виду листьев на хвойные и широколиственные</a:t>
            </a:r>
          </a:p>
          <a:p>
            <a:pPr algn="ctr"/>
            <a:r>
              <a:rPr lang="ru-RU" sz="2600" dirty="0" smtClean="0">
                <a:ln w="28575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Хвойные</a:t>
            </a:r>
            <a:r>
              <a:rPr lang="ru-RU" sz="260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отличаются обычно жёсткими, по большей части вечнозелёными, игловидными или чешуйчатыми листьями, называемыми хвоей, образуют шишки или производные от них структуры типа можжевеловых ягод. К этой группе относятся, например, сосны, ели, пихты, лиственницы, кипарисы, секвойи, кедры, туи. </a:t>
            </a:r>
          </a:p>
        </p:txBody>
      </p:sp>
      <p:pic>
        <p:nvPicPr>
          <p:cNvPr id="32770" name="Picture 2" descr="http://im0-tub-ru.yandex.net/i?id=605248489-6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717032"/>
            <a:ext cx="952500" cy="1428750"/>
          </a:xfrm>
          <a:prstGeom prst="rect">
            <a:avLst/>
          </a:prstGeom>
          <a:noFill/>
          <a:ln w="12700">
            <a:solidFill>
              <a:srgbClr val="0F61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2" name="Picture 4" descr="http://im4-tub-ru.yandex.net/i?id=35089135-6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75656" y="3717032"/>
            <a:ext cx="1076325" cy="1428750"/>
          </a:xfrm>
          <a:prstGeom prst="rect">
            <a:avLst/>
          </a:prstGeom>
          <a:noFill/>
          <a:ln w="12700">
            <a:solidFill>
              <a:srgbClr val="0F61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4" name="Picture 6" descr="http://im5-tub-ru.yandex.net/i?id=72090733-0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71800" y="3717032"/>
            <a:ext cx="1076325" cy="1428750"/>
          </a:xfrm>
          <a:prstGeom prst="rect">
            <a:avLst/>
          </a:prstGeom>
          <a:noFill/>
          <a:ln w="12700">
            <a:solidFill>
              <a:srgbClr val="0F61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6" name="Picture 8" descr="http://im4-tub-ru.yandex.net/i?id=20847508-39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067944" y="3717032"/>
            <a:ext cx="1076325" cy="1428750"/>
          </a:xfrm>
          <a:prstGeom prst="rect">
            <a:avLst/>
          </a:prstGeom>
          <a:noFill/>
          <a:ln>
            <a:solidFill>
              <a:srgbClr val="0F61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8" name="Picture 10" descr="http://im7-tub-ru.yandex.net/i?id=102776322-58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364088" y="3717032"/>
            <a:ext cx="1076325" cy="1428750"/>
          </a:xfrm>
          <a:prstGeom prst="rect">
            <a:avLst/>
          </a:prstGeom>
          <a:noFill/>
          <a:ln>
            <a:solidFill>
              <a:srgbClr val="0F61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23528" y="5517232"/>
            <a:ext cx="965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F6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Сосна</a:t>
            </a:r>
            <a:endParaRPr lang="ru-RU" sz="2000" b="1" dirty="0">
              <a:solidFill>
                <a:srgbClr val="0F61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5517232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F6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Ель</a:t>
            </a:r>
            <a:endParaRPr lang="ru-RU" sz="2000" b="1" dirty="0">
              <a:solidFill>
                <a:srgbClr val="0F61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5517232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F6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Пихта</a:t>
            </a:r>
            <a:endParaRPr lang="ru-RU" sz="2000" b="1" dirty="0">
              <a:solidFill>
                <a:srgbClr val="0F61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5517232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F6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Кипарис</a:t>
            </a:r>
            <a:endParaRPr lang="ru-RU" sz="2000" b="1" dirty="0">
              <a:solidFill>
                <a:srgbClr val="0F61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5517232"/>
            <a:ext cx="1258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F6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Секвойя</a:t>
            </a:r>
            <a:endParaRPr lang="ru-RU" sz="2000" b="1" dirty="0">
              <a:solidFill>
                <a:srgbClr val="0F61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80" name="Picture 12" descr="http://im2-tub-ru.yandex.net/i?id=478422972-28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588224" y="3717032"/>
            <a:ext cx="1076325" cy="1428750"/>
          </a:xfrm>
          <a:prstGeom prst="rect">
            <a:avLst/>
          </a:prstGeom>
          <a:noFill/>
          <a:ln>
            <a:solidFill>
              <a:srgbClr val="0F61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732240" y="5517232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F6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Кедр</a:t>
            </a:r>
            <a:endParaRPr lang="ru-RU" sz="2000" b="1" dirty="0">
              <a:solidFill>
                <a:srgbClr val="0F61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82" name="Picture 14" descr="http://im6-tub-ru.yandex.net/i?id=34598505-50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884368" y="3717032"/>
            <a:ext cx="1076325" cy="1428750"/>
          </a:xfrm>
          <a:prstGeom prst="rect">
            <a:avLst/>
          </a:prstGeom>
          <a:noFill/>
          <a:ln>
            <a:solidFill>
              <a:srgbClr val="0F61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28384" y="5517232"/>
            <a:ext cx="1115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F6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Пихта</a:t>
            </a:r>
            <a:endParaRPr lang="ru-RU" sz="2000" b="1" dirty="0">
              <a:solidFill>
                <a:srgbClr val="0F61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27584" y="548680"/>
            <a:ext cx="7772400" cy="2448272"/>
          </a:xfrm>
        </p:spPr>
        <p:txBody>
          <a:bodyPr/>
          <a:lstStyle/>
          <a:p>
            <a:pPr algn="ctr"/>
            <a:r>
              <a:rPr lang="ru-RU" sz="2800" dirty="0" smtClean="0">
                <a:ln w="28575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Широколиственные </a:t>
            </a: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accent6">
                    <a:lumMod val="25000"/>
                  </a:schemeClr>
                </a:solidFill>
              </a:rPr>
              <a:t>деревья имеют широкие и плоские листья — у которых толщина значительно меньше длины и ширины, обычно опадающие раз в сезон. Широколиственные (или просто лиственные) деревья обычно цветут и плодоносят. К этой группе относятся клёны, буки, ясени, эвкалипты и т. д.</a:t>
            </a:r>
            <a:endParaRPr lang="ru-RU" sz="2800" dirty="0" smtClean="0">
              <a:ln w="12700">
                <a:noFill/>
                <a:prstDash val="solid"/>
              </a:ln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31746" name="Picture 2" descr="http://im2-tub-ru.yandex.net/i?id=231219674-1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3501008"/>
            <a:ext cx="1076325" cy="1428750"/>
          </a:xfrm>
          <a:prstGeom prst="rect">
            <a:avLst/>
          </a:prstGeom>
          <a:noFill/>
          <a:ln w="12700">
            <a:solidFill>
              <a:srgbClr val="0F61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48" name="Picture 4" descr="http://im3-tub-ru.yandex.net/i?id=769743097-2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27784" y="3501008"/>
            <a:ext cx="1905000" cy="1428750"/>
          </a:xfrm>
          <a:prstGeom prst="rect">
            <a:avLst/>
          </a:prstGeom>
          <a:noFill/>
          <a:ln w="12700">
            <a:solidFill>
              <a:srgbClr val="0F61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50" name="Picture 6" descr="http://im3-tub-ru.yandex.net/i?id=46365497-12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20072" y="3501008"/>
            <a:ext cx="1076325" cy="1428750"/>
          </a:xfrm>
          <a:prstGeom prst="rect">
            <a:avLst/>
          </a:prstGeom>
          <a:noFill/>
          <a:ln w="12700">
            <a:solidFill>
              <a:srgbClr val="0F61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54" name="Picture 10" descr="http://im3-tub-ru.yandex.net/i?id=402374223-6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48264" y="3501008"/>
            <a:ext cx="1247775" cy="1428750"/>
          </a:xfrm>
          <a:prstGeom prst="rect">
            <a:avLst/>
          </a:prstGeom>
          <a:noFill/>
          <a:ln w="12700">
            <a:solidFill>
              <a:srgbClr val="0F61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5576" y="5445224"/>
            <a:ext cx="921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F6113"/>
                </a:solidFill>
              </a:rPr>
              <a:t>Клен</a:t>
            </a:r>
            <a:endParaRPr lang="ru-RU" sz="2400" b="1" dirty="0">
              <a:solidFill>
                <a:srgbClr val="0F611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5445224"/>
            <a:ext cx="72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F6113"/>
                </a:solidFill>
              </a:rPr>
              <a:t>Бук</a:t>
            </a:r>
            <a:endParaRPr lang="ru-RU" sz="2400" b="1" dirty="0">
              <a:solidFill>
                <a:srgbClr val="0F611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5517232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F6113"/>
                </a:solidFill>
              </a:rPr>
              <a:t>Ясень</a:t>
            </a:r>
            <a:endParaRPr lang="ru-RU" sz="2400" b="1" dirty="0">
              <a:solidFill>
                <a:srgbClr val="0F611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5517232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F6113"/>
                </a:solidFill>
              </a:rPr>
              <a:t>Эвкалипт</a:t>
            </a:r>
            <a:endParaRPr lang="ru-RU" sz="2400" b="1" dirty="0">
              <a:solidFill>
                <a:srgbClr val="0F61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7772400" cy="34563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ln w="12700">
                  <a:noFill/>
                  <a:prstDash val="solid"/>
                </a:ln>
                <a:solidFill>
                  <a:schemeClr val="accent6">
                    <a:lumMod val="25000"/>
                  </a:schemeClr>
                </a:solidFill>
              </a:rPr>
              <a:t>Кроме классификации по виду листьев, деревья делятся по сроку жизни листьев — </a:t>
            </a:r>
          </a:p>
          <a:p>
            <a:pPr algn="ctr"/>
            <a:r>
              <a:rPr lang="ru-RU" sz="2800" dirty="0" smtClean="0">
                <a:ln w="28575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 листопадные и вечнозелёные</a:t>
            </a:r>
            <a:r>
              <a:rPr lang="ru-RU" sz="2800" dirty="0" smtClean="0">
                <a:ln w="127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800" dirty="0" smtClean="0">
                <a:ln w="28575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Листопадные деревья </a:t>
            </a:r>
            <a:r>
              <a:rPr lang="ru-RU" sz="2800" dirty="0" smtClean="0">
                <a:ln w="12700">
                  <a:noFill/>
                  <a:prstDash val="solid"/>
                </a:ln>
                <a:solidFill>
                  <a:schemeClr val="accent6">
                    <a:lumMod val="25000"/>
                  </a:schemeClr>
                </a:solidFill>
              </a:rPr>
              <a:t>имеют чёткую смену лиственного покрова: все листья на дереве теряют зелёную окраску и опадают, некоторое время (зимой) дерево стоит без листьев, потом (весной) из почек вырастают новые листья.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616530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0F6113"/>
                  </a:solidFill>
                </a:ln>
                <a:solidFill>
                  <a:srgbClr val="00B050"/>
                </a:solidFill>
              </a:rPr>
              <a:t>Клен</a:t>
            </a:r>
            <a:endParaRPr lang="ru-RU" sz="2400" b="1" dirty="0">
              <a:ln>
                <a:solidFill>
                  <a:srgbClr val="0F6113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093296"/>
            <a:ext cx="14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F6113"/>
                  </a:solidFill>
                </a:ln>
                <a:solidFill>
                  <a:srgbClr val="00B050"/>
                </a:solidFill>
              </a:rPr>
              <a:t>Тополь</a:t>
            </a:r>
            <a:endParaRPr lang="ru-RU" sz="2800" b="1" dirty="0">
              <a:ln>
                <a:solidFill>
                  <a:srgbClr val="0F6113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30726" name="Picture 6" descr="http://im6-tub-ru.yandex.net/i?id=330647991-0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3933056"/>
            <a:ext cx="2166001" cy="1872208"/>
          </a:xfrm>
          <a:prstGeom prst="rect">
            <a:avLst/>
          </a:prstGeom>
          <a:noFill/>
          <a:ln w="12700">
            <a:solidFill>
              <a:srgbClr val="0F61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28" name="Picture 8" descr="http://im5-tub-ru.yandex.net/i?id=203829281-0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60232" y="3933056"/>
            <a:ext cx="2016224" cy="1944216"/>
          </a:xfrm>
          <a:prstGeom prst="rect">
            <a:avLst/>
          </a:prstGeom>
          <a:noFill/>
          <a:ln w="12700">
            <a:solidFill>
              <a:srgbClr val="0F61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43608" y="5805264"/>
            <a:ext cx="1436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F6113"/>
                  </a:solidFill>
                </a:ln>
                <a:solidFill>
                  <a:srgbClr val="00B050"/>
                </a:solidFill>
              </a:rPr>
              <a:t>Береза</a:t>
            </a:r>
            <a:endParaRPr lang="ru-RU" sz="2800" b="1" dirty="0">
              <a:ln>
                <a:solidFill>
                  <a:srgbClr val="0F6113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5877272"/>
            <a:ext cx="1487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F6113"/>
                  </a:solidFill>
                </a:ln>
                <a:solidFill>
                  <a:srgbClr val="00B050"/>
                </a:solidFill>
              </a:rPr>
              <a:t>Рябина</a:t>
            </a:r>
            <a:endParaRPr lang="ru-RU" sz="2800" b="1" dirty="0">
              <a:ln>
                <a:solidFill>
                  <a:srgbClr val="0F6113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29698" name="Picture 2" descr="http://im0-tub-ru.yandex.net/i?id=589380950-3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31840" y="3933056"/>
            <a:ext cx="1584176" cy="1944216"/>
          </a:xfrm>
          <a:prstGeom prst="rect">
            <a:avLst/>
          </a:prstGeom>
          <a:noFill/>
          <a:ln w="12700">
            <a:solidFill>
              <a:srgbClr val="0F61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702" name="Picture 6" descr="http://im5-tub-ru.yandex.net/i?id=434415139-39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860032" y="3933056"/>
            <a:ext cx="1616968" cy="1944216"/>
          </a:xfrm>
          <a:prstGeom prst="rect">
            <a:avLst/>
          </a:prstGeom>
          <a:noFill/>
          <a:ln w="12700">
            <a:solidFill>
              <a:srgbClr val="0F61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62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55576" y="476672"/>
            <a:ext cx="7772400" cy="2808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2857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Вечнозелёные деревья </a:t>
            </a:r>
            <a:r>
              <a:rPr lang="ru-RU" sz="2800" dirty="0" smtClean="0">
                <a:ln w="127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не имеют чёткой смены лиственного покрова: листва находится на дереве в любой момент года, и смена листьев происходит постепенно, в течение всей жизни дерева.</a:t>
            </a:r>
            <a:br>
              <a:rPr lang="ru-RU" sz="2800" dirty="0" smtClean="0">
                <a:ln w="127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 smtClean="0">
              <a:ln w="12700">
                <a:solidFill>
                  <a:schemeClr val="accent6">
                    <a:lumMod val="2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698" name="Picture 2" descr="http://im0-tub-ru.yandex.net/i?id=65494334-3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2852936"/>
            <a:ext cx="1357591" cy="2016224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5301208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F6113"/>
                  </a:solidFill>
                </a:ln>
                <a:solidFill>
                  <a:srgbClr val="0F6113"/>
                </a:solidFill>
              </a:rPr>
              <a:t>Ель</a:t>
            </a:r>
            <a:endParaRPr lang="ru-RU" sz="2800" b="1" dirty="0">
              <a:ln>
                <a:solidFill>
                  <a:srgbClr val="0F6113"/>
                </a:solidFill>
              </a:ln>
              <a:solidFill>
                <a:srgbClr val="0F6113"/>
              </a:solidFill>
            </a:endParaRPr>
          </a:p>
        </p:txBody>
      </p:sp>
      <p:pic>
        <p:nvPicPr>
          <p:cNvPr id="29700" name="Picture 4" descr="http://im4-tub-ru.yandex.net/i?id=20847508-3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43808" y="3501008"/>
            <a:ext cx="1518889" cy="2016224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71800" y="5733256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F6113"/>
                  </a:solidFill>
                </a:ln>
                <a:solidFill>
                  <a:srgbClr val="0F6113"/>
                </a:solidFill>
              </a:rPr>
              <a:t>Кипарис</a:t>
            </a:r>
            <a:endParaRPr lang="ru-RU" sz="2800" b="1" dirty="0">
              <a:ln>
                <a:solidFill>
                  <a:srgbClr val="0F6113"/>
                </a:solidFill>
              </a:ln>
              <a:solidFill>
                <a:srgbClr val="0F6113"/>
              </a:solidFill>
            </a:endParaRPr>
          </a:p>
        </p:txBody>
      </p:sp>
      <p:pic>
        <p:nvPicPr>
          <p:cNvPr id="29702" name="Picture 6" descr="http://im5-tub-ru.yandex.net/i?id=470370595-6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932040" y="3501008"/>
            <a:ext cx="1518889" cy="2016224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20072" y="5805264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F6113"/>
                  </a:solidFill>
                </a:ln>
                <a:solidFill>
                  <a:srgbClr val="0F6113"/>
                </a:solidFill>
              </a:rPr>
              <a:t>Кедр</a:t>
            </a:r>
            <a:endParaRPr lang="ru-RU" sz="2800" b="1" dirty="0">
              <a:ln>
                <a:solidFill>
                  <a:srgbClr val="0F6113"/>
                </a:solidFill>
              </a:ln>
              <a:solidFill>
                <a:srgbClr val="0F6113"/>
              </a:solidFill>
            </a:endParaRPr>
          </a:p>
        </p:txBody>
      </p:sp>
      <p:pic>
        <p:nvPicPr>
          <p:cNvPr id="29704" name="Picture 8" descr="http://im2-tub-ru.yandex.net/i?id=556384676-56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76256" y="2996952"/>
            <a:ext cx="1440160" cy="2160240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20272" y="5445224"/>
            <a:ext cx="127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F6113"/>
                  </a:solidFill>
                </a:ln>
                <a:solidFill>
                  <a:srgbClr val="0F6113"/>
                </a:solidFill>
              </a:rPr>
              <a:t>Сосна</a:t>
            </a:r>
            <a:endParaRPr lang="ru-RU" sz="2800" b="1" dirty="0">
              <a:ln>
                <a:solidFill>
                  <a:srgbClr val="0F6113"/>
                </a:solidFill>
              </a:ln>
              <a:solidFill>
                <a:srgbClr val="0F61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zvetatatiki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757</Words>
  <Application>Microsoft Office PowerPoint</Application>
  <PresentationFormat>Экран (4:3)</PresentationFormat>
  <Paragraphs>248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zvetatatiki</vt:lpstr>
      <vt:lpstr>Тема Office</vt:lpstr>
      <vt:lpstr>Разнообразие растений</vt:lpstr>
      <vt:lpstr>На какие группы делятся растения?</vt:lpstr>
      <vt:lpstr> Царство растений насчитывает около 350000 видов, от маленьких водорослей до огромных деревьев.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Высшие растения-Мхи</vt:lpstr>
      <vt:lpstr>Виды мхов</vt:lpstr>
      <vt:lpstr>Слайд 30</vt:lpstr>
      <vt:lpstr>Слайд 31</vt:lpstr>
      <vt:lpstr>Папоротники</vt:lpstr>
      <vt:lpstr>Виды папоротников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  Некоторые водоросли так малы, что их можно рассмотреть только в микроскоп. Другие имеют вид тонких нитей. Третьи похожи на длинные бурые ленты. Их более 150 тысяч видов. </vt:lpstr>
      <vt:lpstr>Классификация водорослей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растений</dc:title>
  <dc:creator>YudinaNN</dc:creator>
  <cp:lastModifiedBy>YudinaNN</cp:lastModifiedBy>
  <cp:revision>128</cp:revision>
  <dcterms:created xsi:type="dcterms:W3CDTF">2013-05-20T06:26:14Z</dcterms:created>
  <dcterms:modified xsi:type="dcterms:W3CDTF">2014-04-15T07:20:29Z</dcterms:modified>
</cp:coreProperties>
</file>