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79" r:id="rId6"/>
    <p:sldId id="264" r:id="rId7"/>
    <p:sldId id="263" r:id="rId8"/>
    <p:sldId id="259" r:id="rId9"/>
    <p:sldId id="260" r:id="rId10"/>
    <p:sldId id="261" r:id="rId11"/>
    <p:sldId id="265" r:id="rId12"/>
    <p:sldId id="278" r:id="rId13"/>
    <p:sldId id="266" r:id="rId14"/>
    <p:sldId id="267" r:id="rId15"/>
    <p:sldId id="268" r:id="rId16"/>
    <p:sldId id="270" r:id="rId17"/>
    <p:sldId id="272" r:id="rId18"/>
    <p:sldId id="275" r:id="rId19"/>
    <p:sldId id="276" r:id="rId20"/>
    <p:sldId id="277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6D6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167D06-840B-4775-89C1-8B43074BF37D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618FC2-7085-49AE-BF78-287AC5A42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-collection.edu.ru/" TargetMode="External"/><Relationship Id="rId7" Type="http://schemas.openxmlformats.org/officeDocument/2006/relationships/hyperlink" Target="http://www.openclass.ru/" TargetMode="External"/><Relationship Id="rId2" Type="http://schemas.openxmlformats.org/officeDocument/2006/relationships/hyperlink" Target="http://catalog.iot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-n.ru/" TargetMode="External"/><Relationship Id="rId5" Type="http://schemas.openxmlformats.org/officeDocument/2006/relationships/hyperlink" Target="http://pedsovet.org/m" TargetMode="External"/><Relationship Id="rId4" Type="http://schemas.openxmlformats.org/officeDocument/2006/relationships/hyperlink" Target="http://www.school.edu.r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56992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>МАОУ «Средняя общеобразовательная школа  №5»</a:t>
            </a:r>
            <a:br>
              <a:rPr lang="ru-RU" sz="1800" b="1" dirty="0" smtClean="0"/>
            </a:br>
            <a:r>
              <a:rPr lang="ru-RU" sz="1800" b="1" dirty="0" smtClean="0"/>
              <a:t>г. Усть-Илимск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«Проектирование </a:t>
            </a:r>
            <a:r>
              <a:rPr lang="ru-RU" b="1" dirty="0"/>
              <a:t>образовательной деятельности в начальной школе как условие реализации ФГОС»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6065912"/>
            <a:ext cx="5040560" cy="792088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 учителей начальных классов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91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</a:t>
            </a:r>
            <a:r>
              <a:rPr lang="en-US" b="1" dirty="0" err="1" smtClean="0"/>
              <a:t>роектирование</a:t>
            </a:r>
            <a:r>
              <a:rPr lang="en-US" b="1" dirty="0" smtClean="0"/>
              <a:t> </a:t>
            </a:r>
            <a:r>
              <a:rPr lang="en-US" b="1" dirty="0" err="1" smtClean="0"/>
              <a:t>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iyazyki.ru/wp-content/uploads/2013/06/techno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364193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Tm="1115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нтеграци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предметов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373216"/>
            <a:ext cx="8153400" cy="8668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Освоили  и используют в практике 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учител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(81%):</a:t>
            </a:r>
          </a:p>
          <a:p>
            <a:pPr algn="ctr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Белоносова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В.В.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Бронникова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Н.А.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Кисельникова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А.В.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Угрюмов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О.Н.,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Болдина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Е.К., Никитина Г.Е.,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Перепелицына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С.В.,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Чижкова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Т.А., Иващенко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ppt4web.ru/images/2692/52304/310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904656" cy="3816424"/>
          </a:xfrm>
          <a:prstGeom prst="rect">
            <a:avLst/>
          </a:prstGeom>
          <a:noFill/>
        </p:spPr>
      </p:pic>
    </p:spTree>
  </p:cSld>
  <p:clrMapOvr>
    <a:masterClrMapping/>
  </p:clrMapOvr>
  <p:transition advTm="1715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Используемые ЭОР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Каталог образовательных ресурсов сети Интернет для школы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catalog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iot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Единая коллекция цифровых образовательных ресурсов. Коллекция разнообразных ЦОР в различных форматах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school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collection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edu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Российский образовательный портал. Коллекция ЦОР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www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school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edu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ПЕДСОВЕТ.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Медиатека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включающая ЦОР и методические разработки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pedsovet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org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Сеть творческих учителей. Библиотека методик проведения уроков и готовых учебных проектов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www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it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n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Открытый класс. Сетевые образовательные сообщества. Коллекция ЦОР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://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www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openclass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692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Обобщение опыта</a:t>
            </a:r>
            <a:br>
              <a:rPr lang="ru-RU" b="1" dirty="0" smtClean="0"/>
            </a:br>
            <a:r>
              <a:rPr lang="ru-RU" b="1" dirty="0" smtClean="0"/>
              <a:t>(публикации)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endParaRPr lang="ru-RU" sz="2400" b="1" dirty="0" smtClean="0"/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Материалы сборника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V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Всероссийской заочной научно-практической конференции «Актуальные проблемы образования: теория и практика»</a:t>
            </a:r>
          </a:p>
          <a:p>
            <a:r>
              <a:rPr lang="ru-RU" sz="2200" b="1" dirty="0" err="1" smtClean="0"/>
              <a:t>Белоносова</a:t>
            </a:r>
            <a:r>
              <a:rPr lang="ru-RU" sz="2200" b="1" dirty="0" smtClean="0"/>
              <a:t> В.В. </a:t>
            </a:r>
            <a:r>
              <a:rPr lang="ru-RU" sz="2200" dirty="0" smtClean="0"/>
              <a:t>«Развитие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 компетенций у учащихся на уроках математики в начальной школе», «Развитие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 компетенций у учащихся на уроках математики в начальной школе» </a:t>
            </a:r>
          </a:p>
          <a:p>
            <a:r>
              <a:rPr lang="ru-RU" sz="2200" b="1" dirty="0" smtClean="0"/>
              <a:t>Болдина Е.К. </a:t>
            </a:r>
            <a:r>
              <a:rPr lang="ru-RU" sz="2200" dirty="0" smtClean="0"/>
              <a:t>«Инновационная деятельность учителя как условие достижения новых образовательных ресурсов»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Материалы сборника Всероссийской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интернет-конференции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«Профессиональный стандарт педагога как инструмент формирования новой педагогической культуры в условиях реализации ФГОС и Федерального закона «Об образовании РФ»</a:t>
            </a:r>
          </a:p>
          <a:p>
            <a:r>
              <a:rPr lang="ru-RU" sz="2200" b="1" dirty="0" err="1" smtClean="0"/>
              <a:t>Переплицына</a:t>
            </a:r>
            <a:r>
              <a:rPr lang="ru-RU" sz="2200" b="1" dirty="0" smtClean="0"/>
              <a:t> С.В. </a:t>
            </a:r>
            <a:r>
              <a:rPr lang="ru-RU" sz="2200" dirty="0" smtClean="0"/>
              <a:t>«Формирование УУД младших школьников средствами кукольного театра»  </a:t>
            </a:r>
          </a:p>
          <a:p>
            <a:r>
              <a:rPr lang="ru-RU" sz="2200" b="1" dirty="0" smtClean="0"/>
              <a:t>Иващенко Т.А. </a:t>
            </a:r>
            <a:r>
              <a:rPr lang="ru-RU" sz="2200" dirty="0" smtClean="0"/>
              <a:t>«Использование интерактивных методов обучения как средство реализации ФГОС НОО»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653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</a:t>
            </a:r>
            <a:r>
              <a:rPr lang="en-US" b="1" dirty="0" err="1" smtClean="0"/>
              <a:t>редметные</a:t>
            </a:r>
            <a:r>
              <a:rPr lang="en-US" b="1" dirty="0" smtClean="0"/>
              <a:t> </a:t>
            </a:r>
            <a:r>
              <a:rPr lang="en-US" b="1" dirty="0" err="1" smtClean="0"/>
              <a:t>проекты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зима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аукает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Занимательная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Азбука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Веселая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Азбука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Путешествие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цирк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2-ых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Секреты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орфограммы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Мои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друзья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орфограммы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Осьминожка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чего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придумали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словари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Добрые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звуки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стране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Моя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родина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морям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океанам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3-их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гостях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фонетики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мире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звуков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Прятки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звуками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уметь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читать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прекрасна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Весенняя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поэзия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знакомый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незнакомый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Н.Носов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чисел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предметных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39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внеклассной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109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неурочн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деятельн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712967" cy="5905540"/>
        </p:xfrm>
        <a:graphic>
          <a:graphicData uri="http://schemas.openxmlformats.org/drawingml/2006/table">
            <a:tbl>
              <a:tblPr/>
              <a:tblGrid>
                <a:gridCol w="1152800"/>
                <a:gridCol w="7560167"/>
              </a:tblGrid>
              <a:tr h="299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Учреждение</a:t>
                      </a:r>
                      <a:endParaRPr lang="ru-RU" sz="16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и направления совместной деятельности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МБУК ДК им. И. И. </a:t>
                      </a:r>
                      <a:r>
                        <a:rPr lang="ru-RU" sz="1400" b="1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Наймушина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городском конкурсе семейных поделок на Всемирный день Добра – реализация Программы духовно-нравственного воспитания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Городская детская библиотека «Родничок»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городском конкурсе фотографий «Спорт, здоровье, красота» - реализация направления школьной программы «Здоровье», пропаганда ЗОЖ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мероприятии «Путешествие по сказкам» - реализация направления воспитательной работы  и развитие круга детского чтения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совместных мероприятий – развитие коммуникативных УУД, культуры поведения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Лыжная база п. </a:t>
                      </a:r>
                      <a:r>
                        <a:rPr lang="ru-RU" sz="1400" b="1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Невон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по организации и проведению мероприятий по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здоровьесбережению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учащихся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Новогодний праздник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Катание на плюшках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Курорт «Русь»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Договор по организации и проведению мероприятий по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здоровьесбережению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учащихся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День здоровья – отдых классными коллективами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МАУ лагерь «Лосёнок»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Городской конкурс ростовых игрушек на новогоднюю ёлку – реализация художественно-эстетического воспитания школьников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ЦДО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 внеурочной деятельности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ДК «Дружба»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Спектакль «Красавица и чудовище»- реализация художественно-эстетического воспитания школьников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Городская картинная галерея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Обзорная экскурсия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Экскурсия «Золотое дерево» - работа по Программе духовно-нравственного воспитания</a:t>
                      </a:r>
                    </a:p>
                  </a:txBody>
                  <a:tcPr marL="55053" marR="5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7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Модули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www.nikomaha.ru/wp-content/uploads/Structure-of-the-educational-mod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336704" cy="5040561"/>
          </a:xfrm>
          <a:prstGeom prst="rect">
            <a:avLst/>
          </a:prstGeom>
          <a:noFill/>
        </p:spPr>
      </p:pic>
    </p:spTree>
  </p:cSld>
  <p:clrMapOvr>
    <a:masterClrMapping/>
  </p:clrMapOvr>
  <p:transition advTm="1517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Разработка модулей на 2014-2015 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Решение проектных задач, </a:t>
            </a:r>
          </a:p>
          <a:p>
            <a:r>
              <a:rPr lang="ru-RU" dirty="0" smtClean="0"/>
              <a:t>Моя родословная, </a:t>
            </a:r>
          </a:p>
          <a:p>
            <a:r>
              <a:rPr lang="ru-RU" dirty="0" smtClean="0"/>
              <a:t>Составим сборник задач, </a:t>
            </a:r>
          </a:p>
          <a:p>
            <a:r>
              <a:rPr lang="ru-RU" dirty="0" smtClean="0"/>
              <a:t>Первый раз в первый класс,</a:t>
            </a:r>
          </a:p>
          <a:p>
            <a:r>
              <a:rPr lang="ru-RU" dirty="0" smtClean="0"/>
              <a:t> Поиски клада, </a:t>
            </a:r>
          </a:p>
          <a:p>
            <a:r>
              <a:rPr lang="ru-RU" dirty="0" smtClean="0"/>
              <a:t>Здоровье в твоих руках, </a:t>
            </a:r>
          </a:p>
          <a:p>
            <a:r>
              <a:rPr lang="ru-RU" dirty="0" smtClean="0"/>
              <a:t>Страна поэзии и др.</a:t>
            </a:r>
          </a:p>
          <a:p>
            <a:endParaRPr lang="ru-RU" dirty="0"/>
          </a:p>
        </p:txBody>
      </p:sp>
    </p:spTree>
  </p:cSld>
  <p:clrMapOvr>
    <a:masterClrMapping/>
  </p:clrMapOvr>
  <p:transition advTm="1171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Обобщение передового опыта</a:t>
            </a:r>
            <a:endParaRPr lang="ru-RU" sz="4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052736"/>
          <a:ext cx="9143999" cy="6620612"/>
        </p:xfrm>
        <a:graphic>
          <a:graphicData uri="http://schemas.openxmlformats.org/drawingml/2006/table">
            <a:tbl>
              <a:tblPr/>
              <a:tblGrid>
                <a:gridCol w="1403648"/>
                <a:gridCol w="1699601"/>
                <a:gridCol w="2692887"/>
                <a:gridCol w="3241827"/>
                <a:gridCol w="106036"/>
              </a:tblGrid>
              <a:tr h="312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семинары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открытые уроки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выступления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88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Белоносова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Областной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стажировочный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семинар,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доклад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«Оценивание как механизм перехода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нач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школы на новое качество образования»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позитивного взаимодействия школы, семьи и ребёнка как условие социализации обучающихся»,  в СОШ № 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на заседании клуба «ЯСАМ»  по теме «Развитие коммуникативных УУД средствами театра во внеурочной деятельности» в рамках Межтерриториального семинара «Психолого-педагогическое сопровождение участников образовательного процесса в ходе реализации ФГОС НОО, ООО».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9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Кисельникова А.В.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обучения грамоте «Мягкий знак – показатель мягкости согласного» ноябрь 2013г. ( в рамках аттестации)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3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915" marR="34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90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" y="476673"/>
          <a:ext cx="9143999" cy="6520094"/>
        </p:xfrm>
        <a:graphic>
          <a:graphicData uri="http://schemas.openxmlformats.org/drawingml/2006/table">
            <a:tbl>
              <a:tblPr/>
              <a:tblGrid>
                <a:gridCol w="1331640"/>
                <a:gridCol w="1440160"/>
                <a:gridCol w="3096344"/>
                <a:gridCol w="3275855"/>
              </a:tblGrid>
              <a:tr h="4077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Болдина Е.К.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«Мотивация в системе управления   персоналом как средство развития  профессиональной компетентности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педагогов»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Открытый интегрированный урок 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окружающего мира, проект «Потребители и разрушители»  (В рамках работы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стажировочной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площадки Центра научно- методического сопровождения введения и реализации ФГОС ОГАОУ ДПО «Иркутский ИПКРО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Урок русского языка – 18.03.2014 г.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 заседании клуба «ЯСАМ» «Новые профессиональные позиции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педгога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 этапе реализации ФГОС», в рамках Межтерриториального семинара «Психолого-педагогическое сопровождение участников образовательного процесса в ходе реализации ФГОС НОО, ООО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Областной конкурс на премию Губернатора Иркутской области «Первый учитель»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Ли Л.В.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Выступление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 заседании клуба «ЯСАМ»  «Роль внеурочной деятельности в развитии УУД», в рамках Межтерриториального семинара «Психолого-педагогическое сопровождение участников образовательного процесса в ходе реализации ФГОС НОО, ООО».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381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153400" cy="41044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Проектирование образовательной деятельности</a:t>
            </a:r>
            <a:r>
              <a:rPr lang="ru-RU" sz="2700" dirty="0" smtClean="0"/>
              <a:t>– «это вид профессиональной деятельности учителя, в котором определяется будущий процесс и результат целенаправленного развития обучающихся с учётом природных и социальных законов, на основе выбора и принятия решений, в течение определённого промежутка времени».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2" descr="http://www.eusi.ru/lib/kukushin_obsie/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8208912" cy="2520280"/>
          </a:xfrm>
          <a:prstGeom prst="rect">
            <a:avLst/>
          </a:prstGeom>
          <a:noFill/>
        </p:spPr>
      </p:pic>
    </p:spTree>
  </p:cSld>
  <p:clrMapOvr>
    <a:masterClrMapping/>
  </p:clrMapOvr>
  <p:transition advTm="1709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7" y="332656"/>
          <a:ext cx="8650673" cy="4248472"/>
        </p:xfrm>
        <a:graphic>
          <a:graphicData uri="http://schemas.openxmlformats.org/drawingml/2006/table">
            <a:tbl>
              <a:tblPr/>
              <a:tblGrid>
                <a:gridCol w="1331640"/>
                <a:gridCol w="3692424"/>
                <a:gridCol w="3626609"/>
              </a:tblGrid>
              <a:tr h="4248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Иващенко Т.А.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Провела 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открытое заседание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клуба учителей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ФГОСовцев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«ЯСАМ», по теме «Ступени роста учителей, работающих по ФГОС» в рамках Межтерриториального семинара «Психолого-педагогическое сопровождение участников образовательного процесса в ходе реализации ФГОС НОО, ООО».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«Педагогические приемы формирования действий контроля и оценки у младших школьников» -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 на ГМО.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-«Новые эффективные формы методической работы  ШМО - клуб учителей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ФГОСовцев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«ЯСАМ»  -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 на ГМО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581128"/>
          <a:ext cx="8748464" cy="1121664"/>
        </p:xfrm>
        <a:graphic>
          <a:graphicData uri="http://schemas.openxmlformats.org/drawingml/2006/table">
            <a:tbl>
              <a:tblPr/>
              <a:tblGrid>
                <a:gridCol w="1319852"/>
                <a:gridCol w="7428612"/>
              </a:tblGrid>
              <a:tr h="924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Бронникова Н.А.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820" marR="31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 заседании клуба «ЯСАМ»  «Роль внеурочной деятельности в развитии УУД», в рамках Межтерриториального семинара «Психолого-педагогическое сопровождение участников образовательного процесса в ходе реализации ФГОС НОО, ООО».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820" marR="31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645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Изменения, обеспечивающие достижение новых образовательных результатов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Педагог выходит на более высокий профессиональный уровень: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/>
              <a:t>- конструктивные  умения (выбор форм, методов работы, диагностических методик, соблюдение принципов воспитания и обучения, рациональное распределение времени);</a:t>
            </a:r>
          </a:p>
          <a:p>
            <a:r>
              <a:rPr lang="ru-RU" dirty="0" smtClean="0"/>
              <a:t>- организаторские способности (относительно коллектива детей и родителей);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коммуникативныеумения</a:t>
            </a:r>
            <a:r>
              <a:rPr lang="ru-RU" dirty="0" smtClean="0"/>
              <a:t> (устанавливание педагогически целесообразных контактов с детьми, родителями, педагогами);</a:t>
            </a:r>
          </a:p>
          <a:p>
            <a:r>
              <a:rPr lang="ru-RU" dirty="0" smtClean="0"/>
              <a:t>- самообразованием, «установка на постоянное самосовершенствование» (изучение новых педагогических технологий, опыта коллег, посещение семинаров, правильное оценивание своих достоинств и недостатков и пр.)</a:t>
            </a:r>
          </a:p>
          <a:p>
            <a:endParaRPr lang="ru-RU" dirty="0"/>
          </a:p>
        </p:txBody>
      </p:sp>
    </p:spTree>
  </p:cSld>
  <p:clrMapOvr>
    <a:masterClrMapping/>
  </p:clrMapOvr>
  <p:transition advTm="2054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8153400" cy="9906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251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Структура проектирования  педагогической деятельности </a:t>
            </a:r>
            <a:r>
              <a:rPr lang="ru-RU" sz="2800" dirty="0" smtClean="0"/>
              <a:t>(Н.В.Кузьмина )</a:t>
            </a:r>
            <a:endParaRPr lang="ru-RU" sz="2800" dirty="0"/>
          </a:p>
        </p:txBody>
      </p:sp>
      <p:pic>
        <p:nvPicPr>
          <p:cNvPr id="6" name="Picture 2" descr="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7056785" cy="5027843"/>
          </a:xfrm>
          <a:prstGeom prst="rect">
            <a:avLst/>
          </a:prstGeom>
          <a:noFill/>
        </p:spPr>
      </p:pic>
    </p:spTree>
  </p:cSld>
  <p:clrMapOvr>
    <a:masterClrMapping/>
  </p:clrMapOvr>
  <p:transition advTm="1562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260648"/>
          <a:ext cx="8964489" cy="6381328"/>
        </p:xfrm>
        <a:graphic>
          <a:graphicData uri="http://schemas.openxmlformats.org/drawingml/2006/table">
            <a:tbl>
              <a:tblPr/>
              <a:tblGrid>
                <a:gridCol w="2016224"/>
                <a:gridCol w="2525785"/>
                <a:gridCol w="2211240"/>
                <a:gridCol w="2211240"/>
              </a:tblGrid>
              <a:tr h="31906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Педагоги</a:t>
                      </a:r>
                    </a:p>
                    <a:p>
                      <a:r>
                        <a:rPr lang="ru-RU" sz="2400" b="1" dirty="0" err="1" smtClean="0"/>
                        <a:t>ческое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проектиро</a:t>
                      </a:r>
                      <a:endParaRPr lang="ru-RU" sz="2400" b="1" dirty="0" smtClean="0"/>
                    </a:p>
                    <a:p>
                      <a:r>
                        <a:rPr lang="ru-RU" sz="2400" b="1" dirty="0" err="1" smtClean="0"/>
                        <a:t>вание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Квалификационные характеристики, </a:t>
                      </a:r>
                      <a:r>
                        <a:rPr lang="ru-RU" sz="1800" dirty="0" err="1"/>
                        <a:t>профессиограммы</a:t>
                      </a:r>
                      <a:r>
                        <a:rPr lang="ru-RU" sz="1800" dirty="0"/>
                        <a:t>, учебные планы, учебные программы, штатные расписания, должностные инструкции и др.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>Расписания, графики контроля, графики </a:t>
                      </a:r>
                      <a:r>
                        <a:rPr lang="ru-RU" sz="1800" dirty="0" err="1"/>
                        <a:t>межпредметных</a:t>
                      </a:r>
                      <a:r>
                        <a:rPr lang="ru-RU" sz="1800" dirty="0"/>
                        <a:t> связей, требования к урокам, поурочно-тематический план и др.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Конспекты уроков, планы уроков, методические рекомендации, учебные пособия и др.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06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Педагоги</a:t>
                      </a:r>
                    </a:p>
                    <a:p>
                      <a:r>
                        <a:rPr lang="ru-RU" sz="2400" b="1" dirty="0" err="1" smtClean="0"/>
                        <a:t>ческое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/>
                        <a:t>конструирование</a:t>
                      </a: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Правила внутреннего распорядка, планы учебно-воспитательной работы, планы организации работы клубов, кружков и др.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>Конспекты уроков, планы уроков и другие формы, сценарии, модели наглядных пособий, учебники, учебные пособия и др.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r>
                        <a:rPr lang="ru-RU" sz="1800" dirty="0"/>
                        <a:t/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42299" marR="42299" marT="21149" marB="21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7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-1"/>
          <a:ext cx="8568952" cy="6621535"/>
        </p:xfrm>
        <a:graphic>
          <a:graphicData uri="http://schemas.openxmlformats.org/drawingml/2006/table">
            <a:tbl>
              <a:tblPr/>
              <a:tblGrid>
                <a:gridCol w="7632701"/>
                <a:gridCol w="936251"/>
              </a:tblGrid>
              <a:tr h="2042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Тема курсовой подготовки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Кол.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«Руководителей инструкторов занятий по ГО и защите от ЧС в области ОБЖ» 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«Учебная система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Mooodl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«Требования ФГОС начального общего образования»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«Использование информационных технологий в педагогической деятельности»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 ФГОС: содержание и технологии введения 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«Особенности  использования  интерактивных  досок  и  приставок  в школе»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«Структура  и  содержание Программы  «Экологическая  культура здорового и безопасного образа жизни»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«Основы светской этики и религиозных культур»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67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Используемые 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1700808"/>
            <a:ext cx="7416824" cy="43204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 «Школа 2100»-5 педагогов</a:t>
            </a:r>
          </a:p>
          <a:p>
            <a:r>
              <a:rPr lang="ru-RU" sz="3200" dirty="0" smtClean="0"/>
              <a:t>Перспективная начальная школа»-3 педагога</a:t>
            </a:r>
          </a:p>
          <a:p>
            <a:r>
              <a:rPr lang="ru-RU" sz="3200" dirty="0" smtClean="0"/>
              <a:t>Школа России -1 педагог</a:t>
            </a:r>
          </a:p>
          <a:p>
            <a:r>
              <a:rPr lang="ru-RU" sz="3200" dirty="0" smtClean="0"/>
              <a:t>Гармония – 1 педагог</a:t>
            </a:r>
          </a:p>
          <a:p>
            <a:r>
              <a:rPr lang="ru-RU" sz="3200" dirty="0" smtClean="0"/>
              <a:t>Система РО Л.В. </a:t>
            </a:r>
            <a:r>
              <a:rPr lang="ru-RU" sz="3200" dirty="0" err="1" smtClean="0"/>
              <a:t>Занкова</a:t>
            </a:r>
            <a:r>
              <a:rPr lang="ru-RU" sz="3200" dirty="0" smtClean="0"/>
              <a:t> – 1 педагог</a:t>
            </a:r>
            <a:endParaRPr lang="ru-RU" sz="3200" dirty="0"/>
          </a:p>
        </p:txBody>
      </p:sp>
    </p:spTree>
  </p:cSld>
  <p:clrMapOvr>
    <a:masterClrMapping/>
  </p:clrMapOvr>
  <p:transition advTm="904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Используемые образовательные технологии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8153400" cy="3963144"/>
          </a:xfrm>
        </p:spPr>
        <p:txBody>
          <a:bodyPr/>
          <a:lstStyle/>
          <a:p>
            <a:r>
              <a:rPr lang="ru-RU" sz="3200" dirty="0" smtClean="0"/>
              <a:t>Технология проблемно-диалогического обучения 100%,</a:t>
            </a:r>
          </a:p>
          <a:p>
            <a:r>
              <a:rPr lang="ru-RU" sz="3200" dirty="0" smtClean="0"/>
              <a:t>Проектная  100%,</a:t>
            </a:r>
          </a:p>
          <a:p>
            <a:r>
              <a:rPr lang="ru-RU" sz="3200" dirty="0" smtClean="0"/>
              <a:t>  ИКТ  100%,</a:t>
            </a:r>
          </a:p>
          <a:p>
            <a:r>
              <a:rPr lang="ru-RU" sz="3200" dirty="0" smtClean="0"/>
              <a:t>Критическое мышление 27%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073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http://thisisme.ru/sites/default/files/4/reg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"/>
            <a:ext cx="7992888" cy="7054756"/>
          </a:xfrm>
          <a:prstGeom prst="rect">
            <a:avLst/>
          </a:prstGeom>
          <a:noFill/>
        </p:spPr>
      </p:pic>
    </p:spTree>
  </p:cSld>
  <p:clrMapOvr>
    <a:masterClrMapping/>
  </p:clrMapOvr>
  <p:transition advTm="2095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Систематизация  работы </a:t>
            </a:r>
            <a:r>
              <a:rPr lang="en-US" b="1" dirty="0" err="1" smtClean="0"/>
              <a:t>со</a:t>
            </a:r>
            <a:r>
              <a:rPr lang="en-US" b="1" dirty="0" smtClean="0"/>
              <a:t> </a:t>
            </a:r>
            <a:r>
              <a:rPr lang="en-US" dirty="0" err="1" smtClean="0"/>
              <a:t>слабоуспевающими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/>
              <a:t>инклюзивное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обучение</a:t>
            </a:r>
            <a:endParaRPr lang="ru-RU" sz="3200" dirty="0" smtClean="0"/>
          </a:p>
          <a:p>
            <a:pPr algn="ctr">
              <a:buNone/>
            </a:pPr>
            <a:r>
              <a:rPr lang="en-US" sz="2400" dirty="0" smtClean="0"/>
              <a:t> </a:t>
            </a:r>
            <a:endParaRPr lang="ru-RU" sz="2400" dirty="0" smtClean="0"/>
          </a:p>
          <a:p>
            <a:pPr algn="ctr"/>
            <a:r>
              <a:rPr lang="en-US" sz="3200" dirty="0" err="1" smtClean="0"/>
              <a:t>умение</a:t>
            </a:r>
            <a:r>
              <a:rPr lang="en-US" sz="3200" dirty="0" smtClean="0"/>
              <a:t> </a:t>
            </a:r>
            <a:r>
              <a:rPr lang="en-US" sz="3200" dirty="0" err="1" smtClean="0"/>
              <a:t>учителя</a:t>
            </a:r>
            <a:r>
              <a:rPr lang="en-US" sz="3200" dirty="0" smtClean="0"/>
              <a:t> </a:t>
            </a:r>
            <a:r>
              <a:rPr lang="en-US" sz="3200" dirty="0" err="1" smtClean="0"/>
              <a:t>проектировать</a:t>
            </a:r>
            <a:r>
              <a:rPr lang="en-US" sz="3200" dirty="0" smtClean="0"/>
              <a:t> и </a:t>
            </a:r>
            <a:r>
              <a:rPr lang="en-US" sz="3200" dirty="0" err="1" smtClean="0"/>
              <a:t>адаптировать</a:t>
            </a:r>
            <a:r>
              <a:rPr lang="en-US" sz="3200" dirty="0" smtClean="0"/>
              <a:t> </a:t>
            </a:r>
            <a:r>
              <a:rPr lang="en-US" sz="3200" dirty="0" err="1" smtClean="0"/>
              <a:t>образовательный</a:t>
            </a:r>
            <a:r>
              <a:rPr lang="en-US" sz="3200" dirty="0" smtClean="0"/>
              <a:t> </a:t>
            </a:r>
            <a:r>
              <a:rPr lang="en-US" sz="3200" dirty="0" err="1" smtClean="0"/>
              <a:t>процесс</a:t>
            </a:r>
            <a:r>
              <a:rPr lang="en-US" sz="3200" dirty="0" smtClean="0"/>
              <a:t> </a:t>
            </a:r>
            <a:r>
              <a:rPr lang="en-US" sz="3200" dirty="0" err="1" smtClean="0"/>
              <a:t>для</a:t>
            </a:r>
            <a:r>
              <a:rPr lang="en-US" sz="3200" dirty="0" smtClean="0"/>
              <a:t> </a:t>
            </a:r>
            <a:r>
              <a:rPr lang="en-US" sz="3200" dirty="0" err="1" smtClean="0"/>
              <a:t>всех</a:t>
            </a:r>
            <a:r>
              <a:rPr lang="en-US" sz="3200" dirty="0" smtClean="0"/>
              <a:t> </a:t>
            </a:r>
            <a:r>
              <a:rPr lang="en-US" sz="3200" dirty="0" err="1" smtClean="0"/>
              <a:t>обучающихся</a:t>
            </a:r>
            <a:r>
              <a:rPr lang="en-US" sz="3200" dirty="0" smtClean="0"/>
              <a:t>, </a:t>
            </a:r>
            <a:r>
              <a:rPr lang="en-US" sz="3200" dirty="0" err="1" smtClean="0"/>
              <a:t>независимо</a:t>
            </a:r>
            <a:r>
              <a:rPr lang="en-US" sz="3200" dirty="0" smtClean="0"/>
              <a:t> </a:t>
            </a:r>
            <a:r>
              <a:rPr lang="en-US" sz="3200" dirty="0" err="1" smtClean="0"/>
              <a:t>от</a:t>
            </a:r>
            <a:r>
              <a:rPr lang="en-US" sz="3200" dirty="0" smtClean="0"/>
              <a:t> </a:t>
            </a:r>
            <a:r>
              <a:rPr lang="en-US" sz="3200" dirty="0" err="1" smtClean="0"/>
              <a:t>их</a:t>
            </a:r>
            <a:r>
              <a:rPr lang="en-US" sz="3200" dirty="0" smtClean="0"/>
              <a:t> </a:t>
            </a:r>
            <a:r>
              <a:rPr lang="en-US" sz="3200" dirty="0" err="1" smtClean="0"/>
              <a:t>возможностей</a:t>
            </a:r>
            <a:endParaRPr lang="ru-RU" sz="3200" dirty="0" smtClean="0"/>
          </a:p>
          <a:p>
            <a:pPr algn="ctr"/>
            <a:r>
              <a:rPr lang="ru-RU" sz="3200" dirty="0" smtClean="0"/>
              <a:t>сотрудничество с логопедом, психологом школы</a:t>
            </a:r>
          </a:p>
          <a:p>
            <a:pPr algn="ctr"/>
            <a:r>
              <a:rPr lang="ru-RU" sz="3200" dirty="0" smtClean="0"/>
              <a:t>Городская ПМПК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ransition advTm="1506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1300</Words>
  <Application>Microsoft Office PowerPoint</Application>
  <PresentationFormat>Экран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МАОУ «Средняя общеобразовательная школа  №5» г. Усть-Илимск     «Проектирование образовательной деятельности в начальной школе как условие реализации ФГОС» </vt:lpstr>
      <vt:lpstr>Проектирование образовательной деятельности– «это вид профессиональной деятельности учителя, в котором определяется будущий процесс и результат целенаправленного развития обучающихся с учётом природных и социальных законов, на основе выбора и принятия решений, в течение определённого промежутка времени».  </vt:lpstr>
      <vt:lpstr>Структура проектирования  педагогической деятельности (Н.В.Кузьмина )</vt:lpstr>
      <vt:lpstr>Слайд 4</vt:lpstr>
      <vt:lpstr>Слайд 5</vt:lpstr>
      <vt:lpstr>Используемые УМК</vt:lpstr>
      <vt:lpstr>Используемые образовательные технологии </vt:lpstr>
      <vt:lpstr>Слайд 8</vt:lpstr>
      <vt:lpstr>Систематизация  работы со слабоуспевающими  </vt:lpstr>
      <vt:lpstr>Проектирование урока</vt:lpstr>
      <vt:lpstr>Интеграция предметов</vt:lpstr>
      <vt:lpstr>Используемые ЭОР</vt:lpstr>
      <vt:lpstr>Обобщение опыта (публикации) </vt:lpstr>
      <vt:lpstr>Предметные проекты </vt:lpstr>
      <vt:lpstr>Внеурочная деятельность</vt:lpstr>
      <vt:lpstr>Модули</vt:lpstr>
      <vt:lpstr>Разработка модулей на 2014-2015 г.</vt:lpstr>
      <vt:lpstr>Обобщение передового опыта</vt:lpstr>
      <vt:lpstr>Слайд 19</vt:lpstr>
      <vt:lpstr>Слайд 20</vt:lpstr>
      <vt:lpstr>Изменения, обеспечивающие достижение новых образовательных результатов 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«Проектирование образовательной деятельности в начальной школе как условие реализации ФГОС» </dc:title>
  <dc:creator>Таня</dc:creator>
  <cp:lastModifiedBy>Таня</cp:lastModifiedBy>
  <cp:revision>18</cp:revision>
  <dcterms:created xsi:type="dcterms:W3CDTF">2014-05-15T23:53:14Z</dcterms:created>
  <dcterms:modified xsi:type="dcterms:W3CDTF">2014-11-06T14:01:15Z</dcterms:modified>
</cp:coreProperties>
</file>