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4" r:id="rId3"/>
    <p:sldId id="262" r:id="rId4"/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source=psearch&amp;text=%D1%80%D0%B0%D0%B7%D0%BD%D1%8B%D0%B5%20%D0%BA%D0%BE%D0%BD%D1%82%D0%B5%D0%B9%D0%BD%D0%B5%D1%80%D1%8B%20%D0%B4%D0%BB%D1%8F%20%D0%BC%D1%83%D1%81%D0%BE%D1%80%D0%B0&amp;noreask=1&amp;pos=3&amp;rpt=simage&amp;lr=2&amp;uinfo=sw-1349-sh-668-fw-1124-fh-462-pd-1&amp;img_url=http://www.ua.all.biz/img/ua/catalog/small/499869.jp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oo.gl/hlVP6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Курсы\Мои документы\группа 2 2013\рисунки\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3" name="Группа 2"/>
          <p:cNvGrpSpPr/>
          <p:nvPr/>
        </p:nvGrpSpPr>
        <p:grpSpPr>
          <a:xfrm>
            <a:off x="0" y="0"/>
            <a:ext cx="3286365" cy="6858000"/>
            <a:chOff x="0" y="0"/>
            <a:chExt cx="3286365" cy="6858000"/>
          </a:xfrm>
        </p:grpSpPr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0" y="2348880"/>
              <a:ext cx="3275856" cy="2252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0" y="4625752"/>
              <a:ext cx="3286365" cy="2232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3" descr="C:\Documents and Settings\Admin\Мои документы\Мои рисунки\0004-004-Ekologicheskaja-problema.jpg"/>
            <p:cNvPicPr>
              <a:picLocks noChangeAspect="1" noChangeArrowheads="1"/>
            </p:cNvPicPr>
            <p:nvPr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>
              <a:off x="0" y="0"/>
              <a:ext cx="3275856" cy="2276872"/>
            </a:xfrm>
            <a:prstGeom prst="rect">
              <a:avLst/>
            </a:prstGeom>
            <a:noFill/>
          </p:spPr>
        </p:pic>
      </p:grpSp>
      <p:sp>
        <p:nvSpPr>
          <p:cNvPr id="8" name="Прямоугольник 7"/>
          <p:cNvSpPr/>
          <p:nvPr/>
        </p:nvSpPr>
        <p:spPr>
          <a:xfrm>
            <a:off x="3779911" y="142852"/>
            <a:ext cx="50069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/>
                <a:gradFill flip="none" rotWithShape="1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path path="rect">
                    <a:fillToRect l="100000" t="100000"/>
                  </a:path>
                  <a:tileRect r="-100000" b="-100000"/>
                </a:gradFill>
              </a:rPr>
              <a:t>Какие экологические </a:t>
            </a:r>
          </a:p>
          <a:p>
            <a:pPr algn="ctr"/>
            <a:r>
              <a:rPr lang="ru-RU" sz="3200" b="1" dirty="0" smtClean="0">
                <a:ln/>
                <a:gradFill flip="none" rotWithShape="1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path path="rect">
                    <a:fillToRect l="100000" t="100000"/>
                  </a:path>
                  <a:tileRect r="-100000" b="-100000"/>
                </a:gradFill>
              </a:rPr>
              <a:t>проблемы существуют в </a:t>
            </a:r>
          </a:p>
          <a:p>
            <a:pPr algn="ctr"/>
            <a:r>
              <a:rPr lang="ru-RU" sz="3200" b="1" dirty="0" smtClean="0">
                <a:ln/>
                <a:gradFill flip="none" rotWithShape="1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path path="rect">
                    <a:fillToRect l="100000" t="100000"/>
                  </a:path>
                  <a:tileRect r="-100000" b="-100000"/>
                </a:gradFill>
              </a:rPr>
              <a:t>н</a:t>
            </a:r>
            <a:r>
              <a:rPr lang="ru-RU" sz="3200" b="1" cap="none" spc="0" dirty="0" smtClean="0">
                <a:ln/>
                <a:gradFill flip="none" rotWithShape="1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path path="rect">
                    <a:fillToRect l="100000" t="100000"/>
                  </a:path>
                  <a:tileRect r="-100000" b="-100000"/>
                </a:gradFill>
                <a:effectLst/>
              </a:rPr>
              <a:t>ашем городе?</a:t>
            </a:r>
            <a:endParaRPr lang="ru-RU" sz="3200" b="1" cap="none" spc="0" dirty="0">
              <a:ln/>
              <a:gradFill flip="none" rotWithShape="1">
                <a:gsLst>
                  <a:gs pos="0">
                    <a:srgbClr val="000000"/>
                  </a:gs>
                  <a:gs pos="39999">
                    <a:srgbClr val="0A128C"/>
                  </a:gs>
                  <a:gs pos="70000">
                    <a:srgbClr val="181CC7"/>
                  </a:gs>
                  <a:gs pos="88000">
                    <a:srgbClr val="7005D4"/>
                  </a:gs>
                  <a:gs pos="100000">
                    <a:srgbClr val="8C3D91"/>
                  </a:gs>
                </a:gsLst>
                <a:path path="rect">
                  <a:fillToRect l="100000" t="100000"/>
                </a:path>
                <a:tileRect r="-100000" b="-100000"/>
              </a:gra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39952" y="2348880"/>
            <a:ext cx="4824536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457200" indent="-457200" algn="ctr"/>
            <a:r>
              <a:rPr lang="ru-RU" sz="2400" b="1" dirty="0" smtClean="0">
                <a:ln/>
                <a:solidFill>
                  <a:schemeClr val="accent3"/>
                </a:solidFill>
              </a:rPr>
              <a:t>     </a:t>
            </a:r>
            <a:r>
              <a:rPr lang="ru-RU" sz="3200" b="1" dirty="0" smtClean="0">
                <a:ln/>
                <a:solidFill>
                  <a:srgbClr val="006600"/>
                </a:solidFill>
              </a:rPr>
              <a:t>1.Загрязнение воздуха.</a:t>
            </a:r>
          </a:p>
          <a:p>
            <a:pPr marL="457200" indent="-457200" algn="ctr"/>
            <a:endParaRPr lang="ru-RU" sz="3200" b="1" dirty="0" smtClean="0">
              <a:ln/>
              <a:solidFill>
                <a:srgbClr val="006600"/>
              </a:solidFill>
            </a:endParaRPr>
          </a:p>
          <a:p>
            <a:pPr marL="457200" indent="-457200" algn="ctr"/>
            <a:r>
              <a:rPr lang="ru-RU" sz="3200" b="1" cap="none" spc="0" dirty="0" smtClean="0">
                <a:ln/>
                <a:solidFill>
                  <a:srgbClr val="006600"/>
                </a:solidFill>
                <a:effectLst/>
              </a:rPr>
              <a:t>2.Загрязнение воды. </a:t>
            </a:r>
          </a:p>
          <a:p>
            <a:pPr marL="457200" indent="-457200" algn="ctr"/>
            <a:endParaRPr lang="ru-RU" sz="3200" b="1" cap="none" spc="0" dirty="0" smtClean="0">
              <a:ln/>
              <a:solidFill>
                <a:srgbClr val="006600"/>
              </a:solidFill>
              <a:effectLst/>
            </a:endParaRPr>
          </a:p>
          <a:p>
            <a:pPr marL="457200" indent="-457200" algn="ctr"/>
            <a:r>
              <a:rPr lang="ru-RU" sz="3200" b="1" dirty="0" smtClean="0">
                <a:ln/>
                <a:solidFill>
                  <a:srgbClr val="006600"/>
                </a:solidFill>
              </a:rPr>
              <a:t> 3. Мусорные свалки.</a:t>
            </a:r>
          </a:p>
          <a:p>
            <a:pPr marL="457200" indent="-457200" algn="ctr"/>
            <a:endParaRPr lang="ru-RU" sz="3200" b="1" cap="none" spc="0" dirty="0" smtClean="0">
              <a:ln/>
              <a:solidFill>
                <a:srgbClr val="0066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Picture 2" descr="C:\Documents and Settings\Курсы\Мои документы\группа 2 2013\рисунки\01.jpg"/>
            <p:cNvPicPr>
              <a:picLocks noChangeAspect="1" noChangeArrowheads="1"/>
            </p:cNvPicPr>
            <p:nvPr/>
          </p:nvPicPr>
          <p:blipFill>
            <a:blip r:embed="rId2" cstate="screen"/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</p:spPr>
        </p:pic>
        <p:grpSp>
          <p:nvGrpSpPr>
            <p:cNvPr id="4" name="Группа 25"/>
            <p:cNvGrpSpPr/>
            <p:nvPr/>
          </p:nvGrpSpPr>
          <p:grpSpPr>
            <a:xfrm>
              <a:off x="0" y="0"/>
              <a:ext cx="9001156" cy="6429420"/>
              <a:chOff x="142844" y="285728"/>
              <a:chExt cx="9001156" cy="6429420"/>
            </a:xfrm>
          </p:grpSpPr>
          <p:sp>
            <p:nvSpPr>
              <p:cNvPr id="5" name="Выгнутая влево стрелка 4"/>
              <p:cNvSpPr/>
              <p:nvPr/>
            </p:nvSpPr>
            <p:spPr>
              <a:xfrm>
                <a:off x="142844" y="3786190"/>
                <a:ext cx="500066" cy="571504"/>
              </a:xfrm>
              <a:prstGeom prst="curved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Прямоугольник 5"/>
              <p:cNvSpPr/>
              <p:nvPr/>
            </p:nvSpPr>
            <p:spPr>
              <a:xfrm>
                <a:off x="500034" y="285728"/>
                <a:ext cx="7358113" cy="92333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ru-RU" sz="5400" b="1" cap="none" spc="0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Загрязнение воздуха</a:t>
                </a:r>
                <a:endParaRPr lang="ru-RU" sz="5400" b="1" cap="none" spc="0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  <p:sp>
            <p:nvSpPr>
              <p:cNvPr id="7" name="Стрелка вверх 3"/>
              <p:cNvSpPr/>
              <p:nvPr/>
            </p:nvSpPr>
            <p:spPr>
              <a:xfrm rot="10800000">
                <a:off x="1214414" y="1285860"/>
                <a:ext cx="285752" cy="500066"/>
              </a:xfrm>
              <a:prstGeom prst="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Стрелка вверх 7"/>
              <p:cNvSpPr/>
              <p:nvPr/>
            </p:nvSpPr>
            <p:spPr>
              <a:xfrm rot="10800000">
                <a:off x="3214678" y="1285860"/>
                <a:ext cx="285752" cy="500066"/>
              </a:xfrm>
              <a:prstGeom prst="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Стрелка вверх 8"/>
              <p:cNvSpPr/>
              <p:nvPr/>
            </p:nvSpPr>
            <p:spPr>
              <a:xfrm rot="10800000">
                <a:off x="5286380" y="1285860"/>
                <a:ext cx="285752" cy="500066"/>
              </a:xfrm>
              <a:prstGeom prst="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Стрелка вверх 9"/>
              <p:cNvSpPr/>
              <p:nvPr/>
            </p:nvSpPr>
            <p:spPr>
              <a:xfrm rot="10800000">
                <a:off x="7286644" y="1285860"/>
                <a:ext cx="285752" cy="500066"/>
              </a:xfrm>
              <a:prstGeom prst="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214283" y="1772816"/>
                <a:ext cx="2428892" cy="707886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ru-RU" sz="4000" b="1" dirty="0" smtClean="0">
                    <a:ln w="11430"/>
                    <a:solidFill>
                      <a:srgbClr val="002060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заводы</a:t>
                </a:r>
                <a:endParaRPr lang="ru-RU" sz="4000" b="1" dirty="0">
                  <a:ln w="11430"/>
                  <a:solidFill>
                    <a:srgbClr val="00206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2285985" y="1857364"/>
                <a:ext cx="2286016" cy="707886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ru-RU" sz="4000" b="1" dirty="0" smtClean="0">
                    <a:ln w="11430"/>
                    <a:solidFill>
                      <a:srgbClr val="006600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машины</a:t>
                </a:r>
                <a:endParaRPr lang="ru-RU" sz="4000" b="1" dirty="0">
                  <a:ln w="11430"/>
                  <a:solidFill>
                    <a:srgbClr val="0066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4714876" y="1857365"/>
                <a:ext cx="1928826" cy="120032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 algn="ctr"/>
                <a:r>
                  <a:rPr lang="ru-RU" sz="3600" b="1" dirty="0" smtClean="0">
                    <a:ln w="11430"/>
                    <a:solidFill>
                      <a:srgbClr val="CC0099"/>
                    </a:solidFill>
                    <a:effectLst>
                      <a:outerShdw blurRad="80000" dist="40000" dir="5040000" algn="tl">
                        <a:srgbClr val="000000">
                          <a:alpha val="30000"/>
                        </a:srgbClr>
                      </a:outerShdw>
                    </a:effectLst>
                  </a:rPr>
                  <a:t>курение сигарет</a:t>
                </a:r>
                <a:endParaRPr lang="ru-RU" sz="3600" b="1" dirty="0">
                  <a:ln w="11430"/>
                  <a:solidFill>
                    <a:srgbClr val="CC0099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endParaRPr>
              </a:p>
            </p:txBody>
          </p:sp>
          <p:sp>
            <p:nvSpPr>
              <p:cNvPr id="14" name="Прямоугольник 13"/>
              <p:cNvSpPr/>
              <p:nvPr/>
            </p:nvSpPr>
            <p:spPr>
              <a:xfrm>
                <a:off x="6715140" y="1857365"/>
                <a:ext cx="2428860" cy="132343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ru-RU" sz="4000" b="1" dirty="0" smtClean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вырубка леса</a:t>
                </a:r>
                <a:endParaRPr lang="ru-RU" sz="4000" b="1" cap="none" spc="0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15" name="Прямоугольник с двумя скругленными противолежащими углами 14"/>
              <p:cNvSpPr/>
              <p:nvPr/>
            </p:nvSpPr>
            <p:spPr>
              <a:xfrm>
                <a:off x="142844" y="4572008"/>
                <a:ext cx="1928826" cy="2143140"/>
              </a:xfrm>
              <a:prstGeom prst="round2DiagRect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>
                <a:off x="142844" y="3357562"/>
                <a:ext cx="8715436" cy="64633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ru-RU" sz="3600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Как решить </a:t>
                </a:r>
                <a:r>
                  <a:rPr lang="ru-RU" sz="3600" b="1" dirty="0" err="1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экологическуюпроблему</a:t>
                </a:r>
                <a:r>
                  <a:rPr lang="ru-RU" sz="3600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?</a:t>
                </a:r>
                <a:endParaRPr lang="ru-RU" sz="36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  <p:sp>
            <p:nvSpPr>
              <p:cNvPr id="17" name="Прямоугольник с двумя скругленными противолежащими углами 16"/>
              <p:cNvSpPr/>
              <p:nvPr/>
            </p:nvSpPr>
            <p:spPr>
              <a:xfrm>
                <a:off x="2428860" y="4572008"/>
                <a:ext cx="2000264" cy="2143140"/>
              </a:xfrm>
              <a:prstGeom prst="round2DiagRect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Прямоугольник с двумя скругленными противолежащими углами 17"/>
              <p:cNvSpPr/>
              <p:nvPr/>
            </p:nvSpPr>
            <p:spPr>
              <a:xfrm>
                <a:off x="4857752" y="4500570"/>
                <a:ext cx="1857388" cy="2143140"/>
              </a:xfrm>
              <a:prstGeom prst="round2DiagRect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Прямоугольник с двумя скругленными противолежащими углами 18"/>
              <p:cNvSpPr/>
              <p:nvPr/>
            </p:nvSpPr>
            <p:spPr>
              <a:xfrm>
                <a:off x="7143768" y="4500570"/>
                <a:ext cx="1785950" cy="2143140"/>
              </a:xfrm>
              <a:prstGeom prst="round2DiagRect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214282" y="4643446"/>
                <a:ext cx="1928826" cy="203132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ru-RU" b="1" dirty="0" smtClean="0">
                    <a:ln w="11430"/>
                    <a:solidFill>
                      <a:srgbClr val="002060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Контролировать</a:t>
                </a:r>
              </a:p>
              <a:p>
                <a:pPr algn="ctr"/>
                <a:r>
                  <a:rPr lang="ru-RU" b="1" dirty="0" smtClean="0">
                    <a:ln w="11430"/>
                    <a:solidFill>
                      <a:srgbClr val="002060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выбросы фабрик.</a:t>
                </a:r>
              </a:p>
              <a:p>
                <a:pPr algn="ctr"/>
                <a:r>
                  <a:rPr lang="ru-RU" b="1" dirty="0" smtClean="0">
                    <a:ln w="11430"/>
                    <a:solidFill>
                      <a:srgbClr val="002060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 </a:t>
                </a:r>
              </a:p>
              <a:p>
                <a:pPr algn="ctr"/>
                <a:r>
                  <a:rPr lang="ru-RU" b="1" dirty="0" smtClean="0">
                    <a:ln w="11430"/>
                    <a:solidFill>
                      <a:srgbClr val="002060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Поставить </a:t>
                </a:r>
              </a:p>
              <a:p>
                <a:pPr algn="ctr"/>
                <a:r>
                  <a:rPr lang="ru-RU" b="1" dirty="0" smtClean="0">
                    <a:ln w="11430"/>
                    <a:solidFill>
                      <a:srgbClr val="002060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очистные фильтры.</a:t>
                </a:r>
                <a:endParaRPr lang="ru-RU" b="1" dirty="0">
                  <a:ln w="11430"/>
                  <a:solidFill>
                    <a:srgbClr val="00206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  <p:sp>
            <p:nvSpPr>
              <p:cNvPr id="21" name="Прямоугольник 20"/>
              <p:cNvSpPr/>
              <p:nvPr/>
            </p:nvSpPr>
            <p:spPr>
              <a:xfrm>
                <a:off x="2428860" y="4643445"/>
                <a:ext cx="1928826" cy="1938992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ru-RU" sz="2400" b="1" dirty="0" smtClean="0">
                    <a:ln w="11430"/>
                    <a:solidFill>
                      <a:srgbClr val="006600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Создавать машины не наносящие вред экологии.</a:t>
                </a:r>
                <a:endParaRPr lang="ru-RU" sz="2400" b="1" dirty="0">
                  <a:ln w="11430"/>
                  <a:solidFill>
                    <a:srgbClr val="0066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  <p:sp>
            <p:nvSpPr>
              <p:cNvPr id="22" name="Прямоугольник 21"/>
              <p:cNvSpPr/>
              <p:nvPr/>
            </p:nvSpPr>
            <p:spPr>
              <a:xfrm>
                <a:off x="4929190" y="4572008"/>
                <a:ext cx="1785950" cy="138499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ru-RU" sz="2800" b="1" dirty="0" smtClean="0">
                    <a:ln w="11430"/>
                    <a:solidFill>
                      <a:srgbClr val="CC0099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Запретить</a:t>
                </a:r>
              </a:p>
              <a:p>
                <a:pPr algn="ctr"/>
                <a:r>
                  <a:rPr lang="ru-RU" sz="2800" b="1" dirty="0" smtClean="0">
                    <a:ln w="11430"/>
                    <a:solidFill>
                      <a:srgbClr val="CC0099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курение сигарет. </a:t>
                </a:r>
                <a:endParaRPr lang="ru-RU" sz="2800" b="1" cap="none" spc="0" dirty="0">
                  <a:ln w="11430"/>
                  <a:solidFill>
                    <a:srgbClr val="CC0099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  <p:sp>
            <p:nvSpPr>
              <p:cNvPr id="23" name="Прямоугольник 22"/>
              <p:cNvSpPr/>
              <p:nvPr/>
            </p:nvSpPr>
            <p:spPr>
              <a:xfrm>
                <a:off x="7072330" y="4643446"/>
                <a:ext cx="1857388" cy="120032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ru-RU" b="1" dirty="0" smtClean="0">
                    <a:ln w="11430"/>
                    <a:solidFill>
                      <a:schemeClr val="accent6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Контролировать вырубку леса. </a:t>
                </a:r>
              </a:p>
              <a:p>
                <a:pPr algn="ctr"/>
                <a:endParaRPr lang="ru-RU" b="1" dirty="0" smtClean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  <a:p>
                <a:pPr algn="ctr"/>
                <a:r>
                  <a:rPr lang="ru-RU" b="1" dirty="0" smtClean="0">
                    <a:ln w="11430"/>
                    <a:solidFill>
                      <a:schemeClr val="accent6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Сажать деревья.</a:t>
                </a:r>
                <a:endParaRPr lang="ru-RU" b="1" cap="none" spc="0" dirty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194553" y="0"/>
            <a:ext cx="9533106" cy="6858000"/>
            <a:chOff x="-389106" y="0"/>
            <a:chExt cx="9533106" cy="6858000"/>
          </a:xfrm>
        </p:grpSpPr>
        <p:pic>
          <p:nvPicPr>
            <p:cNvPr id="3" name="Picture 2" descr="C:\Documents and Settings\Курсы\Мои документы\группа 2 2013\рисунки\01.jpg"/>
            <p:cNvPicPr>
              <a:picLocks noChangeAspect="1" noChangeArrowheads="1"/>
            </p:cNvPicPr>
            <p:nvPr/>
          </p:nvPicPr>
          <p:blipFill>
            <a:blip r:embed="rId2" cstate="screen"/>
            <a:srcRect/>
            <a:stretch>
              <a:fillRect/>
            </a:stretch>
          </p:blipFill>
          <p:spPr bwMode="auto">
            <a:xfrm>
              <a:off x="-389106" y="0"/>
              <a:ext cx="9533106" cy="6858000"/>
            </a:xfrm>
            <a:prstGeom prst="rect">
              <a:avLst/>
            </a:prstGeom>
            <a:noFill/>
          </p:spPr>
        </p:pic>
        <p:sp>
          <p:nvSpPr>
            <p:cNvPr id="4" name="Прямоугольник 3"/>
            <p:cNvSpPr/>
            <p:nvPr/>
          </p:nvSpPr>
          <p:spPr>
            <a:xfrm>
              <a:off x="785787" y="214290"/>
              <a:ext cx="7000923" cy="76944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4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Загрязнение воды</a:t>
              </a:r>
              <a:endParaRPr lang="ru-RU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5" name="Стрелка вниз 4"/>
            <p:cNvSpPr/>
            <p:nvPr/>
          </p:nvSpPr>
          <p:spPr>
            <a:xfrm>
              <a:off x="1202254" y="1214422"/>
              <a:ext cx="297912" cy="50006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6" name="Стрелка вниз 5"/>
            <p:cNvSpPr/>
            <p:nvPr/>
          </p:nvSpPr>
          <p:spPr>
            <a:xfrm>
              <a:off x="2919806" y="1214422"/>
              <a:ext cx="223434" cy="50006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7" name="Стрелка вниз 6"/>
            <p:cNvSpPr/>
            <p:nvPr/>
          </p:nvSpPr>
          <p:spPr>
            <a:xfrm>
              <a:off x="4920070" y="1214422"/>
              <a:ext cx="223434" cy="50006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8" name="Стрелка вниз 7"/>
            <p:cNvSpPr/>
            <p:nvPr/>
          </p:nvSpPr>
          <p:spPr>
            <a:xfrm>
              <a:off x="7420400" y="1214422"/>
              <a:ext cx="223434" cy="50006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87240" y="1857365"/>
              <a:ext cx="1712992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3200" b="1" dirty="0" smtClean="0">
                  <a:ln w="11430"/>
                  <a:solidFill>
                    <a:srgbClr val="CC0099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заводы</a:t>
              </a:r>
              <a:endParaRPr lang="ru-RU" sz="3200" b="1" cap="none" spc="0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909035" y="1857364"/>
              <a:ext cx="2234337" cy="107721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3200" b="1" dirty="0" smtClean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с</a:t>
              </a:r>
              <a:r>
                <a:rPr lang="ru-RU" sz="3200" b="1" cap="none" spc="0" dirty="0" smtClean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точные воды</a:t>
              </a:r>
              <a:endParaRPr lang="ru-RU" sz="3200" b="1" cap="none" spc="0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222410" y="2000240"/>
              <a:ext cx="1564036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3200" b="1" dirty="0" smtClean="0">
                  <a:ln w="11430"/>
                  <a:solidFill>
                    <a:schemeClr val="accent4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мусор</a:t>
              </a:r>
              <a:endParaRPr lang="ru-RU" sz="3200" b="1" cap="none" spc="0" dirty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724128" y="1928802"/>
              <a:ext cx="3277028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3200" b="1" cap="none" spc="0" dirty="0" smtClean="0">
                  <a:ln w="11430"/>
                  <a:solidFill>
                    <a:srgbClr val="00B0F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нефтепродукты</a:t>
              </a:r>
              <a:endParaRPr lang="ru-RU" sz="3200" b="1" cap="none" spc="0" dirty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-228025" y="3143248"/>
              <a:ext cx="9086305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36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Как решить экологическую проблему?</a:t>
              </a:r>
              <a:endPara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4" name="Выгнутая влево стрелка 13"/>
            <p:cNvSpPr/>
            <p:nvPr/>
          </p:nvSpPr>
          <p:spPr>
            <a:xfrm>
              <a:off x="121565" y="3571876"/>
              <a:ext cx="521345" cy="571504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5" name="Прямоугольник с двумя скругленными противолежащими углами 14"/>
            <p:cNvSpPr/>
            <p:nvPr/>
          </p:nvSpPr>
          <p:spPr>
            <a:xfrm>
              <a:off x="60766" y="4572008"/>
              <a:ext cx="2010904" cy="2143140"/>
            </a:xfrm>
            <a:prstGeom prst="round2Diag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16" name="Прямоугольник с двумя скругленными противолежащими углами 15"/>
            <p:cNvSpPr/>
            <p:nvPr/>
          </p:nvSpPr>
          <p:spPr>
            <a:xfrm>
              <a:off x="4555281" y="4572008"/>
              <a:ext cx="2159859" cy="2143140"/>
            </a:xfrm>
            <a:prstGeom prst="round2Diag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17" name="Прямоугольник с двумя скругленными противолежащими углами 16"/>
            <p:cNvSpPr/>
            <p:nvPr/>
          </p:nvSpPr>
          <p:spPr>
            <a:xfrm>
              <a:off x="6918814" y="4572008"/>
              <a:ext cx="2010904" cy="2143140"/>
            </a:xfrm>
            <a:prstGeom prst="round2Diag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18" name="Прямоугольник с двумя скругленными противолежащими углами 17"/>
            <p:cNvSpPr/>
            <p:nvPr/>
          </p:nvSpPr>
          <p:spPr>
            <a:xfrm>
              <a:off x="2418220" y="4572008"/>
              <a:ext cx="2010904" cy="2143140"/>
            </a:xfrm>
            <a:prstGeom prst="round2Diag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7728" y="4643446"/>
              <a:ext cx="2085382" cy="120032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2400" b="1" spc="50" dirty="0" smtClean="0">
                  <a:ln w="11430"/>
                  <a:solidFill>
                    <a:srgbClr val="CC0099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Ставить очистные фильтры.</a:t>
              </a:r>
              <a:endParaRPr lang="ru-RU" sz="2400" b="1" spc="50" dirty="0">
                <a:ln w="11430"/>
                <a:solidFill>
                  <a:srgbClr val="CC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4555281" y="4643446"/>
              <a:ext cx="2159859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2400" b="1" spc="50" dirty="0" smtClean="0">
                  <a:ln w="11430"/>
                  <a:solidFill>
                    <a:srgbClr val="7030A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Не выбрасывать  мусор вблизи водоемов.</a:t>
              </a:r>
              <a:endParaRPr lang="ru-RU" sz="24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6844337" y="4643446"/>
              <a:ext cx="2085381" cy="181588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2800" b="1" spc="50" dirty="0" smtClean="0">
                  <a:ln w="11430"/>
                  <a:solidFill>
                    <a:srgbClr val="00B0F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Не мыть машины вблизи водоемов.</a:t>
              </a:r>
              <a:endParaRPr lang="ru-RU" sz="2800" b="1" cap="none" spc="50" dirty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2415181" y="4572007"/>
              <a:ext cx="2085381" cy="193899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2400" b="1" spc="50" dirty="0" smtClean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Следить </a:t>
              </a:r>
            </a:p>
            <a:p>
              <a:pPr algn="ctr"/>
              <a:r>
                <a:rPr lang="ru-RU" sz="2400" b="1" spc="50" dirty="0" smtClean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за </a:t>
              </a:r>
            </a:p>
            <a:p>
              <a:pPr algn="ctr"/>
              <a:r>
                <a:rPr lang="ru-RU" sz="2400" b="1" spc="50" dirty="0" smtClean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выбросом сточных </a:t>
              </a:r>
            </a:p>
            <a:p>
              <a:pPr algn="ctr"/>
              <a:r>
                <a:rPr lang="ru-RU" sz="2400" b="1" spc="50" dirty="0" smtClean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вод.</a:t>
              </a:r>
              <a:endParaRPr lang="ru-RU" sz="2400" b="1" cap="none" spc="50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2" descr="C:\Documents and Settings\Курсы\Мои документы\группа 2 2013\рисунки\01.jpg"/>
            <p:cNvPicPr>
              <a:picLocks noChangeAspect="1" noChangeArrowheads="1"/>
            </p:cNvPicPr>
            <p:nvPr/>
          </p:nvPicPr>
          <p:blipFill>
            <a:blip r:embed="rId2" cstate="screen"/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</p:spPr>
        </p:pic>
        <p:grpSp>
          <p:nvGrpSpPr>
            <p:cNvPr id="6" name="Группа 5"/>
            <p:cNvGrpSpPr/>
            <p:nvPr/>
          </p:nvGrpSpPr>
          <p:grpSpPr>
            <a:xfrm>
              <a:off x="2286000" y="285729"/>
              <a:ext cx="6500842" cy="5256202"/>
              <a:chOff x="2286000" y="285729"/>
              <a:chExt cx="6500842" cy="5256202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2286000" y="285729"/>
                <a:ext cx="457200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b="1" cap="all" dirty="0" smtClean="0">
                    <a:ln/>
                    <a:solidFill>
                      <a:srgbClr val="009900"/>
                    </a:solidFill>
                    <a:effectLst>
                      <a:outerShdw blurRad="19685" dist="12700" dir="5400000" algn="tl" rotWithShape="0">
                        <a:schemeClr val="accent1">
                          <a:satMod val="130000"/>
                          <a:alpha val="60000"/>
                        </a:schemeClr>
                      </a:outerShdw>
                      <a:reflection blurRad="10000" stA="55000" endPos="48000" dist="500" dir="5400000" sy="-100000" algn="bl" rotWithShape="0"/>
                    </a:effectLst>
                  </a:rPr>
                  <a:t>Что приводит к загрязнению воды в нашем городе?</a:t>
                </a:r>
                <a:endParaRPr lang="ru-RU" b="1" cap="all" dirty="0">
                  <a:ln/>
                  <a:solidFill>
                    <a:srgbClr val="0099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</a:endParaRPr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2361555" y="1571613"/>
                <a:ext cx="6425287" cy="3970318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342900" indent="-342900" algn="ctr"/>
                <a:r>
                  <a:rPr lang="ru-RU" sz="2800" b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1">
                            <a:tint val="40000"/>
                            <a:satMod val="250000"/>
                          </a:schemeClr>
                        </a:gs>
                        <a:gs pos="9000">
                          <a:schemeClr val="accent1">
                            <a:tint val="52000"/>
                            <a:satMod val="300000"/>
                          </a:schemeClr>
                        </a:gs>
                        <a:gs pos="50000">
                          <a:schemeClr val="accent1">
                            <a:shade val="20000"/>
                            <a:satMod val="300000"/>
                          </a:schemeClr>
                        </a:gs>
                        <a:gs pos="79000">
                          <a:schemeClr val="accent1">
                            <a:tint val="52000"/>
                            <a:satMod val="300000"/>
                          </a:schemeClr>
                        </a:gs>
                        <a:gs pos="100000">
                          <a:schemeClr val="accent1">
                            <a:tint val="40000"/>
                            <a:satMod val="250000"/>
                          </a:schemeClr>
                        </a:gs>
                      </a:gsLst>
                      <a:lin ang="5400000"/>
                    </a:gradFill>
                  </a:rPr>
                  <a:t>1.Коммунальные службы не вывозят мусор своевременно.</a:t>
                </a:r>
              </a:p>
              <a:p>
                <a:pPr marL="342900" indent="-342900" algn="ctr"/>
                <a:r>
                  <a:rPr lang="ru-RU" sz="2800" b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1">
                            <a:tint val="40000"/>
                            <a:satMod val="250000"/>
                          </a:schemeClr>
                        </a:gs>
                        <a:gs pos="9000">
                          <a:schemeClr val="accent1">
                            <a:tint val="52000"/>
                            <a:satMod val="300000"/>
                          </a:schemeClr>
                        </a:gs>
                        <a:gs pos="50000">
                          <a:schemeClr val="accent1">
                            <a:shade val="20000"/>
                            <a:satMod val="300000"/>
                          </a:schemeClr>
                        </a:gs>
                        <a:gs pos="79000">
                          <a:schemeClr val="accent1">
                            <a:tint val="52000"/>
                            <a:satMod val="300000"/>
                          </a:schemeClr>
                        </a:gs>
                        <a:gs pos="100000">
                          <a:schemeClr val="accent1">
                            <a:tint val="40000"/>
                            <a:satMod val="250000"/>
                          </a:schemeClr>
                        </a:gs>
                      </a:gsLst>
                      <a:lin ang="5400000"/>
                    </a:gradFill>
                  </a:rPr>
                  <a:t> </a:t>
                </a:r>
              </a:p>
              <a:p>
                <a:pPr marL="342900" indent="-342900" algn="ctr"/>
                <a:r>
                  <a:rPr lang="ru-RU" sz="2800" b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1">
                            <a:tint val="40000"/>
                            <a:satMod val="250000"/>
                          </a:schemeClr>
                        </a:gs>
                        <a:gs pos="9000">
                          <a:schemeClr val="accent1">
                            <a:tint val="52000"/>
                            <a:satMod val="300000"/>
                          </a:schemeClr>
                        </a:gs>
                        <a:gs pos="50000">
                          <a:schemeClr val="accent1">
                            <a:shade val="20000"/>
                            <a:satMod val="300000"/>
                          </a:schemeClr>
                        </a:gs>
                        <a:gs pos="79000">
                          <a:schemeClr val="accent1">
                            <a:tint val="52000"/>
                            <a:satMod val="300000"/>
                          </a:schemeClr>
                        </a:gs>
                        <a:gs pos="100000">
                          <a:schemeClr val="accent1">
                            <a:tint val="40000"/>
                            <a:satMod val="250000"/>
                          </a:schemeClr>
                        </a:gs>
                      </a:gsLst>
                      <a:lin ang="5400000"/>
                    </a:gradFill>
                  </a:rPr>
                  <a:t>2.Низкая культура жителей нашего города. </a:t>
                </a:r>
              </a:p>
              <a:p>
                <a:pPr marL="342900" indent="-342900" algn="ctr"/>
                <a:endParaRPr lang="ru-RU" sz="28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endParaRPr>
              </a:p>
              <a:p>
                <a:pPr marL="342900" indent="-342900" algn="ctr"/>
                <a:r>
                  <a:rPr lang="ru-RU" sz="2800" b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1">
                            <a:tint val="40000"/>
                            <a:satMod val="250000"/>
                          </a:schemeClr>
                        </a:gs>
                        <a:gs pos="9000">
                          <a:schemeClr val="accent1">
                            <a:tint val="52000"/>
                            <a:satMod val="300000"/>
                          </a:schemeClr>
                        </a:gs>
                        <a:gs pos="50000">
                          <a:schemeClr val="accent1">
                            <a:shade val="20000"/>
                            <a:satMod val="300000"/>
                          </a:schemeClr>
                        </a:gs>
                        <a:gs pos="79000">
                          <a:schemeClr val="accent1">
                            <a:tint val="52000"/>
                            <a:satMod val="300000"/>
                          </a:schemeClr>
                        </a:gs>
                        <a:gs pos="100000">
                          <a:schemeClr val="accent1">
                            <a:tint val="40000"/>
                            <a:satMod val="250000"/>
                          </a:schemeClr>
                        </a:gs>
                      </a:gsLst>
                      <a:lin ang="5400000"/>
                    </a:gradFill>
                  </a:rPr>
                  <a:t>3.Нет мусороперерабатывающих комбинатов.</a:t>
                </a:r>
              </a:p>
              <a:p>
                <a:pPr marL="342900" indent="-342900" algn="ctr">
                  <a:buAutoNum type="arabicPeriod"/>
                </a:pPr>
                <a:endParaRPr lang="ru-RU" sz="28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Picture 2" descr="C:\Documents and Settings\Курсы\Мои документы\группа 2 2013\рисунки\01.jpg"/>
            <p:cNvPicPr>
              <a:picLocks noChangeAspect="1" noChangeArrowheads="1"/>
            </p:cNvPicPr>
            <p:nvPr/>
          </p:nvPicPr>
          <p:blipFill>
            <a:blip r:embed="rId2" cstate="screen"/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</p:spPr>
        </p:pic>
        <p:sp>
          <p:nvSpPr>
            <p:cNvPr id="4" name="Прямоугольник 3"/>
            <p:cNvSpPr/>
            <p:nvPr/>
          </p:nvSpPr>
          <p:spPr>
            <a:xfrm>
              <a:off x="2004822" y="285729"/>
              <a:ext cx="5138946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algn="ctr"/>
              <a:r>
                <a:rPr lang="ru-RU" sz="2400" b="1" cap="all" dirty="0" smtClean="0">
                  <a:ln/>
                  <a:solidFill>
                    <a:srgbClr val="0099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</a:rPr>
                <a:t>Пути решения проблемы.</a:t>
              </a:r>
              <a:endParaRPr lang="ru-RU" sz="2400" b="1" cap="all" spc="0" dirty="0">
                <a:ln/>
                <a:solidFill>
                  <a:srgbClr val="0099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361555" y="980728"/>
              <a:ext cx="6425287" cy="34163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342900" indent="-342900" algn="ctr"/>
              <a:r>
                <a:rPr lang="ru-RU" sz="24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1.В городе должен быть построен мусороперерабатывающий комбинат.</a:t>
              </a:r>
            </a:p>
            <a:p>
              <a:pPr marL="342900" indent="-342900" algn="ctr"/>
              <a:endPara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  <a:p>
              <a:pPr marL="342900" indent="-342900" algn="ctr"/>
              <a:r>
                <a:rPr lang="ru-RU" sz="24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2.Должны быть мусорные контейнеры для разного вида мусора.</a:t>
              </a:r>
            </a:p>
            <a:p>
              <a:pPr marL="342900" indent="-342900" algn="ctr"/>
              <a:endPara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  <a:p>
              <a:pPr marL="342900" indent="-342900" algn="ctr"/>
              <a:r>
                <a:rPr lang="ru-RU" sz="24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3.Люди не должны бросать мусор мимо мусорных контейнеров.</a:t>
              </a:r>
            </a:p>
            <a:p>
              <a:pPr marL="342900" indent="-342900" algn="ctr">
                <a:buAutoNum type="arabicPeriod"/>
              </a:pPr>
              <a:endPara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pic>
          <p:nvPicPr>
            <p:cNvPr id="6" name="Picture 2" descr="http://i.obozrevatel.ua/4/1182079/900192.jp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5076056" y="4005064"/>
              <a:ext cx="3888432" cy="259228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Picture 2" descr="C:\Documents and Settings\Курсы\Мои документы\группа 2 2013\рисунки\01.jpg"/>
            <p:cNvPicPr>
              <a:picLocks noChangeAspect="1" noChangeArrowheads="1"/>
            </p:cNvPicPr>
            <p:nvPr/>
          </p:nvPicPr>
          <p:blipFill>
            <a:blip r:embed="rId2" cstate="screen"/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</p:spPr>
        </p:pic>
        <p:sp>
          <p:nvSpPr>
            <p:cNvPr id="4" name="Прямоугольник 3"/>
            <p:cNvSpPr/>
            <p:nvPr/>
          </p:nvSpPr>
          <p:spPr>
            <a:xfrm>
              <a:off x="2004822" y="285729"/>
              <a:ext cx="5138946" cy="83099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algn="ctr"/>
              <a:r>
                <a:rPr lang="ru-RU" sz="2400" b="1" cap="all" dirty="0" smtClean="0">
                  <a:ln/>
                  <a:gradFill>
                    <a:gsLst>
                      <a:gs pos="0">
                        <a:srgbClr val="000000"/>
                      </a:gs>
                      <a:gs pos="39999">
                        <a:srgbClr val="0A128C"/>
                      </a:gs>
                      <a:gs pos="70000">
                        <a:srgbClr val="181CC7"/>
                      </a:gs>
                      <a:gs pos="88000">
                        <a:srgbClr val="7005D4"/>
                      </a:gs>
                      <a:gs pos="100000">
                        <a:srgbClr val="8C3D91"/>
                      </a:gs>
                    </a:gsLst>
                    <a:path path="rect">
                      <a:fillToRect l="100000" t="100000"/>
                    </a:path>
                  </a:gra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</a:rPr>
                <a:t>Как экологические проблемы влияют на жизнь человека?</a:t>
              </a:r>
              <a:endParaRPr lang="ru-RU" sz="2400" b="1" cap="all" spc="0" dirty="0">
                <a:ln/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path path="rect">
                    <a:fillToRect l="100000" t="100000"/>
                  </a:path>
                </a:gra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627785" y="1196752"/>
              <a:ext cx="6192688" cy="526297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>
                <a:buFont typeface="Wingdings" pitchFamily="2" charset="2"/>
                <a:buChar char="Ø"/>
              </a:pPr>
              <a:r>
                <a:rPr lang="ru-RU" sz="2800" b="1" dirty="0" smtClean="0">
                  <a:ln w="1905"/>
                  <a:solidFill>
                    <a:srgbClr val="CC0099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Экологические проблемы влияют на </a:t>
              </a:r>
            </a:p>
            <a:p>
              <a:r>
                <a:rPr lang="ru-RU" sz="2800" b="1" dirty="0" smtClean="0">
                  <a:ln w="1905"/>
                  <a:solidFill>
                    <a:srgbClr val="CC0099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   здоровье людей.</a:t>
              </a:r>
            </a:p>
            <a:p>
              <a:endParaRPr lang="ru-RU" sz="2800" b="1" dirty="0" smtClean="0">
                <a:ln w="1905"/>
                <a:solidFill>
                  <a:srgbClr val="CC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  <a:p>
              <a:pPr>
                <a:buFont typeface="Wingdings" pitchFamily="2" charset="2"/>
                <a:buChar char="Ø"/>
              </a:pPr>
              <a:r>
                <a:rPr lang="ru-RU" sz="2800" b="1" cap="none" spc="0" dirty="0" smtClean="0">
                  <a:ln w="1905"/>
                  <a:solidFill>
                    <a:srgbClr val="CC0099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В нашем городе очень часто болеют </a:t>
              </a:r>
            </a:p>
            <a:p>
              <a:r>
                <a:rPr lang="ru-RU" sz="2800" b="1" dirty="0" smtClean="0">
                  <a:ln w="1905"/>
                  <a:solidFill>
                    <a:srgbClr val="CC0099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  </a:t>
              </a:r>
              <a:r>
                <a:rPr lang="ru-RU" sz="2800" b="1" cap="none" spc="0" dirty="0" smtClean="0">
                  <a:ln w="1905"/>
                  <a:solidFill>
                    <a:srgbClr val="CC0099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дети.</a:t>
              </a:r>
            </a:p>
            <a:p>
              <a:endParaRPr lang="ru-RU" sz="2800" b="1" cap="none" spc="0" dirty="0" smtClean="0">
                <a:ln w="1905"/>
                <a:solidFill>
                  <a:srgbClr val="CC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  <a:p>
              <a:pPr>
                <a:buFont typeface="Wingdings" pitchFamily="2" charset="2"/>
                <a:buChar char="Ø"/>
              </a:pPr>
              <a:r>
                <a:rPr lang="ru-RU" sz="2800" b="1" dirty="0" smtClean="0">
                  <a:ln w="1905"/>
                  <a:solidFill>
                    <a:srgbClr val="CC0099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В некоторых водоемах  </a:t>
              </a:r>
            </a:p>
            <a:p>
              <a:r>
                <a:rPr lang="ru-RU" sz="2800" b="1" dirty="0" smtClean="0">
                  <a:ln w="1905"/>
                  <a:solidFill>
                    <a:srgbClr val="CC0099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   нашего района нельзя купаться.</a:t>
              </a:r>
            </a:p>
            <a:p>
              <a:endParaRPr lang="ru-RU" sz="2800" b="1" dirty="0" smtClean="0">
                <a:ln w="1905"/>
                <a:solidFill>
                  <a:srgbClr val="CC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  <a:p>
              <a:pPr>
                <a:buFont typeface="Wingdings" pitchFamily="2" charset="2"/>
                <a:buChar char="Ø"/>
              </a:pPr>
              <a:r>
                <a:rPr lang="ru-RU" sz="2800" b="1" cap="none" spc="0" dirty="0" smtClean="0">
                  <a:ln w="1905"/>
                  <a:solidFill>
                    <a:srgbClr val="CC0099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Во многих населенных пунктах  </a:t>
              </a:r>
            </a:p>
            <a:p>
              <a:r>
                <a:rPr lang="ru-RU" sz="2800" b="1" dirty="0" smtClean="0">
                  <a:ln w="1905"/>
                  <a:solidFill>
                    <a:srgbClr val="CC0099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   </a:t>
              </a:r>
              <a:r>
                <a:rPr lang="ru-RU" sz="2800" b="1" cap="none" spc="0" dirty="0" smtClean="0">
                  <a:ln w="1905"/>
                  <a:solidFill>
                    <a:srgbClr val="CC0099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нашего района вода не пригодна </a:t>
              </a:r>
            </a:p>
            <a:p>
              <a:r>
                <a:rPr lang="ru-RU" sz="2800" b="1" dirty="0" smtClean="0">
                  <a:ln w="1905"/>
                  <a:solidFill>
                    <a:srgbClr val="CC0099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   </a:t>
              </a:r>
              <a:r>
                <a:rPr lang="ru-RU" sz="2800" b="1" cap="none" spc="0" dirty="0" smtClean="0">
                  <a:ln w="1905"/>
                  <a:solidFill>
                    <a:srgbClr val="CC0099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для питья.</a:t>
              </a:r>
              <a:endParaRPr lang="ru-RU" sz="2800" b="1" cap="none" spc="0" dirty="0">
                <a:ln w="1905"/>
                <a:solidFill>
                  <a:srgbClr val="CC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Picture 2" descr="C:\Documents and Settings\Курсы\Мои документы\группа 2 2013\рисунки\01.jpg"/>
            <p:cNvPicPr>
              <a:picLocks noChangeAspect="1" noChangeArrowheads="1"/>
            </p:cNvPicPr>
            <p:nvPr/>
          </p:nvPicPr>
          <p:blipFill>
            <a:blip r:embed="rId2" cstate="screen"/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</p:spPr>
        </p:pic>
        <p:sp>
          <p:nvSpPr>
            <p:cNvPr id="4" name="Прямоугольник 3"/>
            <p:cNvSpPr/>
            <p:nvPr/>
          </p:nvSpPr>
          <p:spPr>
            <a:xfrm>
              <a:off x="1714480" y="214290"/>
              <a:ext cx="678661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800" b="1" cap="all" dirty="0" smtClean="0">
                  <a:ln/>
                  <a:solidFill>
                    <a:srgbClr val="0099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</a:rPr>
                <a:t>Что может сделать каждый из нас?</a:t>
              </a:r>
              <a:endParaRPr lang="ru-RU" sz="2800" b="1" cap="all" dirty="0">
                <a:ln/>
                <a:solidFill>
                  <a:srgbClr val="0099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928663" y="785795"/>
              <a:ext cx="7858180" cy="569386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514350" indent="-514350" algn="ctr"/>
              <a:r>
                <a:rPr lang="ru-RU" sz="28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C00000"/>
                  </a:solidFill>
                </a:rPr>
                <a:t>1.Ты можешь стать личным примером каждому.</a:t>
              </a:r>
            </a:p>
            <a:p>
              <a:pPr marL="514350" indent="-514350" algn="ctr"/>
              <a:endPara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endParaRPr>
            </a:p>
            <a:p>
              <a:pPr marL="514350" indent="-514350" algn="ctr"/>
              <a:r>
                <a:rPr lang="ru-RU" sz="28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C00000"/>
                  </a:solidFill>
                </a:rPr>
                <a:t>2.Собирать и сдавать использованную бумагу.</a:t>
              </a:r>
            </a:p>
            <a:p>
              <a:pPr marL="514350" indent="-514350" algn="ctr"/>
              <a:endPara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endParaRPr>
            </a:p>
            <a:p>
              <a:pPr marL="514350" indent="-514350" algn="ctr"/>
              <a:r>
                <a:rPr lang="ru-RU" sz="28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C00000"/>
                  </a:solidFill>
                </a:rPr>
                <a:t>3. Собирать и сдавать ненужные металлические изделия.</a:t>
              </a:r>
            </a:p>
            <a:p>
              <a:pPr marL="514350" indent="-514350" algn="ctr"/>
              <a:endPara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endParaRPr>
            </a:p>
            <a:p>
              <a:pPr marL="514350" indent="-514350" algn="ctr"/>
              <a:r>
                <a:rPr lang="ru-RU" sz="28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C00000"/>
                  </a:solidFill>
                </a:rPr>
                <a:t>4. Сажать деревья.</a:t>
              </a:r>
            </a:p>
            <a:p>
              <a:pPr marL="514350" indent="-514350" algn="ctr"/>
              <a:endPara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endParaRPr>
            </a:p>
            <a:p>
              <a:pPr marL="514350" indent="-514350" algn="ctr"/>
              <a:r>
                <a:rPr lang="ru-RU" sz="28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C00000"/>
                  </a:solidFill>
                </a:rPr>
                <a:t>5. Следить за чистотой.</a:t>
              </a:r>
            </a:p>
            <a:p>
              <a:pPr marL="514350" indent="-514350" algn="ctr"/>
              <a:endPara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endParaRPr>
            </a:p>
            <a:p>
              <a:pPr marL="514350" indent="-514350" algn="ctr"/>
              <a:r>
                <a:rPr lang="ru-RU" sz="28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C00000"/>
                  </a:solidFill>
                </a:rPr>
                <a:t>6. Оберегать животных и растения.</a:t>
              </a:r>
            </a:p>
            <a:p>
              <a:pPr marL="342900" indent="-342900" algn="ctr">
                <a:buAutoNum type="arabicPeriod"/>
              </a:pPr>
              <a:endPara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Picture 2" descr="C:\Documents and Settings\Курсы\Мои документы\группа 2 2013\рисунки\01.jpg"/>
            <p:cNvPicPr>
              <a:picLocks noChangeAspect="1" noChangeArrowheads="1"/>
            </p:cNvPicPr>
            <p:nvPr/>
          </p:nvPicPr>
          <p:blipFill>
            <a:blip r:embed="rId2" cstate="screen"/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</p:spPr>
        </p:pic>
        <p:sp>
          <p:nvSpPr>
            <p:cNvPr id="4" name="Прямоугольник 3"/>
            <p:cNvSpPr/>
            <p:nvPr/>
          </p:nvSpPr>
          <p:spPr>
            <a:xfrm>
              <a:off x="2004822" y="285729"/>
              <a:ext cx="5138946" cy="83099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algn="ctr"/>
              <a:r>
                <a:rPr lang="ru-RU" sz="2400" b="1" cap="all" spc="0" dirty="0" smtClean="0">
                  <a:ln/>
                  <a:solidFill>
                    <a:srgbClr val="0099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</a:rPr>
                <a:t>Исследуя данную проблему мы сделали следующие  выводы:</a:t>
              </a:r>
              <a:endParaRPr lang="ru-RU" sz="2400" b="1" cap="all" spc="0" dirty="0">
                <a:ln/>
                <a:solidFill>
                  <a:srgbClr val="0099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361555" y="1571613"/>
              <a:ext cx="6425287" cy="95410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342900" indent="-342900" algn="ctr"/>
              <a:endPara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  <a:p>
              <a:pPr marL="342900" indent="-342900" algn="ctr">
                <a:buAutoNum type="arabicPeriod"/>
              </a:pPr>
              <a:endPara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361555" y="1571613"/>
              <a:ext cx="6425287" cy="440120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342900" indent="-342900" algn="ctr"/>
              <a:r>
                <a:rPr lang="ru-RU" sz="28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1.Все экологические проблемы влияют на жизнь и здоровье человека.</a:t>
              </a:r>
            </a:p>
            <a:p>
              <a:pPr marL="342900" indent="-342900" algn="ctr"/>
              <a:endPara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  <a:p>
              <a:pPr marL="342900" indent="-342900" algn="ctr"/>
              <a:r>
                <a:rPr lang="ru-RU" sz="28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2.Чистота  нашего города зависит от каждого из нас.</a:t>
              </a:r>
            </a:p>
            <a:p>
              <a:pPr marL="342900" indent="-342900" algn="ctr"/>
              <a:endPara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  <a:p>
              <a:pPr marL="342900" indent="-342900" algn="ctr"/>
              <a:r>
                <a:rPr lang="ru-RU" sz="28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3.Мы должны беречь и охранять природу, чтобы сохранить жизнь на земле.</a:t>
              </a:r>
            </a:p>
            <a:p>
              <a:pPr marL="342900" indent="-342900" algn="ctr">
                <a:buAutoNum type="arabicPeriod"/>
              </a:pPr>
              <a:endPara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Picture 2" descr="C:\Documents and Settings\Курсы\Мои документы\группа 2 2013\рисунки\01.jpg"/>
            <p:cNvPicPr>
              <a:picLocks noChangeAspect="1" noChangeArrowheads="1"/>
            </p:cNvPicPr>
            <p:nvPr/>
          </p:nvPicPr>
          <p:blipFill>
            <a:blip r:embed="rId2" cstate="screen"/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</p:spPr>
        </p:pic>
        <p:sp>
          <p:nvSpPr>
            <p:cNvPr id="4" name="Прямоугольник 3"/>
            <p:cNvSpPr/>
            <p:nvPr/>
          </p:nvSpPr>
          <p:spPr>
            <a:xfrm>
              <a:off x="2843808" y="260649"/>
              <a:ext cx="5616623" cy="72007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Wave1">
                <a:avLst>
                  <a:gd name="adj1" fmla="val 12500"/>
                  <a:gd name="adj2" fmla="val 90"/>
                </a:avLst>
              </a:prstTxWarp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pPr algn="ctr"/>
              <a:r>
                <a:rPr lang="ru-RU" sz="5400" b="1" cap="none" spc="0" dirty="0" smtClean="0">
                  <a:ln/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  <a:effectLst/>
                </a:rPr>
                <a:t>Ресурсы</a:t>
              </a:r>
              <a:endParaRPr lang="ru-RU" sz="5400" b="1" cap="none" spc="0" dirty="0">
                <a:ln/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effectLst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195736" y="1124744"/>
              <a:ext cx="597666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AutoNum type="arabicPeriod"/>
              </a:pPr>
              <a:r>
                <a:rPr lang="ru-RU" sz="2800" dirty="0" smtClean="0">
                  <a:solidFill>
                    <a:srgbClr val="006600"/>
                  </a:solidFill>
                </a:rPr>
                <a:t>Фон слайдов.</a:t>
              </a:r>
              <a:r>
                <a:rPr lang="en-US" sz="2800" dirty="0" smtClean="0">
                  <a:solidFill>
                    <a:srgbClr val="006600"/>
                  </a:solidFill>
                </a:rPr>
                <a:t>http://goo.gl/guFQI</a:t>
              </a:r>
              <a:endParaRPr lang="ru-RU" sz="2800" dirty="0">
                <a:solidFill>
                  <a:srgbClr val="006600"/>
                </a:solidFill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195736" y="1772816"/>
              <a:ext cx="6480720" cy="15081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800" dirty="0" smtClean="0">
                  <a:solidFill>
                    <a:srgbClr val="006600"/>
                  </a:solidFill>
                </a:rPr>
                <a:t>2. Изображение планеты </a:t>
              </a:r>
            </a:p>
            <a:p>
              <a:r>
                <a:rPr lang="ru-RU" sz="2800" dirty="0" smtClean="0">
                  <a:solidFill>
                    <a:srgbClr val="006600"/>
                  </a:solidFill>
                </a:rPr>
                <a:t>     Земля.</a:t>
              </a:r>
              <a:r>
                <a:rPr lang="en-US" sz="2800" u="sng" dirty="0" smtClean="0">
                  <a:solidFill>
                    <a:srgbClr val="006600"/>
                  </a:solidFill>
                  <a:hlinkClick r:id="rId3"/>
                </a:rPr>
                <a:t>http://goo.gl/hlVP6</a:t>
              </a:r>
              <a:endParaRPr lang="ru-RU" sz="2800" u="sng" dirty="0" smtClean="0">
                <a:solidFill>
                  <a:srgbClr val="006600"/>
                </a:solidFill>
              </a:endParaRPr>
            </a:p>
            <a:p>
              <a:endParaRPr lang="ru-RU" dirty="0" smtClean="0"/>
            </a:p>
            <a:p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195736" y="2708920"/>
              <a:ext cx="6192688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800" dirty="0" smtClean="0">
                  <a:solidFill>
                    <a:srgbClr val="006600"/>
                  </a:solidFill>
                </a:rPr>
                <a:t>3. Картинки экологических </a:t>
              </a:r>
            </a:p>
            <a:p>
              <a:r>
                <a:rPr lang="ru-RU" sz="2800" dirty="0" smtClean="0">
                  <a:solidFill>
                    <a:srgbClr val="006600"/>
                  </a:solidFill>
                </a:rPr>
                <a:t>    проблем.</a:t>
              </a:r>
              <a:r>
                <a:rPr lang="en-US" sz="2800" dirty="0" smtClean="0">
                  <a:solidFill>
                    <a:srgbClr val="006600"/>
                  </a:solidFill>
                </a:rPr>
                <a:t>http://goo.gl/p0e9E</a:t>
              </a:r>
              <a:endParaRPr lang="ru-RU" sz="2800" dirty="0">
                <a:solidFill>
                  <a:srgbClr val="006600"/>
                </a:solidFill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339752" y="3717032"/>
              <a:ext cx="5760639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800" dirty="0" smtClean="0">
                  <a:solidFill>
                    <a:srgbClr val="006600"/>
                  </a:solidFill>
                </a:rPr>
                <a:t>4.Экологические проблемы города  </a:t>
              </a:r>
            </a:p>
            <a:p>
              <a:r>
                <a:rPr lang="ru-RU" sz="2800" dirty="0" smtClean="0">
                  <a:solidFill>
                    <a:srgbClr val="006600"/>
                  </a:solidFill>
                </a:rPr>
                <a:t>   Гагарин Смоленской области</a:t>
              </a:r>
              <a:r>
                <a:rPr lang="en-US" sz="2800" dirty="0" smtClean="0">
                  <a:solidFill>
                    <a:srgbClr val="006600"/>
                  </a:solidFill>
                </a:rPr>
                <a:t>http://goo.gl/J9pBZ</a:t>
              </a:r>
              <a:endParaRPr lang="ru-RU" sz="2800" dirty="0">
                <a:solidFill>
                  <a:srgbClr val="006600"/>
                </a:solidFill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411760" y="5157192"/>
              <a:ext cx="561662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800" dirty="0" smtClean="0">
                  <a:solidFill>
                    <a:srgbClr val="006600"/>
                  </a:solidFill>
                </a:rPr>
                <a:t>5.Экологические проблемы современности.</a:t>
              </a:r>
              <a:r>
                <a:rPr lang="en-US" sz="2800" dirty="0" smtClean="0">
                  <a:solidFill>
                    <a:srgbClr val="006600"/>
                  </a:solidFill>
                </a:rPr>
                <a:t>votedeath.ru</a:t>
              </a:r>
              <a:r>
                <a:rPr lang="ru-RU" sz="2800" dirty="0" smtClean="0">
                  <a:solidFill>
                    <a:srgbClr val="006600"/>
                  </a:solidFill>
                </a:rPr>
                <a:t> </a:t>
              </a:r>
              <a:endParaRPr lang="en-US" sz="2800" dirty="0">
                <a:solidFill>
                  <a:srgbClr val="0066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324</Words>
  <Application>Microsoft Office PowerPoint</Application>
  <PresentationFormat>Экран (4:3)</PresentationFormat>
  <Paragraphs>90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 Витальевна</dc:creator>
  <cp:lastModifiedBy>татьяна</cp:lastModifiedBy>
  <cp:revision>4</cp:revision>
  <dcterms:created xsi:type="dcterms:W3CDTF">2014-06-26T06:07:58Z</dcterms:created>
  <dcterms:modified xsi:type="dcterms:W3CDTF">2014-06-26T06:28:40Z</dcterms:modified>
</cp:coreProperties>
</file>