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70" r:id="rId10"/>
    <p:sldId id="265" r:id="rId11"/>
    <p:sldId id="271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31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59C74-D10B-4C7C-9616-5F25218CE13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A448-927D-483C-BE26-EE6E6D600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3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A448-927D-483C-BE26-EE6E6D6006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8C2F68-E493-49AC-9438-E87D7480DF79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E7B3B28-B5CF-4CBC-BF2E-02BAE250B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оценки достижения планируемых результатов освоения основной образовательной программы начального общего образования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87624"/>
            <a:ext cx="8229600" cy="82598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Правило 3. 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Сколько ставить отметок?                                                </a:t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 числу решённых задач.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endParaRPr lang="ru-RU" dirty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916832"/>
            <a:ext cx="8229600" cy="38164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4584D3">
                    <a:lumMod val="75000"/>
                  </a:srgbClr>
                </a:solidFill>
              </a:rPr>
              <a:t/>
            </a:r>
            <a:br>
              <a:rPr lang="ru-RU" sz="2400" dirty="0" smtClean="0">
                <a:solidFill>
                  <a:srgbClr val="4584D3">
                    <a:lumMod val="75000"/>
                  </a:srgbClr>
                </a:solidFill>
              </a:rPr>
            </a:br>
            <a:r>
              <a:rPr lang="ru-RU" sz="2400" dirty="0" smtClean="0">
                <a:solidFill>
                  <a:srgbClr val="4584D3">
                    <a:lumMod val="75000"/>
                  </a:srgbClr>
                </a:solidFill>
              </a:rPr>
              <a:t>В таблицах образовательных результатов (предметных, </a:t>
            </a:r>
            <a:r>
              <a:rPr lang="ru-RU" sz="2400" dirty="0" err="1" smtClean="0">
                <a:solidFill>
                  <a:srgbClr val="4584D3">
                    <a:lumMod val="75000"/>
                  </a:srgbClr>
                </a:solidFill>
              </a:rPr>
              <a:t>метапредметных</a:t>
            </a:r>
            <a:r>
              <a:rPr lang="ru-RU" sz="2400" dirty="0" smtClean="0">
                <a:solidFill>
                  <a:srgbClr val="4584D3">
                    <a:lumMod val="75000"/>
                  </a:srgbClr>
                </a:solidFill>
              </a:rPr>
              <a:t>, личностных)  и в «Портфеле достижений» («</a:t>
            </a:r>
            <a:r>
              <a:rPr lang="ru-RU" sz="2400" dirty="0" err="1" smtClean="0">
                <a:solidFill>
                  <a:srgbClr val="4584D3">
                    <a:lumMod val="75000"/>
                  </a:srgbClr>
                </a:solidFill>
              </a:rPr>
              <a:t>Портфолио</a:t>
            </a:r>
            <a:r>
              <a:rPr lang="ru-RU" sz="2400" dirty="0" smtClean="0">
                <a:solidFill>
                  <a:srgbClr val="4584D3">
                    <a:lumMod val="75000"/>
                  </a:srgbClr>
                </a:solidFill>
              </a:rPr>
              <a:t>»).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8199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4584D3">
                    <a:lumMod val="20000"/>
                    <a:lumOff val="80000"/>
                  </a:srgbClr>
                </a:solidFill>
                <a:ea typeface="+mj-ea"/>
                <a:cs typeface="+mj-cs"/>
              </a:rPr>
              <a:t>Правило 4. </a:t>
            </a:r>
            <a:r>
              <a:rPr lang="ru-RU" sz="2800" b="1" dirty="0" smtClean="0">
                <a:solidFill>
                  <a:srgbClr val="4584D3">
                    <a:lumMod val="20000"/>
                    <a:lumOff val="80000"/>
                  </a:srgbClr>
                </a:solidFill>
                <a:ea typeface="+mj-ea"/>
                <a:cs typeface="+mj-cs"/>
              </a:rPr>
              <a:t>Где накапливать оценки </a:t>
            </a:r>
            <a:r>
              <a:rPr lang="ru-RU" sz="2800" b="1" smtClean="0">
                <a:solidFill>
                  <a:srgbClr val="4584D3">
                    <a:lumMod val="20000"/>
                    <a:lumOff val="80000"/>
                  </a:srgbClr>
                </a:solidFill>
                <a:ea typeface="+mj-ea"/>
                <a:cs typeface="+mj-cs"/>
              </a:rPr>
              <a:t>и отметки?</a:t>
            </a:r>
            <a:r>
              <a:rPr lang="ru-RU" sz="2800" dirty="0">
                <a:solidFill>
                  <a:srgbClr val="4584D3">
                    <a:lumMod val="20000"/>
                    <a:lumOff val="8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4584D3">
                    <a:lumMod val="20000"/>
                    <a:lumOff val="80000"/>
                  </a:srgbClr>
                </a:solidFill>
                <a:ea typeface="+mj-ea"/>
                <a:cs typeface="+mj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763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229600" cy="4525096"/>
          </a:xfrm>
        </p:spPr>
        <p:txBody>
          <a:bodyPr>
            <a:normAutofit/>
          </a:bodyPr>
          <a:lstStyle/>
          <a:p>
            <a:r>
              <a:rPr lang="ru-RU" sz="31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Правило  5.</a:t>
            </a:r>
            <a: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Когда ставить оценки?</a:t>
            </a:r>
            <a:b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</a:t>
            </a:r>
            <a:b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</a:rPr>
              <a:t>Текущие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по желанию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</a:rPr>
              <a:t>за тематические проверочные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работы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  <a:t>обязательно.</a:t>
            </a:r>
            <a:br>
              <a:rPr lang="ru-RU" sz="2700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64704"/>
            <a:ext cx="8229600" cy="58075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6 </a:t>
            </a:r>
            <a:r>
              <a:rPr lang="ru-RU" sz="31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правило.</a:t>
            </a:r>
            <a:r>
              <a:rPr lang="ru-RU" sz="31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</a:t>
            </a:r>
            <a: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каким критериям оценивать?</a:t>
            </a:r>
            <a:b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По признакам уровневой успешности: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) необходимый уровень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(базовый) – решение типовой задачи (умение действовать в привычной ситуации);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повышенный уровень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(программный) – решение нестандартной задачи (умение действовать в нестандартной ситуации, требующей применения имеющихся знаний);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3)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максимальный уровень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(необязательный) -  решение не изучавшейся в классе «сверхзадачи» (умение действовать совершенно самостоятельно в незнакомой ситуации, требующей новых, </a:t>
            </a:r>
            <a:r>
              <a:rPr lang="ru-RU" sz="2700" dirty="0" err="1" smtClean="0">
                <a:solidFill>
                  <a:schemeClr val="accent2">
                    <a:lumMod val="75000"/>
                  </a:schemeClr>
                </a:solidFill>
              </a:rPr>
              <a:t>неизучавшихся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 знаний).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714668"/>
            <a:ext cx="8229600" cy="112332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Правило  7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Как определять итоговые оценки/отметки?</a:t>
            </a:r>
            <a:b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Предметные четвертные оценки/отметки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определяются по таблицам предметных результатов (среднее арифметическое баллов).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Итоговая оценка за ступень начальной школы – на основе всех положительных результатов, накопленных учеником  в своём портфеле достижений и на основе итоговой диагностики предметных и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метапредметных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результатов 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628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Федеральный государственный образовательный стандарт содержит чёткие требования к системе оценки достижения планируемых результатов. </a:t>
            </a:r>
          </a:p>
          <a:p>
            <a:pPr>
              <a:buNone/>
              <a:defRPr/>
            </a:pPr>
            <a:r>
              <a:rPr lang="ru-RU" dirty="0" smtClean="0"/>
              <a:t>В соответствии с ними система оценки должна: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ru-RU" dirty="0" smtClean="0"/>
              <a:t>Фиксировать цели оценочной деятельности.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ru-RU" dirty="0" smtClean="0"/>
              <a:t>Фиксировать критерии, процедуры, инструменты оценки и формы представления её результатов.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ru-RU" dirty="0" smtClean="0"/>
              <a:t>Фиксировать условия и границы применения системы оценки.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76672"/>
            <a:ext cx="8229600" cy="880618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меняет в школе новая система оценки образовательных    результатов?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dirty="0" smtClean="0"/>
              <a:t>Комплексная оценка результатов- это общая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характеристика</a:t>
            </a:r>
            <a:r>
              <a:rPr lang="ru-RU" dirty="0" smtClean="0"/>
              <a:t> всего приобретённого учеником – его 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предметные результаты, которые фиксируются в таблицах образовательных результатов.</a:t>
            </a:r>
          </a:p>
          <a:p>
            <a:pPr>
              <a:buNone/>
              <a:defRPr/>
            </a:pPr>
            <a:r>
              <a:rPr lang="ru-RU" dirty="0" smtClean="0"/>
              <a:t>Самое главное, что все оценки и отметки, помещаемые в таблицах нужны для принятия решений по педагогической помощи и поддержке каждого ученика в том, что ему необходимо на данном этапе его развития.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обеспечить </a:t>
            </a:r>
            <a:r>
              <a:rPr lang="ru-RU" sz="2800" b="1" u="sng" dirty="0" smtClean="0"/>
              <a:t>комплексную оценку </a:t>
            </a:r>
            <a:r>
              <a:rPr lang="ru-RU" sz="2800" dirty="0" smtClean="0"/>
              <a:t>всех образовательных результатов (предметных,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и личностных?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dirty="0" smtClean="0"/>
              <a:t>Нужно изменить инструментарий – формы и методы оценки.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ru-RU" dirty="0" smtClean="0"/>
              <a:t>Приоритетными в диагностике становятся </a:t>
            </a:r>
            <a:r>
              <a:rPr lang="ru-RU" b="1" u="sng" dirty="0" smtClean="0"/>
              <a:t>продуктивные</a:t>
            </a:r>
            <a:r>
              <a:rPr lang="ru-RU" dirty="0" smtClean="0"/>
              <a:t> задания (задачи) по применению знаний и умений, предполагающие создание учеником в ходе решения </a:t>
            </a:r>
            <a:r>
              <a:rPr lang="ru-RU" b="1" u="sng" dirty="0" smtClean="0"/>
              <a:t>своего информационного продукта: вывода, оценки </a:t>
            </a:r>
            <a:r>
              <a:rPr lang="ru-RU" dirty="0" smtClean="0"/>
              <a:t>и т.д.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ru-RU" dirty="0" smtClean="0"/>
              <a:t>Необходимо проводить </a:t>
            </a:r>
            <a:r>
              <a:rPr lang="ru-RU" b="1" u="sng" dirty="0" err="1" smtClean="0"/>
              <a:t>метапредметные</a:t>
            </a:r>
            <a:r>
              <a:rPr lang="ru-RU" b="1" u="sng" dirty="0" smtClean="0"/>
              <a:t> диагностические работы</a:t>
            </a:r>
            <a:r>
              <a:rPr lang="ru-RU" dirty="0" smtClean="0"/>
              <a:t>, составленные из </a:t>
            </a:r>
            <a:r>
              <a:rPr lang="ru-RU" dirty="0" err="1" smtClean="0"/>
              <a:t>компетентностных</a:t>
            </a:r>
            <a:r>
              <a:rPr lang="ru-RU" dirty="0" smtClean="0"/>
              <a:t>  заданий, требующих от ученика не только </a:t>
            </a:r>
            <a:r>
              <a:rPr lang="ru-RU" b="1" u="sng" dirty="0" smtClean="0"/>
              <a:t>познавательных</a:t>
            </a:r>
            <a:r>
              <a:rPr lang="ru-RU" dirty="0" smtClean="0"/>
              <a:t>, но и </a:t>
            </a:r>
            <a:r>
              <a:rPr lang="ru-RU" b="1" u="sng" dirty="0" smtClean="0"/>
              <a:t>регулятивных и коммуникативных действий.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Какие нужны новые формы и методы оценки?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  <a:defRPr/>
            </a:pPr>
            <a:r>
              <a:rPr lang="ru-RU" dirty="0" smtClean="0"/>
              <a:t>целенаправленное наблюдение (фиксация проявляемых учениками действий и качеств по заданным параметрам);</a:t>
            </a:r>
          </a:p>
          <a:p>
            <a:pPr marL="342900" indent="-342900">
              <a:buFontTx/>
              <a:buChar char="-"/>
              <a:defRPr/>
            </a:pPr>
            <a:r>
              <a:rPr lang="ru-RU" dirty="0" smtClean="0"/>
              <a:t>самооценка ученика по принятым формам (например, лист с вопросами по </a:t>
            </a:r>
            <a:r>
              <a:rPr lang="ru-RU" dirty="0" err="1" smtClean="0"/>
              <a:t>саморефлексии</a:t>
            </a:r>
            <a:r>
              <a:rPr lang="ru-RU" dirty="0" smtClean="0"/>
              <a:t> конкретной деятельности);</a:t>
            </a:r>
          </a:p>
          <a:p>
            <a:pPr marL="342900" indent="-342900">
              <a:buFontTx/>
              <a:buChar char="-"/>
              <a:defRPr/>
            </a:pPr>
            <a:r>
              <a:rPr lang="ru-RU" dirty="0" smtClean="0"/>
              <a:t>результаты учебных проектов;</a:t>
            </a:r>
          </a:p>
          <a:p>
            <a:pPr marL="342900" indent="-342900">
              <a:buFontTx/>
              <a:buChar char="-"/>
              <a:defRPr/>
            </a:pPr>
            <a:r>
              <a:rPr lang="ru-RU" dirty="0" smtClean="0"/>
              <a:t>результаты разнообразных </a:t>
            </a:r>
            <a:r>
              <a:rPr lang="ru-RU" dirty="0" err="1" smtClean="0"/>
              <a:t>внеучебных</a:t>
            </a:r>
            <a:r>
              <a:rPr lang="ru-RU" dirty="0" smtClean="0"/>
              <a:t> и внешкольных работ, достижений учеников.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Система  контроля дополняется новыми формами контроля результатов: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453650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000" dirty="0" smtClean="0"/>
              <a:t>При введении новой системы оценки образовательных результатов необходимо установить чёткие границы и рамки: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sz="2000" dirty="0" smtClean="0"/>
              <a:t>Постепенное внедрение : от простого к сложному.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sz="2000" dirty="0" smtClean="0"/>
              <a:t>Понимание, что система оценки результатов не даётся в законченном и неизменном виде, она будет развиваться.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sz="2000" dirty="0" smtClean="0"/>
              <a:t>Сокращение до минимума «отчётных документов» и сроков их обязательного заполнения учителем.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sz="2000" dirty="0" smtClean="0"/>
              <a:t>Ориентир только на поддержание успешности и мотивации ученика.</a:t>
            </a:r>
          </a:p>
          <a:p>
            <a:pPr marL="457200" indent="-457200">
              <a:buFont typeface="Arial" pitchFamily="34" charset="0"/>
              <a:buAutoNum type="arabicParenR"/>
              <a:defRPr/>
            </a:pPr>
            <a:r>
              <a:rPr lang="ru-RU" sz="2000" dirty="0" smtClean="0"/>
              <a:t>Обеспечение личной психологической безопасности ученика.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Какими должны быть границы применения системы оценки?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628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Технология оценивания образовательных достижений (учебных успехов)  представляет собой </a:t>
            </a:r>
            <a:r>
              <a:rPr lang="ru-RU" b="1" u="sng" dirty="0" smtClean="0"/>
              <a:t>семь правил</a:t>
            </a:r>
            <a:r>
              <a:rPr lang="ru-RU" dirty="0" smtClean="0"/>
              <a:t>, определяющих порядок действий в разных ситуациях контроля и оценивания.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Эти правила дают ответы на все вопросы оценивания результатов ФГОС.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Какой опыт нам поможет? </a:t>
            </a:r>
            <a:br>
              <a:rPr lang="ru-RU" sz="2800" b="1" dirty="0" smtClean="0"/>
            </a:br>
            <a:r>
              <a:rPr lang="ru-RU" sz="2800" dirty="0" smtClean="0"/>
              <a:t>Опора на технологию оценивания образовательных достижений (учебных успехов)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179512"/>
            <a:ext cx="8229600" cy="6624736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8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Правило  1.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Что оцениваем?</a:t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Оцениваем результаты – предметные,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метапредметные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и личностные.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4584D3">
                    <a:lumMod val="75000"/>
                  </a:srgbClr>
                </a:solidFill>
                <a:ea typeface="+mj-ea"/>
                <a:cs typeface="+mj-cs"/>
              </a:rPr>
              <a:t>Учитель и ученик вместе определяют оценку и отметку.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4584D3">
                    <a:lumMod val="75000"/>
                  </a:srgbClr>
                </a:solidFill>
              </a:rPr>
              <a:t>Правило  2.</a:t>
            </a:r>
            <a:r>
              <a:rPr lang="ru-RU" sz="2800" dirty="0">
                <a:solidFill>
                  <a:srgbClr val="4584D3">
                    <a:lumMod val="75000"/>
                  </a:srgbClr>
                </a:solidFill>
              </a:rPr>
              <a:t> Кто оценивает?</a:t>
            </a:r>
            <a:br>
              <a:rPr lang="ru-RU" sz="2800" dirty="0">
                <a:solidFill>
                  <a:srgbClr val="4584D3">
                    <a:lumMod val="75000"/>
                  </a:srgbClr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09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191</TotalTime>
  <Words>437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Система оценки достижения планируемых результатов освоения основной образовательной программы начального общего образования</vt:lpstr>
      <vt:lpstr>Что меняет в школе новая система оценки образовательных    результатов?</vt:lpstr>
      <vt:lpstr>Как обеспечить комплексную оценку всех образовательных результатов (предметных, метапредметных и личностных?</vt:lpstr>
      <vt:lpstr>Какие нужны новые формы и методы оценки?</vt:lpstr>
      <vt:lpstr>Система  контроля дополняется новыми формами контроля результатов:</vt:lpstr>
      <vt:lpstr>Какими должны быть границы применения системы оценки?</vt:lpstr>
      <vt:lpstr>Какой опыт нам поможет?  Опора на технологию оценивания образовательных достижений (учебных успехов)</vt:lpstr>
      <vt:lpstr>Правило  1. Что оцениваем?      Оцениваем результаты – предметные, метапредметные   и личностные. </vt:lpstr>
      <vt:lpstr>Правило  2. Кто оценивает? </vt:lpstr>
      <vt:lpstr>  Правило 3. Сколько ставить отметок?                                                    По числу решённых задач. </vt:lpstr>
      <vt:lpstr> В таблицах образовательных результатов (предметных, метапредметных, личностных)  и в «Портфеле достижений» («Портфолио»).</vt:lpstr>
      <vt:lpstr>Правило  5. Когда ставить оценки?                   Текущие – по желанию, за тематические проверочные работы – обязательно. </vt:lpstr>
      <vt:lpstr>    6 правило.По каким критериям оценивать?      По признакам уровневой успешности: 1) необходимый уровень (базовый) – решение типовой задачи (умение действовать в привычной ситуации); 2) повышенный уровень (программный) – решение нестандартной задачи (умение действовать в нестандартной ситуации, требующей применения имеющихся знаний); 3) максимальный уровень (необязательный) -  решение не изучавшейся в классе «сверхзадачи» (умение действовать совершенно самостоятельно в незнакомой ситуации, требующей новых, неизучавшихся знаний). </vt:lpstr>
      <vt:lpstr>Правило  7. Как определять итоговые оценки/отметки?  Предметные четвертные оценки/отметки определяются по таблицам предметных результатов (среднее арифметическое баллов). Итоговая оценка за ступень начальной школы – на основе всех положительных результатов, накопленных учеником  в своём портфеле достижений и на основе итоговой диагностики предметных и метапредметных результатов . 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достижения планируемых результатов освоения основной образовательной программы начального общего образования</dc:title>
  <dc:creator>дом</dc:creator>
  <cp:lastModifiedBy>дом</cp:lastModifiedBy>
  <cp:revision>21</cp:revision>
  <dcterms:created xsi:type="dcterms:W3CDTF">2013-10-15T13:55:32Z</dcterms:created>
  <dcterms:modified xsi:type="dcterms:W3CDTF">2013-10-26T04:40:28Z</dcterms:modified>
</cp:coreProperties>
</file>