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88D5-FA6A-40E9-BEA1-FECE31362A2D}" type="datetimeFigureOut">
              <a:rPr lang="ru-RU" smtClean="0"/>
              <a:pPr/>
              <a:t>11.04.2010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707B2-0A30-4FF8-93A7-F80DB3FF5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604"/>
            </a:avLst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43838" cy="1470025"/>
          </a:xfrm>
          <a:prstGeom prst="foldedCorner">
            <a:avLst>
              <a:gd name="adj" fmla="val 25328"/>
            </a:avLst>
          </a:prstGeom>
          <a:solidFill>
            <a:schemeClr val="bg1"/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Схема «Фишбоун»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или «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Рыбий скелет»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8001056" cy="4429156"/>
          </a:xfrm>
          <a:prstGeom prst="foldedCorner">
            <a:avLst>
              <a:gd name="adj" fmla="val 10145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Цель. Структурировать  процесс, идентифицировать возможные причины проблемы (отсюда ещё одно название – причинно-следственные диаграммы).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929874" y="857232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25" name="Прямая соединительная линия 24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358214" y="857232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Овал 33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857224" y="5929330"/>
            <a:ext cx="285752" cy="357190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Овал 38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429652" y="1928802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41" name="Прямая соединительная линия 40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300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9" name="Овал 48"/>
          <p:cNvSpPr/>
          <p:nvPr/>
        </p:nvSpPr>
        <p:spPr>
          <a:xfrm>
            <a:off x="357158" y="285728"/>
            <a:ext cx="288000" cy="288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214282" y="642918"/>
            <a:ext cx="288000" cy="288000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8572528" y="6286520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604"/>
            </a:avLst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Заголовок 45"/>
          <p:cNvSpPr>
            <a:spLocks noGrp="1"/>
          </p:cNvSpPr>
          <p:nvPr>
            <p:ph type="title"/>
          </p:nvPr>
        </p:nvSpPr>
        <p:spPr>
          <a:prstGeom prst="foldedCorne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построения схемы</a:t>
            </a:r>
            <a:endParaRPr lang="ru-RU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14908"/>
          </a:xfrm>
          <a:prstGeom prst="foldedCorner">
            <a:avLst>
              <a:gd name="adj" fmla="val 7197"/>
            </a:avLst>
          </a:prstGeom>
          <a:gradFill flip="none" rotWithShape="1">
            <a:gsLst>
              <a:gs pos="63000">
                <a:schemeClr val="bg1"/>
              </a:gs>
              <a:gs pos="86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358775">
              <a:buNone/>
            </a:pPr>
            <a:endParaRPr lang="ru-RU" sz="1800" dirty="0">
              <a:ln>
                <a:solidFill>
                  <a:schemeClr val="bg1"/>
                </a:solidFill>
              </a:ln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566709" y="214290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49" name="Прямая соединительная линия 48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Овал 49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8477277" y="214290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54" name="Прямая соединительная линия 53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Овал 56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61947" y="1571612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59" name="Прямая соединительная линия 58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Овал 59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501090" y="1571612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64" name="Прямая соединительная линия 63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2" name="TextBox 71">
            <a:hlinkClick r:id="" action="ppaction://hlinkshowjump?jump=endshow"/>
          </p:cNvPr>
          <p:cNvSpPr txBox="1"/>
          <p:nvPr/>
        </p:nvSpPr>
        <p:spPr>
          <a:xfrm>
            <a:off x="428596" y="6286520"/>
            <a:ext cx="1071570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Закрыть</a:t>
            </a:r>
            <a:endParaRPr lang="ru-RU" dirty="0"/>
          </a:p>
        </p:txBody>
      </p:sp>
      <p:sp>
        <p:nvSpPr>
          <p:cNvPr id="73" name="TextBox 72">
            <a:hlinkClick r:id="" action="ppaction://hlinkshowjump?jump=previousslide"/>
          </p:cNvPr>
          <p:cNvSpPr txBox="1"/>
          <p:nvPr/>
        </p:nvSpPr>
        <p:spPr>
          <a:xfrm>
            <a:off x="6572264" y="6286520"/>
            <a:ext cx="1071570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4" name="TextBox 73">
            <a:hlinkClick r:id="" action="ppaction://hlinkshowjump?jump=nextslide"/>
          </p:cNvPr>
          <p:cNvSpPr txBox="1"/>
          <p:nvPr/>
        </p:nvSpPr>
        <p:spPr>
          <a:xfrm>
            <a:off x="7715272" y="6286520"/>
            <a:ext cx="1071570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68" name="Овал 67">
            <a:hlinkClick r:id="" action="ppaction://hlinkshowjump?jump=endshow"/>
          </p:cNvPr>
          <p:cNvSpPr/>
          <p:nvPr/>
        </p:nvSpPr>
        <p:spPr>
          <a:xfrm>
            <a:off x="785786" y="6072206"/>
            <a:ext cx="288000" cy="28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Овал 68">
            <a:hlinkClick r:id="" action="ppaction://hlinkshowjump?jump=previousslide"/>
          </p:cNvPr>
          <p:cNvSpPr/>
          <p:nvPr/>
        </p:nvSpPr>
        <p:spPr>
          <a:xfrm>
            <a:off x="7000892" y="6143644"/>
            <a:ext cx="288000" cy="28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Овал 69">
            <a:hlinkClick r:id="" action="ppaction://hlinkshowjump?jump=nextslide"/>
          </p:cNvPr>
          <p:cNvSpPr/>
          <p:nvPr/>
        </p:nvSpPr>
        <p:spPr>
          <a:xfrm>
            <a:off x="8072462" y="6143644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1928794" y="6215082"/>
            <a:ext cx="288000" cy="288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извлечение 32"/>
          <p:cNvSpPr/>
          <p:nvPr/>
        </p:nvSpPr>
        <p:spPr>
          <a:xfrm rot="16200000">
            <a:off x="-71470" y="3143248"/>
            <a:ext cx="2500330" cy="1357322"/>
          </a:xfrm>
          <a:prstGeom prst="flowChartExtra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темы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857356" y="3857628"/>
            <a:ext cx="235745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571604" y="3000372"/>
            <a:ext cx="1143008" cy="571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1643042" y="4071942"/>
            <a:ext cx="1143008" cy="7143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2250265" y="3036091"/>
            <a:ext cx="1071570" cy="571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2321703" y="4036223"/>
            <a:ext cx="928694" cy="571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2893207" y="3107529"/>
            <a:ext cx="1000132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3000364" y="4000504"/>
            <a:ext cx="857256" cy="5715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Равнобедренный треугольник 81"/>
          <p:cNvSpPr/>
          <p:nvPr/>
        </p:nvSpPr>
        <p:spPr>
          <a:xfrm rot="16200000">
            <a:off x="3464711" y="3036091"/>
            <a:ext cx="2000264" cy="1643074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на вопрос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2071670" y="2428868"/>
            <a:ext cx="2286016" cy="2314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071670" y="5143512"/>
            <a:ext cx="2286016" cy="2143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5715008" y="2000240"/>
            <a:ext cx="2357454" cy="36433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Записи должны быть краткими, представлять собой ключевые слова или фразы, отражающие суть.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82" grpId="0" animBg="1"/>
      <p:bldP spid="89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604"/>
            </a:avLst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29684" cy="638176"/>
          </a:xfrm>
          <a:prstGeom prst="foldedCorne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Схема «Фишбоун» к уроку окружающего мира по теме «Как человек использует свойства воды»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Рисунок 31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429684" cy="5643602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sp>
      <p:grpSp>
        <p:nvGrpSpPr>
          <p:cNvPr id="2" name="Группа 47"/>
          <p:cNvGrpSpPr/>
          <p:nvPr/>
        </p:nvGrpSpPr>
        <p:grpSpPr>
          <a:xfrm>
            <a:off x="357158" y="214290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49" name="Прямая соединительная линия 48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Овал 49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" name="Группа 52"/>
          <p:cNvGrpSpPr/>
          <p:nvPr/>
        </p:nvGrpSpPr>
        <p:grpSpPr>
          <a:xfrm>
            <a:off x="8501090" y="428604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54" name="Прямая соединительная линия 53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Овал 56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57"/>
          <p:cNvGrpSpPr/>
          <p:nvPr/>
        </p:nvGrpSpPr>
        <p:grpSpPr>
          <a:xfrm>
            <a:off x="500034" y="1142984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59" name="Прямая соединительная линия 58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Овал 59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62"/>
          <p:cNvGrpSpPr/>
          <p:nvPr/>
        </p:nvGrpSpPr>
        <p:grpSpPr>
          <a:xfrm>
            <a:off x="8501090" y="6215082"/>
            <a:ext cx="219618" cy="254137"/>
            <a:chOff x="477242" y="3048486"/>
            <a:chExt cx="219618" cy="254137"/>
          </a:xfrm>
          <a:effectLst>
            <a:outerShdw blurRad="76200" dist="12700" sy="-23000" kx="-800400" algn="bl" rotWithShape="0">
              <a:prstClr val="black">
                <a:alpha val="71000"/>
              </a:prstClr>
            </a:outerShdw>
          </a:effectLst>
        </p:grpSpPr>
        <p:cxnSp>
          <p:nvCxnSpPr>
            <p:cNvPr id="64" name="Прямая соединительная линия 63"/>
            <p:cNvCxnSpPr/>
            <p:nvPr/>
          </p:nvCxnSpPr>
          <p:spPr>
            <a:xfrm rot="10800000" flipV="1">
              <a:off x="485884" y="3226800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 rot="2843613">
              <a:off x="443709" y="3126215"/>
              <a:ext cx="209941" cy="142876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 rot="3192116">
              <a:off x="565517" y="3078940"/>
              <a:ext cx="77462" cy="142876"/>
            </a:xfrm>
            <a:prstGeom prst="roundRect">
              <a:avLst>
                <a:gd name="adj" fmla="val 40001"/>
              </a:avLst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 rot="3089147">
              <a:off x="588518" y="3072508"/>
              <a:ext cx="132363" cy="84320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1" name="Овал 70">
            <a:hlinkClick r:id="" action="ppaction://hlinkshowjump?jump=endshow"/>
          </p:cNvPr>
          <p:cNvSpPr/>
          <p:nvPr/>
        </p:nvSpPr>
        <p:spPr>
          <a:xfrm>
            <a:off x="357158" y="6286520"/>
            <a:ext cx="288000" cy="288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Овал 74">
            <a:hlinkClick r:id="" action="ppaction://hlinkshowjump?jump=previousslide"/>
          </p:cNvPr>
          <p:cNvSpPr/>
          <p:nvPr/>
        </p:nvSpPr>
        <p:spPr>
          <a:xfrm>
            <a:off x="8572528" y="3571876"/>
            <a:ext cx="288000" cy="28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Овал 75">
            <a:hlinkClick r:id="" action="ppaction://hlinkshowjump?jump=nextslide"/>
          </p:cNvPr>
          <p:cNvSpPr/>
          <p:nvPr/>
        </p:nvSpPr>
        <p:spPr>
          <a:xfrm>
            <a:off x="500034" y="5929330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Блок-схема: извлечение 40"/>
          <p:cNvSpPr/>
          <p:nvPr/>
        </p:nvSpPr>
        <p:spPr>
          <a:xfrm>
            <a:off x="1142976" y="1000108"/>
            <a:ext cx="6572296" cy="642942"/>
          </a:xfrm>
          <a:prstGeom prst="flowChartExtra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и как свойства воды помогают человеку?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>
            <a:stCxn id="41" idx="2"/>
          </p:cNvCxnSpPr>
          <p:nvPr/>
        </p:nvCxnSpPr>
        <p:spPr>
          <a:xfrm rot="5400000">
            <a:off x="2786050" y="3286124"/>
            <a:ext cx="328614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429124" y="1714488"/>
            <a:ext cx="3357586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 flipV="1">
            <a:off x="1285852" y="1714488"/>
            <a:ext cx="3143272" cy="7858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20729143">
            <a:off x="1067661" y="1903556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ыталкивающая сила воды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874075">
            <a:off x="4799245" y="1858418"/>
            <a:ext cx="262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орабль, сделанный из металла, не тонет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rot="10800000" flipV="1">
            <a:off x="1357290" y="2143116"/>
            <a:ext cx="3071834" cy="857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20627878">
            <a:off x="1200645" y="2350639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акон сообщающихся сосудов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4429124" y="2143116"/>
            <a:ext cx="3143272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962244">
            <a:off x="5000129" y="2400599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онтаны, водопровод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10800000" flipV="1">
            <a:off x="1500166" y="2571744"/>
            <a:ext cx="2928958" cy="857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20692313">
            <a:off x="1797348" y="2812776"/>
            <a:ext cx="1884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ечение воды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4429124" y="2571744"/>
            <a:ext cx="3000396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 rot="1020869">
            <a:off x="4529837" y="2649461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одяная мельница, гидроэлектростанции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rot="10800000" flipV="1">
            <a:off x="1643042" y="3071810"/>
            <a:ext cx="2786082" cy="7858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20663766">
            <a:off x="2015846" y="3281693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растворитель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4429124" y="3071810"/>
            <a:ext cx="2857520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1049456">
            <a:off x="4429124" y="3357562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спользуется в быту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(приготовление пищи, стирка и т.д.)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rot="10800000" flipV="1">
            <a:off x="1857356" y="3571876"/>
            <a:ext cx="2571768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 rot="20695231">
            <a:off x="2155168" y="3664778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 сжимается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Прямая соединительная линия 111"/>
          <p:cNvCxnSpPr>
            <a:stCxn id="114" idx="1"/>
          </p:cNvCxnSpPr>
          <p:nvPr/>
        </p:nvCxnSpPr>
        <p:spPr>
          <a:xfrm rot="10800000" flipH="1" flipV="1">
            <a:off x="4376778" y="3564143"/>
            <a:ext cx="2766990" cy="936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 rot="1082201">
            <a:off x="4309321" y="3696783"/>
            <a:ext cx="2745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идравлический пресс, домкрат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rot="10800000" flipV="1">
            <a:off x="2071670" y="4071942"/>
            <a:ext cx="2357454" cy="6429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 rot="20673749">
            <a:off x="1747169" y="4146185"/>
            <a:ext cx="2502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природе находится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трёх состояниях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4429124" y="4071942"/>
            <a:ext cx="2500330" cy="7858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071802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 rot="1113107">
            <a:off x="4586073" y="4255406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правление некоторыми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явлениями природы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Равнобедренный треугольник 123"/>
          <p:cNvSpPr/>
          <p:nvPr/>
        </p:nvSpPr>
        <p:spPr>
          <a:xfrm>
            <a:off x="1214414" y="4929198"/>
            <a:ext cx="6429420" cy="857256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 изучили свойства воды и научились их использовать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82" grpId="0"/>
      <p:bldP spid="83" grpId="0"/>
      <p:bldP spid="86" grpId="0"/>
      <p:bldP spid="89" grpId="0"/>
      <p:bldP spid="92" grpId="0"/>
      <p:bldP spid="97" grpId="0"/>
      <p:bldP spid="100" grpId="0"/>
      <p:bldP spid="103" grpId="0"/>
      <p:bldP spid="110" grpId="0"/>
      <p:bldP spid="114" grpId="0"/>
      <p:bldP spid="118" grpId="0"/>
      <p:bldP spid="122" grpId="0"/>
      <p:bldP spid="12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119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Схема «Фишбоун»  или «Рыбий скелет»</vt:lpstr>
      <vt:lpstr>Правила построения схемы</vt:lpstr>
      <vt:lpstr>       Схема «Фишбоун» к уроку окружающего мира по теме «Как человек использует свойства воды»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«Фишбоун»  или «Рыбий скелет»</dc:title>
  <dc:creator>таня</dc:creator>
  <dc:description>AYuProgrammers.narod.ru</dc:description>
  <cp:lastModifiedBy>таня</cp:lastModifiedBy>
  <cp:revision>13</cp:revision>
  <dcterms:created xsi:type="dcterms:W3CDTF">2010-04-11T17:03:13Z</dcterms:created>
  <dcterms:modified xsi:type="dcterms:W3CDTF">2010-04-11T18:35:17Z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TC300095191049</vt:lpwstr>
  </property>
</Properties>
</file>