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6" r:id="rId3"/>
    <p:sldId id="302" r:id="rId4"/>
    <p:sldId id="301" r:id="rId5"/>
    <p:sldId id="303" r:id="rId6"/>
    <p:sldId id="296" r:id="rId7"/>
    <p:sldId id="288" r:id="rId8"/>
    <p:sldId id="289" r:id="rId9"/>
    <p:sldId id="279" r:id="rId10"/>
    <p:sldId id="258" r:id="rId11"/>
    <p:sldId id="263" r:id="rId12"/>
    <p:sldId id="266" r:id="rId13"/>
    <p:sldId id="269" r:id="rId14"/>
    <p:sldId id="272" r:id="rId15"/>
    <p:sldId id="275" r:id="rId16"/>
    <p:sldId id="298" r:id="rId17"/>
    <p:sldId id="280" r:id="rId18"/>
    <p:sldId id="307" r:id="rId19"/>
    <p:sldId id="309" r:id="rId20"/>
    <p:sldId id="304" r:id="rId21"/>
    <p:sldId id="305" r:id="rId22"/>
    <p:sldId id="30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E4"/>
    <a:srgbClr val="F4F6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97561" autoAdjust="0"/>
  </p:normalViewPr>
  <p:slideViewPr>
    <p:cSldViewPr>
      <p:cViewPr varScale="1">
        <p:scale>
          <a:sx n="97" d="100"/>
          <a:sy n="97" d="100"/>
        </p:scale>
        <p:origin x="-11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86E5A-364C-49CE-94D1-37AE3A96F241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79EB8-CC4A-4C68-BBDB-051988F0C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9.jpeg"/><Relationship Id="rId7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45.gif"/><Relationship Id="rId4" Type="http://schemas.openxmlformats.org/officeDocument/2006/relationships/image" Target="../media/image44.jpe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2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4.jpeg"/><Relationship Id="rId4" Type="http://schemas.openxmlformats.org/officeDocument/2006/relationships/image" Target="../media/image5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60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Окружающий мир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500570"/>
            <a:ext cx="7929586" cy="155778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 smtClean="0">
                <a:ln w="3810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Что это      за листья</a:t>
            </a:r>
            <a:endParaRPr lang="ru-RU" sz="6600" b="1" spc="600" dirty="0">
              <a:ln w="38100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5" name="Рисунок 4" descr="Картинки &quot;Незнайка и его друзья. Обсуждение на LiveInternet - Российский Сервис Онлайн-Дневник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164307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Картинка 228 из 3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2450848" cy="2083134"/>
          </a:xfrm>
          <a:prstGeom prst="rect">
            <a:avLst/>
          </a:prstGeom>
          <a:noFill/>
        </p:spPr>
      </p:pic>
      <p:pic>
        <p:nvPicPr>
          <p:cNvPr id="15370" name="Picture 10" descr="Картинка 143 из 3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00174"/>
            <a:ext cx="2788697" cy="18573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КЛЁНА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Картинка 14 из 3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2643174" cy="176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Картинка 8 из 31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5764" y="4643446"/>
            <a:ext cx="3268236" cy="2099801"/>
          </a:xfrm>
          <a:prstGeom prst="rect">
            <a:avLst/>
          </a:prstGeom>
          <a:noFill/>
        </p:spPr>
      </p:pic>
      <p:pic>
        <p:nvPicPr>
          <p:cNvPr id="15366" name="Picture 6" descr="Картинка 52 из 3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357682"/>
            <a:ext cx="2214578" cy="2214579"/>
          </a:xfrm>
          <a:prstGeom prst="rect">
            <a:avLst/>
          </a:prstGeom>
          <a:noFill/>
        </p:spPr>
      </p:pic>
      <p:pic>
        <p:nvPicPr>
          <p:cNvPr id="15368" name="Picture 8" descr="Картинка 99 из 31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500306"/>
            <a:ext cx="2000264" cy="2051552"/>
          </a:xfrm>
          <a:prstGeom prst="rect">
            <a:avLst/>
          </a:prstGeom>
          <a:noFill/>
        </p:spPr>
      </p:pic>
      <p:pic>
        <p:nvPicPr>
          <p:cNvPr id="15372" name="Picture 12" descr="Картинка 191 из 316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3071810"/>
            <a:ext cx="2571768" cy="2102421"/>
          </a:xfrm>
          <a:prstGeom prst="rect">
            <a:avLst/>
          </a:prstGeom>
          <a:noFill/>
        </p:spPr>
      </p:pic>
      <p:pic>
        <p:nvPicPr>
          <p:cNvPr id="14" name="Picture 8" descr="Картинка 260 из 557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76577" y="714356"/>
            <a:ext cx="2010265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Картинка 877 из 25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786058"/>
            <a:ext cx="1950597" cy="269490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БЕРЁЗЫ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Картинка 68 из 2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1785950" cy="1785950"/>
          </a:xfrm>
          <a:prstGeom prst="rect">
            <a:avLst/>
          </a:prstGeom>
          <a:noFill/>
        </p:spPr>
      </p:pic>
      <p:pic>
        <p:nvPicPr>
          <p:cNvPr id="18436" name="Picture 4" descr="Картинка 276 из 25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1928826" cy="1928826"/>
          </a:xfrm>
          <a:prstGeom prst="rect">
            <a:avLst/>
          </a:prstGeom>
          <a:noFill/>
        </p:spPr>
      </p:pic>
      <p:pic>
        <p:nvPicPr>
          <p:cNvPr id="18438" name="Picture 6" descr="Картинка 311 из 25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142984"/>
            <a:ext cx="2466968" cy="1735011"/>
          </a:xfrm>
          <a:prstGeom prst="rect">
            <a:avLst/>
          </a:prstGeom>
          <a:noFill/>
        </p:spPr>
      </p:pic>
      <p:pic>
        <p:nvPicPr>
          <p:cNvPr id="18440" name="Picture 8" descr="Картинка 502 из 25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071942"/>
            <a:ext cx="2119314" cy="211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Картинка 26 из 310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5572140"/>
            <a:ext cx="2214578" cy="1096369"/>
          </a:xfrm>
          <a:prstGeom prst="rect">
            <a:avLst/>
          </a:prstGeom>
          <a:noFill/>
        </p:spPr>
      </p:pic>
      <p:pic>
        <p:nvPicPr>
          <p:cNvPr id="18446" name="Picture 14" descr="Картинка 1104 из 25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1847834"/>
            <a:ext cx="1643074" cy="1643076"/>
          </a:xfrm>
          <a:prstGeom prst="rect">
            <a:avLst/>
          </a:prstGeom>
          <a:noFill/>
        </p:spPr>
      </p:pic>
      <p:pic>
        <p:nvPicPr>
          <p:cNvPr id="18448" name="Picture 16" descr="http://im4-tub.yandex.net/i?id=85767474&amp;tov=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5143512"/>
            <a:ext cx="2000264" cy="150724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ОСИНЫ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Картинка 13 из 4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286256"/>
            <a:ext cx="2000252" cy="2000253"/>
          </a:xfrm>
          <a:prstGeom prst="rect">
            <a:avLst/>
          </a:prstGeom>
          <a:noFill/>
        </p:spPr>
      </p:pic>
      <p:pic>
        <p:nvPicPr>
          <p:cNvPr id="23556" name="Picture 4" descr="Картинка 58 из 404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785926"/>
            <a:ext cx="2495550" cy="3810000"/>
          </a:xfrm>
          <a:prstGeom prst="rect">
            <a:avLst/>
          </a:prstGeom>
          <a:noFill/>
        </p:spPr>
      </p:pic>
      <p:pic>
        <p:nvPicPr>
          <p:cNvPr id="23558" name="Picture 6" descr="Картинка 84 из 404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2090743" cy="2563831"/>
          </a:xfrm>
          <a:prstGeom prst="rect">
            <a:avLst/>
          </a:prstGeom>
          <a:noFill/>
        </p:spPr>
      </p:pic>
      <p:pic>
        <p:nvPicPr>
          <p:cNvPr id="23560" name="Picture 8" descr="Картинка 579 из 404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928802"/>
            <a:ext cx="2286010" cy="21590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РЯБИНЫ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Картинка 188 из 98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357298"/>
            <a:ext cx="2809878" cy="2877316"/>
          </a:xfrm>
          <a:prstGeom prst="rect">
            <a:avLst/>
          </a:prstGeom>
          <a:noFill/>
        </p:spPr>
      </p:pic>
      <p:pic>
        <p:nvPicPr>
          <p:cNvPr id="27652" name="Picture 4" descr="Картинка 21 из 7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3584372" cy="2376488"/>
          </a:xfrm>
          <a:prstGeom prst="rect">
            <a:avLst/>
          </a:prstGeom>
          <a:noFill/>
        </p:spPr>
      </p:pic>
      <p:pic>
        <p:nvPicPr>
          <p:cNvPr id="27654" name="Picture 6" descr="Картинка 39 из 7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14818"/>
            <a:ext cx="2286016" cy="2286016"/>
          </a:xfrm>
          <a:prstGeom prst="rect">
            <a:avLst/>
          </a:prstGeom>
          <a:noFill/>
        </p:spPr>
      </p:pic>
      <p:pic>
        <p:nvPicPr>
          <p:cNvPr id="27656" name="Picture 8" descr="Картинка 576 из 7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643050"/>
            <a:ext cx="3214710" cy="246396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Картинка 76 из 4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143116"/>
            <a:ext cx="2714644" cy="21936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ДУБА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Картинка 10 из 40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00108"/>
            <a:ext cx="2357454" cy="2229271"/>
          </a:xfrm>
          <a:prstGeom prst="rect">
            <a:avLst/>
          </a:prstGeom>
          <a:noFill/>
        </p:spPr>
      </p:pic>
      <p:pic>
        <p:nvPicPr>
          <p:cNvPr id="29700" name="Picture 4" descr="Картинка 13 из 40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92932"/>
            <a:ext cx="2357454" cy="3003126"/>
          </a:xfrm>
          <a:prstGeom prst="rect">
            <a:avLst/>
          </a:prstGeom>
          <a:noFill/>
        </p:spPr>
      </p:pic>
      <p:pic>
        <p:nvPicPr>
          <p:cNvPr id="29704" name="Picture 8" descr="Картинка 103 из 40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00108"/>
            <a:ext cx="1357322" cy="1357322"/>
          </a:xfrm>
          <a:prstGeom prst="rect">
            <a:avLst/>
          </a:prstGeom>
          <a:noFill/>
        </p:spPr>
      </p:pic>
      <p:pic>
        <p:nvPicPr>
          <p:cNvPr id="29706" name="Picture 10" descr="Картинка 231 из 40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572008"/>
            <a:ext cx="1428760" cy="2116681"/>
          </a:xfrm>
          <a:prstGeom prst="rect">
            <a:avLst/>
          </a:prstGeom>
          <a:noFill/>
        </p:spPr>
      </p:pic>
      <p:pic>
        <p:nvPicPr>
          <p:cNvPr id="29708" name="Picture 12" descr="Картинка 232 из 409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1714488"/>
            <a:ext cx="1571636" cy="2123832"/>
          </a:xfrm>
          <a:prstGeom prst="rect">
            <a:avLst/>
          </a:prstGeom>
          <a:noFill/>
        </p:spPr>
      </p:pic>
      <p:pic>
        <p:nvPicPr>
          <p:cNvPr id="29710" name="Picture 14" descr="Картинка 246 из 409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4286256"/>
            <a:ext cx="1500198" cy="1742166"/>
          </a:xfrm>
          <a:prstGeom prst="rect">
            <a:avLst/>
          </a:prstGeom>
          <a:noFill/>
        </p:spPr>
      </p:pic>
      <p:pic>
        <p:nvPicPr>
          <p:cNvPr id="29712" name="Picture 16" descr="Картинка 334 из 409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3643314"/>
            <a:ext cx="1559870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2 из 6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286116" cy="272142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КАШТАНА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8" name="Picture 4" descr="Картинка 122 из 6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14818"/>
            <a:ext cx="2143140" cy="2221550"/>
          </a:xfrm>
          <a:prstGeom prst="rect">
            <a:avLst/>
          </a:prstGeom>
          <a:noFill/>
        </p:spPr>
      </p:pic>
      <p:pic>
        <p:nvPicPr>
          <p:cNvPr id="31750" name="Picture 6" descr="Картинка 641 из 6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1142984"/>
            <a:ext cx="1428760" cy="986432"/>
          </a:xfrm>
          <a:prstGeom prst="rect">
            <a:avLst/>
          </a:prstGeom>
          <a:noFill/>
        </p:spPr>
      </p:pic>
      <p:pic>
        <p:nvPicPr>
          <p:cNvPr id="31754" name="Picture 10" descr="Картинка 301 из 150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14818"/>
            <a:ext cx="1857388" cy="2198092"/>
          </a:xfrm>
          <a:prstGeom prst="rect">
            <a:avLst/>
          </a:prstGeom>
          <a:noFill/>
        </p:spPr>
      </p:pic>
      <p:pic>
        <p:nvPicPr>
          <p:cNvPr id="31756" name="Picture 12" descr="Картинка 301 из 150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929" y="4214818"/>
            <a:ext cx="2144211" cy="2071702"/>
          </a:xfrm>
          <a:prstGeom prst="rect">
            <a:avLst/>
          </a:prstGeom>
          <a:noFill/>
        </p:spPr>
      </p:pic>
      <p:pic>
        <p:nvPicPr>
          <p:cNvPr id="31752" name="Picture 8" descr="Картинка 143 из 150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1928802"/>
            <a:ext cx="2107063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 ТОПОЛЯ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Yellow autumn leaf poplar on white background stock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14488"/>
            <a:ext cx="2643206" cy="1762138"/>
          </a:xfrm>
          <a:prstGeom prst="rect">
            <a:avLst/>
          </a:prstGeom>
          <a:noFill/>
        </p:spPr>
      </p:pic>
      <p:pic>
        <p:nvPicPr>
          <p:cNvPr id="3076" name="Picture 4" descr="Leaf Bud Extract Of Poplar Tree Can Fight Aging! YG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2464892" cy="2000264"/>
          </a:xfrm>
          <a:prstGeom prst="rect">
            <a:avLst/>
          </a:prstGeom>
          <a:noFill/>
        </p:spPr>
      </p:pic>
      <p:pic>
        <p:nvPicPr>
          <p:cNvPr id="3078" name="Picture 6" descr="XSunX's WallPapers - красивые картинки и обои для рабочего сто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785926"/>
            <a:ext cx="2190765" cy="1643074"/>
          </a:xfrm>
          <a:prstGeom prst="rect">
            <a:avLst/>
          </a:prstGeom>
          <a:noFill/>
        </p:spPr>
      </p:pic>
      <p:pic>
        <p:nvPicPr>
          <p:cNvPr id="3080" name="Picture 8" descr="Leaf of poplar Stock Photo parfta #83973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071538" y="4357694"/>
            <a:ext cx="2786082" cy="2114736"/>
          </a:xfrm>
          <a:prstGeom prst="rect">
            <a:avLst/>
          </a:prstGeom>
          <a:noFill/>
        </p:spPr>
      </p:pic>
      <p:pic>
        <p:nvPicPr>
          <p:cNvPr id="3082" name="Picture 10" descr="Лист на воде (фотография) - PressFo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214818"/>
            <a:ext cx="3321827" cy="221455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носка-облако 11"/>
          <p:cNvSpPr/>
          <p:nvPr/>
        </p:nvSpPr>
        <p:spPr>
          <a:xfrm>
            <a:off x="285720" y="1428736"/>
            <a:ext cx="5143536" cy="2714644"/>
          </a:xfrm>
          <a:prstGeom prst="cloudCallout">
            <a:avLst>
              <a:gd name="adj1" fmla="val -5835"/>
              <a:gd name="adj2" fmla="val 756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Лист состоит из 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черешка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 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листовой пластинки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4" descr="Картинка 58 из 404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500694" y="1428736"/>
            <a:ext cx="3177562" cy="485124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71934" y="5143512"/>
            <a:ext cx="471490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черешок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листовая 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пластинка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1" descr="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4357694"/>
            <a:ext cx="1736749" cy="2327275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 descr="http://thumbs.dreamstime.com/thumb_609/1306980256mZn7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12750">
            <a:off x="442913" y="1965325"/>
            <a:ext cx="49911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://looduslaps.ee/wp-content/uploads/2011/08/looduslaps_admin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2359">
            <a:off x="-36513" y="746125"/>
            <a:ext cx="546893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1" descr="3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530725"/>
            <a:ext cx="1692275" cy="2327275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4716463" y="836613"/>
            <a:ext cx="4103687" cy="2663825"/>
          </a:xfrm>
          <a:prstGeom prst="cloudCallout">
            <a:avLst>
              <a:gd name="adj1" fmla="val 13815"/>
              <a:gd name="adj2" fmla="val 92794"/>
            </a:avLst>
          </a:prstGeom>
          <a:gradFill>
            <a:gsLst>
              <a:gs pos="0">
                <a:srgbClr val="E6FF00"/>
              </a:gs>
              <a:gs pos="100000">
                <a:srgbClr val="7BC17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435600" y="1628775"/>
            <a:ext cx="26654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Если пластинка одна, то лист называется </a:t>
            </a:r>
            <a:r>
              <a:rPr lang="ru-RU" b="1" i="1" u="sng"/>
              <a:t>простой</a:t>
            </a:r>
            <a:r>
              <a:rPr lang="ru-RU" b="1"/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932363" y="1628775"/>
            <a:ext cx="3671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Если пластинок на черешке несколько, то лист называется </a:t>
            </a:r>
            <a:r>
              <a:rPr lang="ru-RU" b="1" i="1" u="sng"/>
              <a:t>сложный</a:t>
            </a:r>
            <a:r>
              <a:rPr lang="ru-RU" b="1"/>
              <a:t>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4500562" y="2357430"/>
            <a:ext cx="4500594" cy="1785950"/>
          </a:xfrm>
          <a:prstGeom prst="cloudCallout">
            <a:avLst>
              <a:gd name="adj1" fmla="val 13566"/>
              <a:gd name="adj2" fmla="val 858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Определите, какие листья простые,                       а какие – сложные.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Рисунок 10" descr="0_3a8a4_bb040935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6578" y="4714884"/>
            <a:ext cx="1928826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28662" y="1785926"/>
            <a:ext cx="3571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5572140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285860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3571876"/>
            <a:ext cx="3571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" name="Picture 2" descr="Yellow autumn leaf poplar on white background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2643206" cy="1762138"/>
          </a:xfrm>
          <a:prstGeom prst="rect">
            <a:avLst/>
          </a:prstGeom>
          <a:noFill/>
        </p:spPr>
      </p:pic>
      <p:pic>
        <p:nvPicPr>
          <p:cNvPr id="24" name="Picture 4" descr="Картинка 58 из 40438"/>
          <p:cNvPicPr>
            <a:picLocks noChangeAspect="1" noChangeArrowheads="1"/>
          </p:cNvPicPr>
          <p:nvPr/>
        </p:nvPicPr>
        <p:blipFill>
          <a:blip r:embed="rId4"/>
          <a:srcRect r="7211" b="5818"/>
          <a:stretch>
            <a:fillRect/>
          </a:stretch>
        </p:blipFill>
        <p:spPr bwMode="auto">
          <a:xfrm rot="13842450">
            <a:off x="2579719" y="4156732"/>
            <a:ext cx="1725829" cy="2674409"/>
          </a:xfrm>
          <a:prstGeom prst="rect">
            <a:avLst/>
          </a:prstGeom>
          <a:noFill/>
        </p:spPr>
      </p:pic>
      <p:pic>
        <p:nvPicPr>
          <p:cNvPr id="25" name="Picture 3" descr="C:\Documents and Settings\Admin\Мои документы\f_156833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807748">
            <a:off x="5410648" y="90022"/>
            <a:ext cx="1857339" cy="2534503"/>
          </a:xfrm>
          <a:prstGeom prst="rect">
            <a:avLst/>
          </a:prstGeom>
          <a:noFill/>
        </p:spPr>
      </p:pic>
      <p:pic>
        <p:nvPicPr>
          <p:cNvPr id="26" name="Picture 6" descr="Картинка 39 из 7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358960">
            <a:off x="2079081" y="2150528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142844" y="714356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3500462" cy="112872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какое время года                         листья бывают такие разноцветные?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643406" y="4786322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0847" y="0"/>
            <a:ext cx="2243153" cy="2300668"/>
          </a:xfrm>
          <a:prstGeom prst="rect">
            <a:avLst/>
          </a:prstGeom>
          <a:noFill/>
        </p:spPr>
      </p:pic>
      <p:pic>
        <p:nvPicPr>
          <p:cNvPr id="15" name="Picture 10" descr="Картинка 301 из 150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357694"/>
            <a:ext cx="2073040" cy="1901772"/>
          </a:xfrm>
          <a:prstGeom prst="rect">
            <a:avLst/>
          </a:prstGeom>
          <a:noFill/>
        </p:spPr>
      </p:pic>
      <p:pic>
        <p:nvPicPr>
          <p:cNvPr id="39938" name="Picture 2" descr="осиновый лист"/>
          <p:cNvPicPr>
            <a:picLocks noChangeAspect="1" noChangeArrowheads="1"/>
          </p:cNvPicPr>
          <p:nvPr/>
        </p:nvPicPr>
        <p:blipFill>
          <a:blip r:embed="rId4"/>
          <a:srcRect l="26087" t="11587" r="23913" b="7304"/>
          <a:stretch>
            <a:fillRect/>
          </a:stretch>
        </p:blipFill>
        <p:spPr bwMode="auto">
          <a:xfrm rot="20211305">
            <a:off x="7812274" y="3092802"/>
            <a:ext cx="1110688" cy="1352142"/>
          </a:xfrm>
          <a:prstGeom prst="rect">
            <a:avLst/>
          </a:prstGeom>
          <a:noFill/>
        </p:spPr>
      </p:pic>
      <p:pic>
        <p:nvPicPr>
          <p:cNvPr id="9" name="Рисунок 8" descr="Картинки &quot;Незнайка и его друзья. Обсуждение на LiveInternet - Российский Сервис Онлайн-Дневников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643182"/>
            <a:ext cx="162401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5"/>
          <p:cNvSpPr txBox="1">
            <a:spLocks/>
          </p:cNvSpPr>
          <p:nvPr/>
        </p:nvSpPr>
        <p:spPr>
          <a:xfrm>
            <a:off x="5214942" y="4786322"/>
            <a:ext cx="3500462" cy="11287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Весной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4" descr="Клён.Кленовый лист.Кленовый сироп. Обсуждение на LiveInterne…"/>
          <p:cNvPicPr>
            <a:picLocks noChangeAspect="1" noChangeArrowheads="1"/>
          </p:cNvPicPr>
          <p:nvPr/>
        </p:nvPicPr>
        <p:blipFill>
          <a:blip r:embed="rId6" cstate="print"/>
          <a:srcRect l="9434" r="4087" b="2895"/>
          <a:stretch>
            <a:fillRect/>
          </a:stretch>
        </p:blipFill>
        <p:spPr bwMode="auto">
          <a:xfrm rot="2692669">
            <a:off x="4866081" y="2551072"/>
            <a:ext cx="1278364" cy="1766467"/>
          </a:xfrm>
          <a:prstGeom prst="rect">
            <a:avLst/>
          </a:prstGeom>
          <a:noFill/>
        </p:spPr>
      </p:pic>
      <p:pic>
        <p:nvPicPr>
          <p:cNvPr id="16" name="Picture 4" descr="http://im8-tub.yandex.net/i?id=23308577&amp;tov=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57166"/>
            <a:ext cx="1226567" cy="8667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0_50254_a613be4e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5445125"/>
            <a:ext cx="13811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5852" y="0"/>
            <a:ext cx="6429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какого дерева лист?</a:t>
            </a: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611188" y="765175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/>
            <a:r>
              <a:rPr lang="ru-RU" sz="3600" b="1" dirty="0"/>
              <a:t>Клён</a:t>
            </a:r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3563938" y="765175"/>
            <a:ext cx="106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/>
            <a:r>
              <a:rPr lang="ru-RU" sz="3600" b="1"/>
              <a:t>Дуб</a:t>
            </a:r>
          </a:p>
        </p:txBody>
      </p:sp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6516688" y="765175"/>
            <a:ext cx="1874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/>
            <a:r>
              <a:rPr lang="ru-RU" sz="3600" b="1"/>
              <a:t>Каштан</a:t>
            </a:r>
          </a:p>
        </p:txBody>
      </p:sp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1258888" y="2781300"/>
            <a:ext cx="1620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/>
            <a:r>
              <a:rPr lang="ru-RU" sz="3600" b="1" dirty="0"/>
              <a:t>Осина</a:t>
            </a:r>
          </a:p>
        </p:txBody>
      </p:sp>
      <p:sp>
        <p:nvSpPr>
          <p:cNvPr id="14344" name="Прямоугольник 9"/>
          <p:cNvSpPr>
            <a:spLocks noChangeArrowheads="1"/>
          </p:cNvSpPr>
          <p:nvPr/>
        </p:nvSpPr>
        <p:spPr bwMode="auto">
          <a:xfrm>
            <a:off x="5651500" y="2708275"/>
            <a:ext cx="1860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Рябина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5300663"/>
            <a:ext cx="100806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ryabin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229225"/>
            <a:ext cx="13684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klen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5445125"/>
            <a:ext cx="116363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ub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354203">
            <a:off x="6202363" y="5327650"/>
            <a:ext cx="968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9388" y="522922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51275" y="51577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3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84888" y="5157788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740650" y="51577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79613" y="5157788"/>
            <a:ext cx="36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</a:t>
            </a:r>
          </a:p>
        </p:txBody>
      </p:sp>
      <p:pic>
        <p:nvPicPr>
          <p:cNvPr id="25" name="Рисунок 24" descr="Стена ВКонтакте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2928934"/>
            <a:ext cx="1398934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-0.09537 C -0.02431 -0.10324 -0.02517 -0.11481 -0.02882 -0.12453 C -0.03056 -0.13657 -0.03472 -0.14745 -0.03715 -0.15926 C -0.03906 -0.16782 -0.03958 -0.17685 -0.0434 -0.18426 C -0.04844 -0.21134 -0.05747 -0.23657 -0.06319 -0.26342 C -0.06528 -0.27338 -0.06771 -0.2831 -0.07049 -0.29259 C -0.0724 -0.2993 -0.07257 -0.30601 -0.07569 -0.31203 C -0.07708 -0.32708 -0.0809 -0.34236 -0.08507 -0.35648 C -0.08646 -0.36736 -0.08958 -0.37986 -0.0934 -0.38981 C -0.09479 -0.40092 -0.09792 -0.4118 -0.10174 -0.42176 C -0.10382 -0.42731 -0.10313 -0.4331 -0.1059 -0.43842 C -0.10816 -0.45578 -0.11719 -0.4831 -0.12986 -0.48981 C -0.1342 -0.49838 -0.14132 -0.49907 -0.14757 -0.5037 C -0.1559 -0.50995 -0.16319 -0.51574 -0.17257 -0.51898 C -0.17813 -0.52384 -0.18507 -0.52592 -0.19132 -0.5287 C -0.19826 -0.53564 -0.20764 -0.53819 -0.21632 -0.53842 C -0.24826 -0.53935 -0.28021 -0.53935 -0.31215 -0.53981 C -0.31962 -0.54143 -0.32743 -0.54606 -0.33403 -0.55092 C -0.33785 -0.5537 -0.34618 -0.56319 -0.35069 -0.56342 C -0.3691 -0.56435 -0.3875 -0.56342 -0.4059 -0.56342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10255 C -0.0158 -0.10649 -0.01684 -0.11436 -0.02083 -0.11783 C -0.02292 -0.11968 -0.02535 -0.12107 -0.02708 -0.12338 C -0.02812 -0.12477 -0.02899 -0.12639 -0.03021 -0.12755 C -0.04097 -0.13843 -0.05469 -0.14699 -0.06354 -0.16088 C -0.06858 -0.16875 -0.07465 -0.17431 -0.08021 -0.18172 C -0.08542 -0.18866 -0.08924 -0.19676 -0.09583 -0.20116 C -0.10035 -0.21019 -0.10469 -0.21644 -0.1125 -0.22061 C -0.11632 -0.2257 -0.12187 -0.23079 -0.12708 -0.23311 C -0.13872 -0.24468 -0.15052 -0.25718 -0.1625 -0.26783 C -0.16667 -0.27616 -0.17101 -0.28449 -0.175 -0.29283 C -0.17882 -0.30116 -0.18108 -0.30996 -0.18542 -0.31783 C -0.18681 -0.32315 -0.19062 -0.33311 -0.19062 -0.33311 C -0.19236 -0.34491 -0.19635 -0.35625 -0.19896 -0.36783 C -0.20191 -0.38056 -0.20382 -0.39352 -0.20833 -0.40533 C -0.2092 -0.4125 -0.21146 -0.41551 -0.2125 -0.42199 C -0.21493 -0.43611 -0.21181 -0.42477 -0.21562 -0.43727 C -0.21597 -0.44098 -0.21649 -0.44468 -0.21667 -0.44838 C -0.21771 -0.47292 -0.2125 -0.52755 -0.23542 -0.54283 C -0.23976 -0.55162 -0.2533 -0.55903 -0.26042 -0.56366 C -0.26285 -0.56528 -0.26372 -0.5676 -0.26667 -0.56783 C -0.27326 -0.56829 -0.27986 -0.56783 -0.28646 -0.56783 " pathEditMode="relative" ptsTypes="fffffffffffffffffffff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10046 C -0.01232 -0.12176 -0.0144 -0.14606 -0.02188 -0.16574 C -0.02222 -0.16805 -0.02239 -0.17037 -0.02292 -0.17268 C -0.02343 -0.17546 -0.025 -0.18101 -0.025 -0.18101 C -0.02534 -0.19351 -0.02517 -0.20601 -0.02605 -0.21851 C -0.02638 -0.22291 -0.02917 -0.23101 -0.02917 -0.23101 C -0.02952 -0.325 -0.02917 -0.41898 -0.0302 -0.51296 C -0.0302 -0.52037 -0.03628 -0.5324 -0.03958 -0.53796 C -0.04305 -0.54375 -0.05052 -0.55046 -0.0552 -0.55463 C -0.06198 -0.56805 -0.07362 -0.56435 -0.08438 -0.56435 " pathEditMode="relative" ptsTypes="fffffffff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-0.09074 C -0.01771 -0.12292 -0.00156 -0.21111 -0.03003 -0.24908 C -0.03281 -0.25278 -0.03958 -0.25602 -0.04253 -0.2588 C -0.05035 -0.26574 -0.06128 -0.2588 -0.07066 -0.2588 " pathEditMode="relative" ptsTypes="fff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0.10255 C 0.02327 -0.10347 0.02379 -0.11389 0.02518 -0.11644 C 0.02795 -0.12176 0.0349 -0.12546 0.03872 -0.12894 C 0.04532 -0.13472 0.04966 -0.14352 0.05747 -0.14699 C 0.07275 -0.16227 0.09045 -0.17176 0.10747 -0.1831 C 0.10886 -0.18403 0.10938 -0.18634 0.11059 -0.18727 C 0.11563 -0.19097 0.12205 -0.19375 0.12726 -0.19699 C 0.14011 -0.20486 0.15191 -0.21551 0.1658 -0.21921 C 0.17709 -0.22685 0.18924 -0.22477 0.20226 -0.22477 C 0.30087 -0.2257 0.39948 -0.2257 0.49809 -0.22616 C 0.51181 -0.22847 0.52466 -0.23195 0.53872 -0.2331 C 0.56059 -0.24051 0.58559 -0.23542 0.60851 -0.23727 C 0.61389 -0.2382 0.62292 -0.23843 0.62726 -0.24421 " pathEditMode="relative" ptsTypes="ffffffffffff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грустные смайлики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643446"/>
            <a:ext cx="1546597" cy="1288490"/>
          </a:xfrm>
          <a:prstGeom prst="rect">
            <a:avLst/>
          </a:prstGeom>
          <a:noFill/>
        </p:spPr>
      </p:pic>
      <p:pic>
        <p:nvPicPr>
          <p:cNvPr id="1034" name="Picture 10" descr="вставить &quot; Страница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786058"/>
            <a:ext cx="1160663" cy="1214446"/>
          </a:xfrm>
          <a:prstGeom prst="rect">
            <a:avLst/>
          </a:prstGeom>
          <a:noFill/>
        </p:spPr>
      </p:pic>
      <p:pic>
        <p:nvPicPr>
          <p:cNvPr id="1036" name="Picture 12" descr="Картинки на телефон смайлики"/>
          <p:cNvPicPr>
            <a:picLocks noChangeAspect="1" noChangeArrowheads="1"/>
          </p:cNvPicPr>
          <p:nvPr/>
        </p:nvPicPr>
        <p:blipFill>
          <a:blip r:embed="rId4" cstate="print"/>
          <a:srcRect t="10084" b="7983"/>
          <a:stretch>
            <a:fillRect/>
          </a:stretch>
        </p:blipFill>
        <p:spPr bwMode="auto">
          <a:xfrm>
            <a:off x="1928794" y="642918"/>
            <a:ext cx="1569427" cy="1285884"/>
          </a:xfrm>
          <a:prstGeom prst="rect">
            <a:avLst/>
          </a:prstGeom>
          <a:noFill/>
        </p:spPr>
      </p:pic>
      <p:pic>
        <p:nvPicPr>
          <p:cNvPr id="1038" name="Picture 14" descr="Клён.Кленовый лист.Кленовый сироп. Обсуждение на LiveInterne…"/>
          <p:cNvPicPr>
            <a:picLocks noChangeAspect="1" noChangeArrowheads="1"/>
          </p:cNvPicPr>
          <p:nvPr/>
        </p:nvPicPr>
        <p:blipFill>
          <a:blip r:embed="rId5" cstate="print"/>
          <a:srcRect l="9434" r="4087" b="2895"/>
          <a:stretch>
            <a:fillRect/>
          </a:stretch>
        </p:blipFill>
        <p:spPr bwMode="auto">
          <a:xfrm rot="19099869">
            <a:off x="5643570" y="4429132"/>
            <a:ext cx="1278364" cy="1766467"/>
          </a:xfrm>
          <a:prstGeom prst="rect">
            <a:avLst/>
          </a:prstGeom>
          <a:noFill/>
        </p:spPr>
      </p:pic>
      <p:pic>
        <p:nvPicPr>
          <p:cNvPr id="1042" name="Picture 18" descr="Опрос: Викторины, конкурсы"/>
          <p:cNvPicPr>
            <a:picLocks noChangeAspect="1" noChangeArrowheads="1"/>
          </p:cNvPicPr>
          <p:nvPr/>
        </p:nvPicPr>
        <p:blipFill>
          <a:blip r:embed="rId6"/>
          <a:srcRect l="4155" r="4431" b="4000"/>
          <a:stretch>
            <a:fillRect/>
          </a:stretch>
        </p:blipFill>
        <p:spPr bwMode="auto">
          <a:xfrm>
            <a:off x="5357818" y="785794"/>
            <a:ext cx="1428760" cy="1558636"/>
          </a:xfrm>
          <a:prstGeom prst="rect">
            <a:avLst/>
          </a:prstGeom>
          <a:noFill/>
        </p:spPr>
      </p:pic>
      <p:pic>
        <p:nvPicPr>
          <p:cNvPr id="1044" name="Picture 20" descr="Maple Leaf On White Background Isolated Фотография, картинки, изображения и сток-фотография без роялти. Image 9656183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801191">
            <a:off x="5468525" y="2516559"/>
            <a:ext cx="1219201" cy="18126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2571744"/>
            <a:ext cx="5853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урок!</a:t>
            </a:r>
            <a:endParaRPr lang="ru-RU" sz="5400" b="1" cap="none" spc="0" dirty="0">
              <a:ln w="2857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142844" y="714356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3500462" cy="112872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какое время года                         листья бывают такие разноцветные?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643406" y="4786322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42852"/>
            <a:ext cx="2243153" cy="2300668"/>
          </a:xfrm>
          <a:prstGeom prst="rect">
            <a:avLst/>
          </a:prstGeom>
          <a:noFill/>
        </p:spPr>
      </p:pic>
      <p:pic>
        <p:nvPicPr>
          <p:cNvPr id="15" name="Picture 10" descr="Картинка 301 из 150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429132"/>
            <a:ext cx="2384526" cy="2187524"/>
          </a:xfrm>
          <a:prstGeom prst="rect">
            <a:avLst/>
          </a:prstGeom>
          <a:noFill/>
        </p:spPr>
      </p:pic>
      <p:pic>
        <p:nvPicPr>
          <p:cNvPr id="39938" name="Picture 2" descr="осиновый лист"/>
          <p:cNvPicPr>
            <a:picLocks noChangeAspect="1" noChangeArrowheads="1"/>
          </p:cNvPicPr>
          <p:nvPr/>
        </p:nvPicPr>
        <p:blipFill>
          <a:blip r:embed="rId4"/>
          <a:srcRect l="26087" t="11587" r="23913" b="7304"/>
          <a:stretch>
            <a:fillRect/>
          </a:stretch>
        </p:blipFill>
        <p:spPr bwMode="auto">
          <a:xfrm rot="20211305">
            <a:off x="7579119" y="3235677"/>
            <a:ext cx="1110688" cy="1352142"/>
          </a:xfrm>
          <a:prstGeom prst="rect">
            <a:avLst/>
          </a:prstGeom>
          <a:noFill/>
        </p:spPr>
      </p:pic>
      <p:sp>
        <p:nvSpPr>
          <p:cNvPr id="14" name="Заголовок 5"/>
          <p:cNvSpPr txBox="1">
            <a:spLocks/>
          </p:cNvSpPr>
          <p:nvPr/>
        </p:nvSpPr>
        <p:spPr>
          <a:xfrm>
            <a:off x="5214942" y="4786322"/>
            <a:ext cx="3500462" cy="11287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Осенью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3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857496"/>
            <a:ext cx="2549531" cy="2523763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im8-tub.yandex.net/i?id=23308577&amp;tov=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57166"/>
            <a:ext cx="1226567" cy="866775"/>
          </a:xfrm>
          <a:prstGeom prst="rect">
            <a:avLst/>
          </a:prstGeom>
          <a:noFill/>
        </p:spPr>
      </p:pic>
      <p:pic>
        <p:nvPicPr>
          <p:cNvPr id="17" name="Picture 14" descr="Клён.Кленовый лист.Кленовый сироп. Обсуждение на LiveInterne…"/>
          <p:cNvPicPr>
            <a:picLocks noChangeAspect="1" noChangeArrowheads="1"/>
          </p:cNvPicPr>
          <p:nvPr/>
        </p:nvPicPr>
        <p:blipFill>
          <a:blip r:embed="rId7" cstate="print"/>
          <a:srcRect l="9434" r="4087" b="2895"/>
          <a:stretch>
            <a:fillRect/>
          </a:stretch>
        </p:blipFill>
        <p:spPr bwMode="auto">
          <a:xfrm rot="2692669">
            <a:off x="5151833" y="2408197"/>
            <a:ext cx="1278364" cy="176646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142844" y="857232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4643406" y="4214818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5214942" y="4500570"/>
            <a:ext cx="3500462" cy="11287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называется явление природы, когда листья осыпаются с деревьев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80397" flipV="1">
            <a:off x="8411313" y="613966"/>
            <a:ext cx="473279" cy="485414"/>
          </a:xfrm>
          <a:prstGeom prst="rect">
            <a:avLst/>
          </a:prstGeom>
          <a:noFill/>
        </p:spPr>
      </p:pic>
      <p:pic>
        <p:nvPicPr>
          <p:cNvPr id="15" name="Picture 10" descr="Картинка 301 из 15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5949492"/>
            <a:ext cx="571504" cy="524288"/>
          </a:xfrm>
          <a:prstGeom prst="rect">
            <a:avLst/>
          </a:prstGeom>
          <a:noFill/>
        </p:spPr>
      </p:pic>
      <p:pic>
        <p:nvPicPr>
          <p:cNvPr id="9" name="Рисунок 8" descr="Картинки &quot;Незнайка и его друзья. Обсуждение на LiveInternet - Российский Сервис Онлайн-Дневнико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214686"/>
            <a:ext cx="150019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5"/>
          <p:cNvSpPr txBox="1">
            <a:spLocks/>
          </p:cNvSpPr>
          <p:nvPr/>
        </p:nvSpPr>
        <p:spPr>
          <a:xfrm>
            <a:off x="714348" y="857232"/>
            <a:ext cx="3500462" cy="11287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Снегопад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0" descr="Картинка 301 из 15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0125">
            <a:off x="7024960" y="66589"/>
            <a:ext cx="571504" cy="524288"/>
          </a:xfrm>
          <a:prstGeom prst="rect">
            <a:avLst/>
          </a:prstGeom>
          <a:noFill/>
        </p:spPr>
      </p:pic>
      <p:pic>
        <p:nvPicPr>
          <p:cNvPr id="17" name="Picture 10" descr="Картинка 301 из 15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96420">
            <a:off x="4862924" y="3396876"/>
            <a:ext cx="571504" cy="524288"/>
          </a:xfrm>
          <a:prstGeom prst="rect">
            <a:avLst/>
          </a:prstGeom>
          <a:noFill/>
        </p:spPr>
      </p:pic>
      <p:pic>
        <p:nvPicPr>
          <p:cNvPr id="18" name="Picture 10" descr="Картинка 301 из 15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14290"/>
            <a:ext cx="571504" cy="524288"/>
          </a:xfrm>
          <a:prstGeom prst="rect">
            <a:avLst/>
          </a:prstGeom>
          <a:noFill/>
        </p:spPr>
      </p:pic>
      <p:pic>
        <p:nvPicPr>
          <p:cNvPr id="19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643702" y="2143116"/>
            <a:ext cx="473279" cy="485414"/>
          </a:xfrm>
          <a:prstGeom prst="rect">
            <a:avLst/>
          </a:prstGeom>
          <a:noFill/>
        </p:spPr>
      </p:pic>
      <p:pic>
        <p:nvPicPr>
          <p:cNvPr id="20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18009" flipV="1">
            <a:off x="8312953" y="2876071"/>
            <a:ext cx="473279" cy="485414"/>
          </a:xfrm>
          <a:prstGeom prst="rect">
            <a:avLst/>
          </a:prstGeom>
          <a:noFill/>
        </p:spPr>
      </p:pic>
      <p:pic>
        <p:nvPicPr>
          <p:cNvPr id="21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357554" y="4071942"/>
            <a:ext cx="473279" cy="485414"/>
          </a:xfrm>
          <a:prstGeom prst="rect">
            <a:avLst/>
          </a:prstGeom>
          <a:noFill/>
        </p:spPr>
      </p:pic>
      <p:pic>
        <p:nvPicPr>
          <p:cNvPr id="22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14282" y="2714620"/>
            <a:ext cx="473279" cy="485414"/>
          </a:xfrm>
          <a:prstGeom prst="rect">
            <a:avLst/>
          </a:prstGeom>
          <a:noFill/>
        </p:spPr>
      </p:pic>
      <p:pic>
        <p:nvPicPr>
          <p:cNvPr id="23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000760" y="785794"/>
            <a:ext cx="473279" cy="485414"/>
          </a:xfrm>
          <a:prstGeom prst="rect">
            <a:avLst/>
          </a:prstGeom>
          <a:noFill/>
        </p:spPr>
      </p:pic>
      <p:pic>
        <p:nvPicPr>
          <p:cNvPr id="24" name="Picture 8" descr="Картинка 260 из 557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857892"/>
            <a:ext cx="1000132" cy="852991"/>
          </a:xfrm>
          <a:prstGeom prst="rect">
            <a:avLst/>
          </a:prstGeom>
          <a:noFill/>
        </p:spPr>
      </p:pic>
      <p:pic>
        <p:nvPicPr>
          <p:cNvPr id="25" name="Picture 8" descr="Картинка 260 из 557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52"/>
            <a:ext cx="1000132" cy="852991"/>
          </a:xfrm>
          <a:prstGeom prst="rect">
            <a:avLst/>
          </a:prstGeom>
          <a:noFill/>
        </p:spPr>
      </p:pic>
      <p:pic>
        <p:nvPicPr>
          <p:cNvPr id="26" name="Picture 8" descr="Картинка 260 из 557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29190" y="1928802"/>
            <a:ext cx="928694" cy="852991"/>
          </a:xfrm>
          <a:prstGeom prst="rect">
            <a:avLst/>
          </a:prstGeom>
          <a:noFill/>
        </p:spPr>
      </p:pic>
      <p:pic>
        <p:nvPicPr>
          <p:cNvPr id="27" name="Picture 8" descr="Картинка 260 из 557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85728"/>
            <a:ext cx="1000132" cy="852991"/>
          </a:xfrm>
          <a:prstGeom prst="rect">
            <a:avLst/>
          </a:prstGeom>
          <a:noFill/>
        </p:spPr>
      </p:pic>
      <p:pic>
        <p:nvPicPr>
          <p:cNvPr id="28" name="Picture 12" descr="Картинка 191 из 316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8148" y="1785926"/>
            <a:ext cx="1043429" cy="800771"/>
          </a:xfrm>
          <a:prstGeom prst="rect">
            <a:avLst/>
          </a:prstGeom>
          <a:noFill/>
        </p:spPr>
      </p:pic>
      <p:pic>
        <p:nvPicPr>
          <p:cNvPr id="29" name="Picture 12" descr="Картинка 191 из 316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6879563" y="3264577"/>
            <a:ext cx="1043429" cy="800771"/>
          </a:xfrm>
          <a:prstGeom prst="rect">
            <a:avLst/>
          </a:prstGeom>
          <a:noFill/>
        </p:spPr>
      </p:pic>
      <p:pic>
        <p:nvPicPr>
          <p:cNvPr id="30" name="Picture 12" descr="Картинка 191 из 316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6057229"/>
            <a:ext cx="1043429" cy="800771"/>
          </a:xfrm>
          <a:prstGeom prst="rect">
            <a:avLst/>
          </a:prstGeom>
          <a:noFill/>
        </p:spPr>
      </p:pic>
      <p:pic>
        <p:nvPicPr>
          <p:cNvPr id="31" name="Picture 8" descr="Картинка 260 из 557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643174" y="2714620"/>
            <a:ext cx="928694" cy="852991"/>
          </a:xfrm>
          <a:prstGeom prst="rect">
            <a:avLst/>
          </a:prstGeom>
          <a:noFill/>
        </p:spPr>
      </p:pic>
      <p:pic>
        <p:nvPicPr>
          <p:cNvPr id="32" name="Picture 12" descr="Картинка 191 из 316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57554" y="1714488"/>
            <a:ext cx="1043429" cy="8007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142844" y="857232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4643406" y="4214818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5214942" y="4500570"/>
            <a:ext cx="3500462" cy="11287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называется явление природы, когда листья осыпаются с деревьев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80397" flipV="1">
            <a:off x="8411313" y="613966"/>
            <a:ext cx="473279" cy="485414"/>
          </a:xfrm>
          <a:prstGeom prst="rect">
            <a:avLst/>
          </a:prstGeom>
          <a:noFill/>
        </p:spPr>
      </p:pic>
      <p:pic>
        <p:nvPicPr>
          <p:cNvPr id="15" name="Picture 10" descr="Картинка 301 из 15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5949492"/>
            <a:ext cx="571504" cy="524288"/>
          </a:xfrm>
          <a:prstGeom prst="rect">
            <a:avLst/>
          </a:prstGeom>
          <a:noFill/>
        </p:spPr>
      </p:pic>
      <p:sp>
        <p:nvSpPr>
          <p:cNvPr id="14" name="Заголовок 5"/>
          <p:cNvSpPr txBox="1">
            <a:spLocks/>
          </p:cNvSpPr>
          <p:nvPr/>
        </p:nvSpPr>
        <p:spPr>
          <a:xfrm>
            <a:off x="714348" y="857232"/>
            <a:ext cx="3500462" cy="11287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Листопад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0" descr="Картинка 301 из 15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0125">
            <a:off x="7024960" y="66589"/>
            <a:ext cx="571504" cy="524288"/>
          </a:xfrm>
          <a:prstGeom prst="rect">
            <a:avLst/>
          </a:prstGeom>
          <a:noFill/>
        </p:spPr>
      </p:pic>
      <p:pic>
        <p:nvPicPr>
          <p:cNvPr id="17" name="Picture 10" descr="Картинка 301 из 15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96420">
            <a:off x="4862924" y="3396876"/>
            <a:ext cx="571504" cy="524288"/>
          </a:xfrm>
          <a:prstGeom prst="rect">
            <a:avLst/>
          </a:prstGeom>
          <a:noFill/>
        </p:spPr>
      </p:pic>
      <p:pic>
        <p:nvPicPr>
          <p:cNvPr id="18" name="Picture 10" descr="Картинка 301 из 15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14290"/>
            <a:ext cx="571504" cy="524288"/>
          </a:xfrm>
          <a:prstGeom prst="rect">
            <a:avLst/>
          </a:prstGeom>
          <a:noFill/>
        </p:spPr>
      </p:pic>
      <p:pic>
        <p:nvPicPr>
          <p:cNvPr id="19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643702" y="2143116"/>
            <a:ext cx="473279" cy="485414"/>
          </a:xfrm>
          <a:prstGeom prst="rect">
            <a:avLst/>
          </a:prstGeom>
          <a:noFill/>
        </p:spPr>
      </p:pic>
      <p:pic>
        <p:nvPicPr>
          <p:cNvPr id="20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18009" flipV="1">
            <a:off x="8312953" y="2876071"/>
            <a:ext cx="473279" cy="485414"/>
          </a:xfrm>
          <a:prstGeom prst="rect">
            <a:avLst/>
          </a:prstGeom>
          <a:noFill/>
        </p:spPr>
      </p:pic>
      <p:pic>
        <p:nvPicPr>
          <p:cNvPr id="21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357554" y="4071942"/>
            <a:ext cx="473279" cy="485414"/>
          </a:xfrm>
          <a:prstGeom prst="rect">
            <a:avLst/>
          </a:prstGeom>
          <a:noFill/>
        </p:spPr>
      </p:pic>
      <p:pic>
        <p:nvPicPr>
          <p:cNvPr id="22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214282" y="2714620"/>
            <a:ext cx="473279" cy="485414"/>
          </a:xfrm>
          <a:prstGeom prst="rect">
            <a:avLst/>
          </a:prstGeom>
          <a:noFill/>
        </p:spPr>
      </p:pic>
      <p:pic>
        <p:nvPicPr>
          <p:cNvPr id="23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000760" y="785794"/>
            <a:ext cx="473279" cy="485414"/>
          </a:xfrm>
          <a:prstGeom prst="rect">
            <a:avLst/>
          </a:prstGeom>
          <a:noFill/>
        </p:spPr>
      </p:pic>
      <p:pic>
        <p:nvPicPr>
          <p:cNvPr id="24" name="Picture 8" descr="Картинка 260 из 557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857892"/>
            <a:ext cx="1000132" cy="852991"/>
          </a:xfrm>
          <a:prstGeom prst="rect">
            <a:avLst/>
          </a:prstGeom>
          <a:noFill/>
        </p:spPr>
      </p:pic>
      <p:pic>
        <p:nvPicPr>
          <p:cNvPr id="25" name="Picture 8" descr="Картинка 260 из 557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52"/>
            <a:ext cx="1000132" cy="852991"/>
          </a:xfrm>
          <a:prstGeom prst="rect">
            <a:avLst/>
          </a:prstGeom>
          <a:noFill/>
        </p:spPr>
      </p:pic>
      <p:pic>
        <p:nvPicPr>
          <p:cNvPr id="26" name="Picture 8" descr="Картинка 260 из 557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929190" y="1928802"/>
            <a:ext cx="928694" cy="852991"/>
          </a:xfrm>
          <a:prstGeom prst="rect">
            <a:avLst/>
          </a:prstGeom>
          <a:noFill/>
        </p:spPr>
      </p:pic>
      <p:pic>
        <p:nvPicPr>
          <p:cNvPr id="27" name="Picture 8" descr="Картинка 260 из 557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85728"/>
            <a:ext cx="1000132" cy="852991"/>
          </a:xfrm>
          <a:prstGeom prst="rect">
            <a:avLst/>
          </a:prstGeom>
          <a:noFill/>
        </p:spPr>
      </p:pic>
      <p:pic>
        <p:nvPicPr>
          <p:cNvPr id="28" name="Picture 12" descr="Картинка 191 из 316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8148" y="1785926"/>
            <a:ext cx="1043429" cy="800771"/>
          </a:xfrm>
          <a:prstGeom prst="rect">
            <a:avLst/>
          </a:prstGeom>
          <a:noFill/>
        </p:spPr>
      </p:pic>
      <p:pic>
        <p:nvPicPr>
          <p:cNvPr id="29" name="Picture 12" descr="Картинка 191 из 316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6879563" y="3264577"/>
            <a:ext cx="1043429" cy="800771"/>
          </a:xfrm>
          <a:prstGeom prst="rect">
            <a:avLst/>
          </a:prstGeom>
          <a:noFill/>
        </p:spPr>
      </p:pic>
      <p:pic>
        <p:nvPicPr>
          <p:cNvPr id="30" name="Picture 12" descr="Картинка 191 из 316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6057229"/>
            <a:ext cx="1043429" cy="800771"/>
          </a:xfrm>
          <a:prstGeom prst="rect">
            <a:avLst/>
          </a:prstGeom>
          <a:noFill/>
        </p:spPr>
      </p:pic>
      <p:pic>
        <p:nvPicPr>
          <p:cNvPr id="31" name="Picture 8" descr="Картинка 260 из 557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643174" y="2714620"/>
            <a:ext cx="928694" cy="852991"/>
          </a:xfrm>
          <a:prstGeom prst="rect">
            <a:avLst/>
          </a:prstGeom>
          <a:noFill/>
        </p:spPr>
      </p:pic>
      <p:pic>
        <p:nvPicPr>
          <p:cNvPr id="32" name="Picture 12" descr="Картинка 191 из 316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57554" y="1714488"/>
            <a:ext cx="1043429" cy="800771"/>
          </a:xfrm>
          <a:prstGeom prst="rect">
            <a:avLst/>
          </a:prstGeom>
          <a:noFill/>
        </p:spPr>
      </p:pic>
      <p:pic>
        <p:nvPicPr>
          <p:cNvPr id="33" name="Рисунок 32" descr="3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28596" y="3357562"/>
            <a:ext cx="2621699" cy="2595201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19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0_3a8a4_bb040935_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97425"/>
            <a:ext cx="1879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2051050" y="620713"/>
            <a:ext cx="5329238" cy="3671887"/>
          </a:xfrm>
          <a:prstGeom prst="cloudCallout">
            <a:avLst>
              <a:gd name="adj1" fmla="val -56861"/>
              <a:gd name="adj2" fmla="val 77604"/>
            </a:avLst>
          </a:prstGeom>
          <a:gradFill>
            <a:gsLst>
              <a:gs pos="0">
                <a:srgbClr val="E6FF00"/>
              </a:gs>
              <a:gs pos="100000">
                <a:srgbClr val="FF6633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771775" y="1844675"/>
            <a:ext cx="37449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Утром мы во двор идём -</a:t>
            </a:r>
            <a:br>
              <a:rPr lang="ru-RU" sz="2000" b="1"/>
            </a:br>
            <a:r>
              <a:rPr lang="ru-RU" sz="2000" b="1"/>
              <a:t>Листья сыплются дождём,</a:t>
            </a:r>
          </a:p>
          <a:p>
            <a:r>
              <a:rPr lang="ru-RU" sz="2000" b="1"/>
              <a:t>Под ногами шелестят </a:t>
            </a:r>
            <a:br>
              <a:rPr lang="ru-RU" sz="2000" b="1"/>
            </a:br>
            <a:r>
              <a:rPr lang="ru-RU" sz="2000" b="1"/>
              <a:t>И летят, летят, летят...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Картинка 191 из 31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01728">
            <a:off x="1168984" y="455891"/>
            <a:ext cx="1900753" cy="1457612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214282" y="1643050"/>
            <a:ext cx="8786874" cy="2428892"/>
          </a:xfrm>
          <a:prstGeom prst="cloudCallout">
            <a:avLst>
              <a:gd name="adj1" fmla="val -21836"/>
              <a:gd name="adj2" fmla="val 914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7224" y="3071810"/>
            <a:ext cx="7786742" cy="857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осеннем лесу хозяйничает художница – осень. Она не жалеет красок для деревьев, раскрашивая их листву в жёлтые, оранжевые, красные цвета. Начинается пора листопада. Почему осенью с деревьев опадают                         листья?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" name="Picture 12" descr="Картинка 301 из 15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40" y="571480"/>
            <a:ext cx="1428760" cy="1380445"/>
          </a:xfrm>
          <a:prstGeom prst="rect">
            <a:avLst/>
          </a:prstGeom>
          <a:noFill/>
        </p:spPr>
      </p:pic>
      <p:pic>
        <p:nvPicPr>
          <p:cNvPr id="9" name="Рисунок 8" descr="0_3a8a4_bb040935_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797425"/>
            <a:ext cx="1879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3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143380"/>
            <a:ext cx="2549531" cy="2523763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142844" y="785794"/>
            <a:ext cx="8858312" cy="3429024"/>
          </a:xfrm>
          <a:prstGeom prst="cloudCallout">
            <a:avLst>
              <a:gd name="adj1" fmla="val -22661"/>
              <a:gd name="adj2" fmla="val 763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42910" y="2571744"/>
            <a:ext cx="8143932" cy="11430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Осенью становится холодно и ветрено. Солнце светит мало, и                         листья не могут жить так же, как в тёплые дни. Вокруг ножки листа нарастает лубяной слой. Вода не может проникнуть в лист. Умирающий лист меняет цвет, затем высыхает и отмирает. Ветер срывает его с дерева. После того, как все листья опадают, дерево засыпает до весны. Опавшие листья, как тёплая перина, будут защищать корни дерева от морозов, а весной, перегнив под дождями, удобрят почву                                     и дадут деревьям полезные вещества.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4" name="Picture 12" descr="Картинка 191 из 31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57752" y="3857629"/>
            <a:ext cx="3929090" cy="3015348"/>
          </a:xfrm>
          <a:prstGeom prst="rect">
            <a:avLst/>
          </a:prstGeom>
          <a:noFill/>
        </p:spPr>
      </p:pic>
      <p:pic>
        <p:nvPicPr>
          <p:cNvPr id="8" name="Рисунок 7" descr="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4357694"/>
            <a:ext cx="1951063" cy="2327275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Картинка 877 из 25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85794"/>
            <a:ext cx="1714512" cy="2368736"/>
          </a:xfrm>
          <a:prstGeom prst="rect">
            <a:avLst/>
          </a:prstGeom>
          <a:noFill/>
        </p:spPr>
      </p:pic>
      <p:pic>
        <p:nvPicPr>
          <p:cNvPr id="10" name="Picture 10" descr="Картинка 143 из 3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14356"/>
            <a:ext cx="2359666" cy="1571636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214282" y="2071678"/>
            <a:ext cx="5500726" cy="2000264"/>
          </a:xfrm>
          <a:prstGeom prst="cloudCallout">
            <a:avLst>
              <a:gd name="adj1" fmla="val -6591"/>
              <a:gd name="adj2" fmla="val 808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Скажите, одинаковые эти листья или разные. Чем они отличаются друг от друга?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4" descr="Картинка 58 из 404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488" y="4240424"/>
            <a:ext cx="1714512" cy="2617576"/>
          </a:xfrm>
          <a:prstGeom prst="rect">
            <a:avLst/>
          </a:prstGeom>
          <a:noFill/>
        </p:spPr>
      </p:pic>
      <p:pic>
        <p:nvPicPr>
          <p:cNvPr id="16" name="Picture 6" descr="Картинка 39 из 7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714752"/>
            <a:ext cx="1928826" cy="1928826"/>
          </a:xfrm>
          <a:prstGeom prst="rect">
            <a:avLst/>
          </a:prstGeom>
          <a:noFill/>
        </p:spPr>
      </p:pic>
      <p:pic>
        <p:nvPicPr>
          <p:cNvPr id="19" name="Picture 10" descr="Картинка 231 из 40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1000108"/>
            <a:ext cx="1428760" cy="2116681"/>
          </a:xfrm>
          <a:prstGeom prst="rect">
            <a:avLst/>
          </a:prstGeom>
          <a:noFill/>
        </p:spPr>
      </p:pic>
      <p:pic>
        <p:nvPicPr>
          <p:cNvPr id="20" name="Picture 8" descr="Картинка 143 из 150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4469870"/>
            <a:ext cx="2071702" cy="2388130"/>
          </a:xfrm>
          <a:prstGeom prst="rect">
            <a:avLst/>
          </a:prstGeom>
          <a:noFill/>
        </p:spPr>
      </p:pic>
      <p:pic>
        <p:nvPicPr>
          <p:cNvPr id="13" name="Рисунок 12" descr="3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42844" y="4357694"/>
            <a:ext cx="2214578" cy="2279528"/>
          </a:xfrm>
          <a:prstGeom prst="rect">
            <a:avLst/>
          </a:prstGeom>
          <a:solidFill>
            <a:srgbClr val="FFE7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474</TotalTime>
  <Words>262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Окружающий мир</vt:lpstr>
      <vt:lpstr>В какое время года                         листья бывают такие разноцветные?</vt:lpstr>
      <vt:lpstr>В какое время года                         листья бывают такие разноцветные?</vt:lpstr>
      <vt:lpstr>Слайд 4</vt:lpstr>
      <vt:lpstr>Слайд 5</vt:lpstr>
      <vt:lpstr>Слайд 6</vt:lpstr>
      <vt:lpstr>В осеннем лесу хозяйничает художница – осень. Она не жалеет красок для деревьев, раскрашивая их листву в жёлтые, оранжевые, красные цвета. Начинается пора листопада. Почему осенью с деревьев опадают                         листья?</vt:lpstr>
      <vt:lpstr>Осенью становится холодно и ветрено. Солнце светит мало, и                         листья не могут жить так же, как в тёплые дни. Вокруг ножки листа нарастает лубяной слой. Вода не может проникнуть в лист. Умирающий лист меняет цвет, затем высыхает и отмирает. Ветер срывает его с дерева. После того, как все листья опадают, дерево засыпает до весны. Опавшие листья, как тёплая перина, будут защищать корни дерева от морозов, а весной, перегнив под дождями, удобрят почву                                     и дадут деревьям полезные вещества.</vt:lpstr>
      <vt:lpstr>Слайд 9</vt:lpstr>
      <vt:lpstr>Лист КЛЁНА</vt:lpstr>
      <vt:lpstr>Лист БЕРЁЗЫ</vt:lpstr>
      <vt:lpstr>Лист ОСИНЫ</vt:lpstr>
      <vt:lpstr>Лист РЯБИНЫ</vt:lpstr>
      <vt:lpstr>Лист ДУБА</vt:lpstr>
      <vt:lpstr>Лист КАШТАНА</vt:lpstr>
      <vt:lpstr>Лист  ТОПОЛЯ</vt:lpstr>
      <vt:lpstr>                         черешок         листовая  пластинка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03</cp:lastModifiedBy>
  <cp:revision>48</cp:revision>
  <dcterms:created xsi:type="dcterms:W3CDTF">2009-07-24T21:26:14Z</dcterms:created>
  <dcterms:modified xsi:type="dcterms:W3CDTF">2014-10-16T13:39:40Z</dcterms:modified>
</cp:coreProperties>
</file>