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57" r:id="rId4"/>
    <p:sldId id="262" r:id="rId5"/>
    <p:sldId id="263" r:id="rId6"/>
    <p:sldId id="265" r:id="rId7"/>
    <p:sldId id="264" r:id="rId8"/>
    <p:sldId id="267" r:id="rId9"/>
    <p:sldId id="270" r:id="rId10"/>
    <p:sldId id="271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435280" cy="4176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«Дифференцированный подход по ознакомлению со словарным словом»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229200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latin typeface="Monotype Corsiva" pitchFamily="66" charset="0"/>
              </a:rPr>
              <a:t>(фрагмент урока)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692696"/>
            <a:ext cx="763421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  <a:t>Задание  для </a:t>
            </a:r>
            <a:endParaRPr lang="ru-RU" sz="5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824536"/>
          </a:xfrm>
        </p:spPr>
        <p:txBody>
          <a:bodyPr numCol="1">
            <a:normAutofit fontScale="25000" lnSpcReduction="20000"/>
          </a:bodyPr>
          <a:lstStyle/>
          <a:p>
            <a:pPr algn="ctr">
              <a:buNone/>
            </a:pPr>
            <a:r>
              <a:rPr lang="ru-RU" sz="14400" dirty="0" smtClean="0"/>
              <a:t>Составьте словосочетания со словами: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За  б.рёзу …</a:t>
            </a:r>
          </a:p>
          <a:p>
            <a:pPr>
              <a:lnSpc>
                <a:spcPct val="120000"/>
              </a:lnSpc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б.рёзой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>
              <a:lnSpc>
                <a:spcPct val="120000"/>
              </a:lnSpc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На  б.рёзу …</a:t>
            </a:r>
          </a:p>
          <a:p>
            <a:pPr>
              <a:lnSpc>
                <a:spcPct val="120000"/>
              </a:lnSpc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На  б.рёзе …</a:t>
            </a:r>
          </a:p>
          <a:p>
            <a:pPr>
              <a:lnSpc>
                <a:spcPct val="120000"/>
              </a:lnSpc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Под  б.рёзу …</a:t>
            </a:r>
          </a:p>
          <a:p>
            <a:pPr>
              <a:lnSpc>
                <a:spcPct val="120000"/>
              </a:lnSpc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Под  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б.рёзой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6372200" y="620688"/>
            <a:ext cx="1296144" cy="122413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75856" y="2780928"/>
            <a:ext cx="2016224" cy="360040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спрятаться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275856" y="3429000"/>
            <a:ext cx="2016224" cy="360040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ухаживать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275856" y="6093296"/>
            <a:ext cx="2016224" cy="360040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упасть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275856" y="5373216"/>
            <a:ext cx="2016224" cy="360040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сесть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275856" y="4725144"/>
            <a:ext cx="2016224" cy="360040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распустились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275856" y="4077072"/>
            <a:ext cx="2016224" cy="360040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залезть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1" name="Рисунок 20" descr="http://luchmir.com/royalspearaward/Eugeniya10_files/image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64904"/>
            <a:ext cx="3528392" cy="392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Задание  для </a:t>
            </a:r>
          </a:p>
          <a:p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Задание  для </a:t>
            </a:r>
          </a:p>
          <a:p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Задание  для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7308304" y="2564904"/>
            <a:ext cx="1296144" cy="1224136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7164288" y="476672"/>
            <a:ext cx="1296144" cy="122413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7452320" y="4509120"/>
            <a:ext cx="1296144" cy="122413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827584" y="1124744"/>
            <a:ext cx="6264696" cy="129614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Запишите слово берёза, поставьте ударение, разделите его на слоги и для переноса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899592" y="3212976"/>
            <a:ext cx="6264696" cy="1296144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Составьте словосочетания со словом </a:t>
            </a:r>
            <a:r>
              <a:rPr lang="ru-RU" sz="2400" i="1" dirty="0" smtClean="0">
                <a:solidFill>
                  <a:schemeClr val="tx1"/>
                </a:solidFill>
              </a:rPr>
              <a:t>БЕРЁЗА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971600" y="5373216"/>
            <a:ext cx="6264696" cy="1296144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Творческое задание: «Кто – то начал, ты -  продолжи!». Допиши стихотворение.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Улетела иволга за море,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Тишина в берёзовом лесу…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8363272" cy="3975720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</a:rPr>
              <a:t>Подберите однокоренные слова к слову </a:t>
            </a:r>
            <a:r>
              <a:rPr lang="ru-RU" sz="2800" i="1" dirty="0" smtClean="0">
                <a:solidFill>
                  <a:srgbClr val="C00000"/>
                </a:solidFill>
              </a:rPr>
              <a:t>БЕРЁЗА</a:t>
            </a:r>
            <a:r>
              <a:rPr lang="ru-RU" sz="2800" dirty="0" smtClean="0">
                <a:solidFill>
                  <a:srgbClr val="C00000"/>
                </a:solidFill>
              </a:rPr>
              <a:t>, обозначьте орфограмму</a:t>
            </a:r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Берёза, ____________________________________</a:t>
            </a:r>
          </a:p>
          <a:p>
            <a:pPr>
              <a:buNone/>
            </a:pPr>
            <a:r>
              <a:rPr lang="ru-RU" sz="2800" dirty="0" smtClean="0"/>
              <a:t>_____________________________________________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Соберите и запишите загадку про берёзу.</a:t>
            </a:r>
          </a:p>
          <a:p>
            <a:pPr>
              <a:buNone/>
            </a:pPr>
            <a:r>
              <a:rPr lang="ru-RU" sz="2800" dirty="0" smtClean="0"/>
              <a:t>В белых, по опушке, подружки, разбежались, платьицах.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7092280" y="692696"/>
            <a:ext cx="1296144" cy="122413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3923928" y="692696"/>
            <a:ext cx="1296144" cy="1224136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827584" y="692696"/>
            <a:ext cx="1296144" cy="122413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827584" y="3645024"/>
            <a:ext cx="936104" cy="432048"/>
          </a:xfrm>
          <a:prstGeom prst="blockArc">
            <a:avLst>
              <a:gd name="adj1" fmla="val 10913166"/>
              <a:gd name="adj2" fmla="val 0"/>
              <a:gd name="adj3" fmla="val 25000"/>
            </a:avLst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fainaidea.com/wp-content/uploads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84976" cy="59766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1907704" y="5661248"/>
            <a:ext cx="6264696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МОЛОДЦЫ !</a:t>
            </a:r>
            <a:endParaRPr lang="ru-RU" sz="4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Ι </a:t>
            </a:r>
            <a:r>
              <a:rPr lang="ru-RU" b="1" dirty="0" smtClean="0">
                <a:solidFill>
                  <a:srgbClr val="FF0000"/>
                </a:solidFill>
              </a:rPr>
              <a:t>группа </a:t>
            </a:r>
            <a:r>
              <a:rPr lang="ru-RU" dirty="0" smtClean="0"/>
              <a:t>– высокий уровень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l-GR" b="1" dirty="0" smtClean="0">
                <a:solidFill>
                  <a:srgbClr val="0070C0"/>
                </a:solidFill>
              </a:rPr>
              <a:t>ΙΙ </a:t>
            </a:r>
            <a:r>
              <a:rPr lang="ru-RU" b="1" dirty="0" smtClean="0">
                <a:solidFill>
                  <a:srgbClr val="0070C0"/>
                </a:solidFill>
              </a:rPr>
              <a:t>группа </a:t>
            </a:r>
            <a:r>
              <a:rPr lang="ru-RU" dirty="0" smtClean="0"/>
              <a:t>– высокий уровень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l-GR" b="1" dirty="0" smtClean="0">
                <a:solidFill>
                  <a:srgbClr val="00B050"/>
                </a:solidFill>
              </a:rPr>
              <a:t>ΙΙΙ </a:t>
            </a:r>
            <a:r>
              <a:rPr lang="ru-RU" b="1" dirty="0" smtClean="0">
                <a:solidFill>
                  <a:srgbClr val="00B050"/>
                </a:solidFill>
              </a:rPr>
              <a:t>группа </a:t>
            </a:r>
            <a:r>
              <a:rPr lang="ru-RU" dirty="0" smtClean="0"/>
              <a:t>– высокий уровень </a:t>
            </a:r>
          </a:p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6084168" y="836712"/>
            <a:ext cx="1296144" cy="122413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6084168" y="2636912"/>
            <a:ext cx="1296144" cy="1224136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156176" y="4725144"/>
            <a:ext cx="1296144" cy="122413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79512" y="1772816"/>
            <a:ext cx="4248472" cy="230425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Русская красавица 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Стоит на поляне 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 зелёной кофточке, 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 белом сарафане. 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7984" y="4077072"/>
            <a:ext cx="4464496" cy="260756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Русская красавица 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Стоит на поляне 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 зелёной кофточке, 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 белом сарафане. 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220072" y="1772816"/>
            <a:ext cx="3096344" cy="216024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Не заботясь о погоде, 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 сарафане белом ходит, 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А в один из тёплых дней 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Май серёжки дарит ей.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55576" y="4365104"/>
            <a:ext cx="3096344" cy="216024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Ствол белеет, 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Шапочка зеленеет, 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Стоит в белой одёжке, 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Свесив серёжки.</a:t>
            </a: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691680" y="692696"/>
            <a:ext cx="5616624" cy="914400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Отгадайте загадки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a-jewels.com/images/bereza.jpg"/>
          <p:cNvPicPr/>
          <p:nvPr/>
        </p:nvPicPr>
        <p:blipFill>
          <a:blip r:embed="rId2" cstate="print">
            <a:lum contrast="10000"/>
          </a:blip>
          <a:srcRect b="11538"/>
          <a:stretch>
            <a:fillRect/>
          </a:stretch>
        </p:blipFill>
        <p:spPr bwMode="auto">
          <a:xfrm>
            <a:off x="-9236" y="-27709"/>
            <a:ext cx="9153236" cy="688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300203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 . РЁЗА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«</a:t>
            </a:r>
            <a:r>
              <a:rPr lang="ru-RU" sz="5400" b="1" dirty="0" err="1" smtClean="0"/>
              <a:t>б</a:t>
            </a:r>
            <a:r>
              <a:rPr lang="ru-RU" sz="5400" b="1" dirty="0" err="1" smtClean="0">
                <a:solidFill>
                  <a:srgbClr val="C00000"/>
                </a:solidFill>
              </a:rPr>
              <a:t>е</a:t>
            </a:r>
            <a:r>
              <a:rPr lang="ru-RU" sz="5400" b="1" dirty="0" err="1" smtClean="0"/>
              <a:t>р</a:t>
            </a:r>
            <a:r>
              <a:rPr lang="ru-RU" sz="5400" dirty="0" smtClean="0"/>
              <a:t>» – светлый, ясный, белый</a:t>
            </a:r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«</a:t>
            </a:r>
            <a:r>
              <a:rPr lang="ru-RU" sz="5400" dirty="0" err="1" smtClean="0"/>
              <a:t>б</a:t>
            </a:r>
            <a:r>
              <a:rPr lang="ru-RU" sz="5400" dirty="0" err="1" smtClean="0">
                <a:solidFill>
                  <a:srgbClr val="C00000"/>
                </a:solidFill>
              </a:rPr>
              <a:t>е</a:t>
            </a:r>
            <a:r>
              <a:rPr lang="ru-RU" sz="5400" dirty="0" err="1" smtClean="0"/>
              <a:t>рза</a:t>
            </a:r>
            <a:r>
              <a:rPr lang="ru-RU" sz="5400" dirty="0" smtClean="0"/>
              <a:t>»            «б</a:t>
            </a:r>
            <a:r>
              <a:rPr lang="ru-RU" sz="5400" dirty="0" smtClean="0">
                <a:solidFill>
                  <a:srgbClr val="C00000"/>
                </a:solidFill>
              </a:rPr>
              <a:t>е</a:t>
            </a:r>
            <a:r>
              <a:rPr lang="ru-RU" sz="5400" dirty="0" smtClean="0"/>
              <a:t>рёза»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851920" y="5445224"/>
            <a:ext cx="12241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131840" y="908720"/>
            <a:ext cx="792088" cy="1008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Е</a:t>
            </a:r>
            <a:endParaRPr lang="ru-RU" sz="8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Почему так удобнее запомнить написание?</a:t>
            </a:r>
            <a:endParaRPr lang="ru-RU" sz="4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283968" y="2996952"/>
            <a:ext cx="4248472" cy="2808312"/>
            <a:chOff x="1331640" y="2060848"/>
            <a:chExt cx="4248472" cy="280831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051720" y="2060848"/>
              <a:ext cx="648072" cy="5040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Б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051720" y="3212976"/>
              <a:ext cx="648072" cy="5040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Л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051720" y="2636912"/>
              <a:ext cx="648072" cy="5040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C00000"/>
                  </a:solidFill>
                </a:rPr>
                <a:t>Е</a:t>
              </a:r>
              <a:endParaRPr lang="ru-RU" sz="48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32040" y="2636912"/>
              <a:ext cx="648072" cy="5040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А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211960" y="2636912"/>
              <a:ext cx="648072" cy="5040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З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51720" y="3789040"/>
              <a:ext cx="648072" cy="5040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А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491880" y="2636912"/>
              <a:ext cx="648072" cy="5040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900" dirty="0" smtClean="0">
                  <a:solidFill>
                    <a:schemeClr val="tx1"/>
                  </a:solidFill>
                </a:rPr>
                <a:t>Ё</a:t>
              </a:r>
              <a:endParaRPr lang="ru-RU" sz="39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051720" y="4365104"/>
              <a:ext cx="648072" cy="5040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Я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31640" y="2636912"/>
              <a:ext cx="648072" cy="5040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Б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71800" y="2636912"/>
              <a:ext cx="648072" cy="5040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Р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2" descr="Берёз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3960440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Б Е Р Ё З А</a:t>
            </a:r>
            <a:endParaRPr lang="ru-RU" sz="9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http://os1.i.ua/3/1/2533466_37ec80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084104" cy="524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692696"/>
            <a:ext cx="7634211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Comic Sans MS" pitchFamily="66" charset="0"/>
              </a:rPr>
              <a:t>Задание  для </a:t>
            </a:r>
            <a:endParaRPr lang="ru-RU" sz="6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Отгадайте ребус, запишите это слово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9600" dirty="0" smtClean="0"/>
              <a:t>    </a:t>
            </a:r>
            <a:r>
              <a:rPr lang="ru-RU" sz="11000" dirty="0" smtClean="0"/>
              <a:t>БЕ</a:t>
            </a:r>
            <a:r>
              <a:rPr lang="ru-RU" sz="9600" dirty="0" smtClean="0"/>
              <a:t>           </a:t>
            </a:r>
            <a:r>
              <a:rPr lang="ru-RU" sz="11900" dirty="0" smtClean="0"/>
              <a:t>Ё</a:t>
            </a:r>
          </a:p>
          <a:p>
            <a:pPr>
              <a:buNone/>
            </a:pPr>
            <a:r>
              <a:rPr lang="ru-RU" sz="9600" dirty="0" smtClean="0"/>
              <a:t>                    </a:t>
            </a:r>
            <a:r>
              <a:rPr lang="ru-RU" sz="11900" dirty="0" smtClean="0"/>
              <a:t>О</a:t>
            </a:r>
            <a:r>
              <a:rPr lang="ru-RU" sz="96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7303011" y="799767"/>
            <a:ext cx="1296144" cy="122413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3" descr="http://bestgif.narod.ru/cvety/bestgif.narod.ru_2124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2664296" cy="2450604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084168" y="4869160"/>
            <a:ext cx="1296144" cy="10801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692696"/>
            <a:ext cx="763421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  <a:t>Задание  для </a:t>
            </a:r>
            <a:endParaRPr lang="ru-RU" sz="5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501317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Замените выражение одним словом. Вставьте пропущенные буквы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Сделанный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веник из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б.рёзы - …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Б.рёзовый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лес - …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Гриб, который растёт под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б.рёзой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6372200" y="620688"/>
            <a:ext cx="1296144" cy="1224136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427984" y="2492896"/>
            <a:ext cx="2016224" cy="504056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берёзовый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http://innature.kz/images/photoalbum/album_5/ven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276872"/>
            <a:ext cx="250507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береза, деревья, береза летом, березовая роща,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8"/>
            <a:ext cx="42484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Блок-схема: альтернативный процесс 12"/>
          <p:cNvSpPr/>
          <p:nvPr/>
        </p:nvSpPr>
        <p:spPr>
          <a:xfrm>
            <a:off x="2987824" y="3212976"/>
            <a:ext cx="2016224" cy="504056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березняк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652120" y="6021288"/>
            <a:ext cx="2880320" cy="504056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подберёзовик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http://wikigrib.ru/img-gribs/podberezovik/podberezovik-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05064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246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«Дифференцированный подход по ознакомлению со словарным словом» </vt:lpstr>
      <vt:lpstr>Слайд 2</vt:lpstr>
      <vt:lpstr>Слайд 3</vt:lpstr>
      <vt:lpstr>Слайд 4</vt:lpstr>
      <vt:lpstr>Б . РЁЗА</vt:lpstr>
      <vt:lpstr>Почему так удобнее запомнить написание?</vt:lpstr>
      <vt:lpstr>Б Е Р Ё З А</vt:lpstr>
      <vt:lpstr>Задание  для </vt:lpstr>
      <vt:lpstr>Задание  для </vt:lpstr>
      <vt:lpstr>Задание  для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«Дифференцированный подход по ознакомлению со словарным словом» </dc:title>
  <dc:creator>пользователь</dc:creator>
  <cp:lastModifiedBy>пользователь</cp:lastModifiedBy>
  <cp:revision>46</cp:revision>
  <dcterms:created xsi:type="dcterms:W3CDTF">2013-03-20T09:51:39Z</dcterms:created>
  <dcterms:modified xsi:type="dcterms:W3CDTF">2014-01-29T10:48:58Z</dcterms:modified>
</cp:coreProperties>
</file>