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69" r:id="rId2"/>
    <p:sldId id="274" r:id="rId3"/>
    <p:sldId id="270" r:id="rId4"/>
    <p:sldId id="264" r:id="rId5"/>
    <p:sldId id="261" r:id="rId6"/>
    <p:sldId id="272" r:id="rId7"/>
    <p:sldId id="262" r:id="rId8"/>
    <p:sldId id="273" r:id="rId9"/>
    <p:sldId id="263" r:id="rId10"/>
    <p:sldId id="268" r:id="rId11"/>
    <p:sldId id="259" r:id="rId12"/>
    <p:sldId id="271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8000"/>
    <a:srgbClr val="99FFCC"/>
    <a:srgbClr val="CCFF99"/>
    <a:srgbClr val="FFFFCC"/>
    <a:srgbClr val="CCFFCC"/>
    <a:srgbClr val="99FF99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6" autoAdjust="0"/>
    <p:restoredTop sz="94660"/>
  </p:normalViewPr>
  <p:slideViewPr>
    <p:cSldViewPr>
      <p:cViewPr>
        <p:scale>
          <a:sx n="75" d="100"/>
          <a:sy n="75" d="100"/>
        </p:scale>
        <p:origin x="-1320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63EE3-2CC4-4B3C-A2A7-88B9C70E6A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D7D1E-A4BD-4364-8EE7-C5D468DD0F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67E0D-FED4-4514-8BC8-6D1C6880D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blind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5929B-7764-4755-BD16-61FF7665A0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4051F-38EE-4940-8B9E-A36AC40488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50398-58F8-49A3-BBEB-3CD2FBB00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50134-32EE-4510-9366-66E5BC365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D22AE-1AD8-4745-B13C-22274F08E4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63CAA-D4A8-40E7-A59C-0B2FE6B167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B6493-0C6F-432F-BAD1-36DFCB36B3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81C55-9B1E-483A-8A57-B311E0CF33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6DE3C-D87E-4108-94DE-3463A968E7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11744EB-AC95-461A-B48E-94C01B64FE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spd="slow" advClick="0" advTm="10000">
    <p:blind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68313" y="1484313"/>
            <a:ext cx="8207375" cy="2235200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ЛУГ – ПРИРОДНОЕ  </a:t>
            </a:r>
            <a:b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СООБЩЕСТВО</a:t>
            </a:r>
          </a:p>
        </p:txBody>
      </p:sp>
      <p:sp>
        <p:nvSpPr>
          <p:cNvPr id="2051" name="Text Box 9"/>
          <p:cNvSpPr txBox="1">
            <a:spLocks noChangeArrowheads="1"/>
          </p:cNvSpPr>
          <p:nvPr/>
        </p:nvSpPr>
        <p:spPr bwMode="auto">
          <a:xfrm>
            <a:off x="2771775" y="4005263"/>
            <a:ext cx="27574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chemeClr val="bg1"/>
                </a:solidFill>
                <a:latin typeface="Georgia" pitchFamily="18" charset="0"/>
              </a:rPr>
              <a:t>Автор: </a:t>
            </a:r>
          </a:p>
          <a:p>
            <a:r>
              <a:rPr lang="ru-RU" sz="2400" b="1" i="1">
                <a:solidFill>
                  <a:schemeClr val="bg1"/>
                </a:solidFill>
                <a:latin typeface="Georgia" pitchFamily="18" charset="0"/>
              </a:rPr>
              <a:t>Михайлова Т.Г.</a:t>
            </a:r>
          </a:p>
        </p:txBody>
      </p:sp>
    </p:spTree>
  </p:cSld>
  <p:clrMapOvr>
    <a:masterClrMapping/>
  </p:clrMapOvr>
  <p:transition spd="slow"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323850" y="333375"/>
            <a:ext cx="8569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 ЛУГУ  СОВМЕСТНО  ОБИТАЮТ  РАЗНООБРАЗНЫЕ  ЖИВЫЕ  СУЩЕСТВА</a:t>
            </a:r>
          </a:p>
        </p:txBody>
      </p:sp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323850" y="1700213"/>
            <a:ext cx="84963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ОНИ  СВЯЗАНЫ  МЕЖДУ  СОБОЙ  И  ЗАВИСЯТ  ДРУГ  ОТ  ДРУГА</a:t>
            </a:r>
          </a:p>
        </p:txBody>
      </p:sp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395288" y="2997200"/>
            <a:ext cx="79216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ПОЭТОМУ  ЛУГ  НАЗЫВАЮТ  ПРИРОДНЫМ  СООБЩЕСТВОМ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4292600"/>
            <a:ext cx="467995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2" grpId="0"/>
      <p:bldP spid="74763" grpId="0"/>
      <p:bldP spid="747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14" name="Group 522"/>
          <p:cNvGraphicFramePr>
            <a:graphicFrameLocks noGrp="1"/>
          </p:cNvGraphicFramePr>
          <p:nvPr/>
        </p:nvGraphicFramePr>
        <p:xfrm>
          <a:off x="395288" y="333375"/>
          <a:ext cx="8291512" cy="6343650"/>
        </p:xfrm>
        <a:graphic>
          <a:graphicData uri="http://schemas.openxmlformats.org/drawingml/2006/table">
            <a:tbl>
              <a:tblPr/>
              <a:tblGrid>
                <a:gridCol w="517525"/>
                <a:gridCol w="519112"/>
                <a:gridCol w="517525"/>
                <a:gridCol w="534988"/>
                <a:gridCol w="501650"/>
                <a:gridCol w="519112"/>
                <a:gridCol w="517525"/>
                <a:gridCol w="477838"/>
                <a:gridCol w="558800"/>
                <a:gridCol w="517525"/>
                <a:gridCol w="519112"/>
                <a:gridCol w="517525"/>
                <a:gridCol w="519113"/>
                <a:gridCol w="517525"/>
                <a:gridCol w="519112"/>
                <a:gridCol w="517525"/>
              </a:tblGrid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539" name="Text Box 347"/>
          <p:cNvSpPr txBox="1">
            <a:spLocks noChangeArrowheads="1"/>
          </p:cNvSpPr>
          <p:nvPr/>
        </p:nvSpPr>
        <p:spPr bwMode="auto">
          <a:xfrm>
            <a:off x="2987675" y="908050"/>
            <a:ext cx="3313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К   Л   Е   В   Е   Р</a:t>
            </a:r>
          </a:p>
        </p:txBody>
      </p:sp>
      <p:sp>
        <p:nvSpPr>
          <p:cNvPr id="12547" name="Text Box 351"/>
          <p:cNvSpPr txBox="1">
            <a:spLocks noChangeArrowheads="1"/>
          </p:cNvSpPr>
          <p:nvPr/>
        </p:nvSpPr>
        <p:spPr bwMode="auto">
          <a:xfrm>
            <a:off x="3708400" y="2924175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8544" name="Text Box 352"/>
          <p:cNvSpPr txBox="1">
            <a:spLocks noChangeArrowheads="1"/>
          </p:cNvSpPr>
          <p:nvPr/>
        </p:nvSpPr>
        <p:spPr bwMode="auto">
          <a:xfrm>
            <a:off x="3059113" y="1412875"/>
            <a:ext cx="441325" cy="368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У</a:t>
            </a:r>
          </a:p>
          <a:p>
            <a:pPr>
              <a:lnSpc>
                <a:spcPct val="120000"/>
              </a:lnSpc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З</a:t>
            </a:r>
          </a:p>
          <a:p>
            <a:pPr>
              <a:lnSpc>
                <a:spcPct val="120000"/>
              </a:lnSpc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Н</a:t>
            </a:r>
          </a:p>
          <a:p>
            <a:pPr>
              <a:lnSpc>
                <a:spcPct val="120000"/>
              </a:lnSpc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Е</a:t>
            </a:r>
          </a:p>
          <a:p>
            <a:pPr>
              <a:lnSpc>
                <a:spcPct val="120000"/>
              </a:lnSpc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Ч</a:t>
            </a:r>
          </a:p>
          <a:p>
            <a:pPr>
              <a:lnSpc>
                <a:spcPct val="120000"/>
              </a:lnSpc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И</a:t>
            </a:r>
          </a:p>
          <a:p>
            <a:pPr>
              <a:lnSpc>
                <a:spcPct val="120000"/>
              </a:lnSpc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К</a:t>
            </a:r>
          </a:p>
        </p:txBody>
      </p:sp>
      <p:sp>
        <p:nvSpPr>
          <p:cNvPr id="8546" name="Text Box 354"/>
          <p:cNvSpPr txBox="1">
            <a:spLocks noChangeArrowheads="1"/>
          </p:cNvSpPr>
          <p:nvPr/>
        </p:nvSpPr>
        <p:spPr bwMode="auto">
          <a:xfrm>
            <a:off x="3492500" y="1989138"/>
            <a:ext cx="4248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А   Л  И   В   Н  Ы  Е</a:t>
            </a:r>
          </a:p>
        </p:txBody>
      </p:sp>
      <p:sp>
        <p:nvSpPr>
          <p:cNvPr id="8547" name="Text Box 355"/>
          <p:cNvSpPr txBox="1">
            <a:spLocks noChangeArrowheads="1"/>
          </p:cNvSpPr>
          <p:nvPr/>
        </p:nvSpPr>
        <p:spPr bwMode="auto">
          <a:xfrm>
            <a:off x="395288" y="2492375"/>
            <a:ext cx="2736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М   А  Х   А   О</a:t>
            </a:r>
          </a:p>
        </p:txBody>
      </p:sp>
      <p:sp>
        <p:nvSpPr>
          <p:cNvPr id="8553" name="Text Box 361"/>
          <p:cNvSpPr txBox="1">
            <a:spLocks noChangeArrowheads="1"/>
          </p:cNvSpPr>
          <p:nvPr/>
        </p:nvSpPr>
        <p:spPr bwMode="auto">
          <a:xfrm>
            <a:off x="6588125" y="1412875"/>
            <a:ext cx="7921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Ч</a:t>
            </a:r>
            <a:endParaRPr lang="ru-RU"/>
          </a:p>
        </p:txBody>
      </p:sp>
      <p:sp>
        <p:nvSpPr>
          <p:cNvPr id="8616" name="Text Box 424"/>
          <p:cNvSpPr txBox="1">
            <a:spLocks noChangeArrowheads="1"/>
          </p:cNvSpPr>
          <p:nvPr/>
        </p:nvSpPr>
        <p:spPr bwMode="auto">
          <a:xfrm>
            <a:off x="5076825" y="2997200"/>
            <a:ext cx="3600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Л   У  Ж   А   Й  К   А</a:t>
            </a:r>
          </a:p>
        </p:txBody>
      </p:sp>
      <p:sp>
        <p:nvSpPr>
          <p:cNvPr id="8617" name="Text Box 425"/>
          <p:cNvSpPr txBox="1">
            <a:spLocks noChangeArrowheads="1"/>
          </p:cNvSpPr>
          <p:nvPr/>
        </p:nvSpPr>
        <p:spPr bwMode="auto">
          <a:xfrm>
            <a:off x="5003800" y="3429000"/>
            <a:ext cx="792163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Ю</a:t>
            </a:r>
          </a:p>
          <a:p>
            <a:pPr>
              <a:lnSpc>
                <a:spcPct val="125000"/>
              </a:lnSpc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Т</a:t>
            </a:r>
          </a:p>
          <a:p>
            <a:pPr>
              <a:lnSpc>
                <a:spcPct val="125000"/>
              </a:lnSpc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И</a:t>
            </a:r>
          </a:p>
          <a:p>
            <a:pPr>
              <a:lnSpc>
                <a:spcPct val="125000"/>
              </a:lnSpc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К</a:t>
            </a:r>
          </a:p>
        </p:txBody>
      </p:sp>
      <p:sp>
        <p:nvSpPr>
          <p:cNvPr id="8642" name="Text Box 450"/>
          <p:cNvSpPr txBox="1">
            <a:spLocks noChangeArrowheads="1"/>
          </p:cNvSpPr>
          <p:nvPr/>
        </p:nvSpPr>
        <p:spPr bwMode="auto">
          <a:xfrm>
            <a:off x="395288" y="3500438"/>
            <a:ext cx="2663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Д   Е   Р   Г   А</a:t>
            </a:r>
          </a:p>
        </p:txBody>
      </p:sp>
      <p:sp>
        <p:nvSpPr>
          <p:cNvPr id="8643" name="Text Box 451"/>
          <p:cNvSpPr txBox="1">
            <a:spLocks noChangeArrowheads="1"/>
          </p:cNvSpPr>
          <p:nvPr/>
        </p:nvSpPr>
        <p:spPr bwMode="auto">
          <a:xfrm>
            <a:off x="395288" y="4581525"/>
            <a:ext cx="25923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М   Я  Т   Л   И</a:t>
            </a:r>
          </a:p>
        </p:txBody>
      </p:sp>
      <p:sp>
        <p:nvSpPr>
          <p:cNvPr id="12556" name="Text Box 452"/>
          <p:cNvSpPr txBox="1">
            <a:spLocks noChangeArrowheads="1"/>
          </p:cNvSpPr>
          <p:nvPr/>
        </p:nvSpPr>
        <p:spPr bwMode="auto">
          <a:xfrm>
            <a:off x="2211388" y="58769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8668" name="Text Box 476"/>
          <p:cNvSpPr txBox="1">
            <a:spLocks noChangeArrowheads="1"/>
          </p:cNvSpPr>
          <p:nvPr/>
        </p:nvSpPr>
        <p:spPr bwMode="auto">
          <a:xfrm>
            <a:off x="395288" y="5084763"/>
            <a:ext cx="574675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Ы</a:t>
            </a:r>
          </a:p>
          <a:p>
            <a:pPr>
              <a:lnSpc>
                <a:spcPct val="85000"/>
              </a:lnSpc>
              <a:spcBef>
                <a:spcPct val="50000"/>
              </a:spcBef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Ш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Ь</a:t>
            </a:r>
          </a:p>
        </p:txBody>
      </p:sp>
      <p:sp>
        <p:nvSpPr>
          <p:cNvPr id="12558" name="Text Box 477"/>
          <p:cNvSpPr txBox="1">
            <a:spLocks noChangeArrowheads="1"/>
          </p:cNvSpPr>
          <p:nvPr/>
        </p:nvSpPr>
        <p:spPr bwMode="auto">
          <a:xfrm>
            <a:off x="3708400" y="6491288"/>
            <a:ext cx="1943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8686" name="Text Box 494"/>
          <p:cNvSpPr txBox="1">
            <a:spLocks noChangeArrowheads="1"/>
          </p:cNvSpPr>
          <p:nvPr/>
        </p:nvSpPr>
        <p:spPr bwMode="auto">
          <a:xfrm>
            <a:off x="5580063" y="5084763"/>
            <a:ext cx="1584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Р  О   Т</a:t>
            </a:r>
          </a:p>
        </p:txBody>
      </p:sp>
      <p:sp>
        <p:nvSpPr>
          <p:cNvPr id="8687" name="Text Box 495"/>
          <p:cNvSpPr txBox="1">
            <a:spLocks noChangeArrowheads="1"/>
          </p:cNvSpPr>
          <p:nvPr/>
        </p:nvSpPr>
        <p:spPr bwMode="auto">
          <a:xfrm>
            <a:off x="6659563" y="2492375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К</a:t>
            </a:r>
          </a:p>
        </p:txBody>
      </p:sp>
      <p:sp>
        <p:nvSpPr>
          <p:cNvPr id="8688" name="Text Box 496"/>
          <p:cNvSpPr txBox="1">
            <a:spLocks noChangeArrowheads="1"/>
          </p:cNvSpPr>
          <p:nvPr/>
        </p:nvSpPr>
        <p:spPr bwMode="auto">
          <a:xfrm>
            <a:off x="6659563" y="3500438"/>
            <a:ext cx="43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Н</a:t>
            </a:r>
          </a:p>
        </p:txBody>
      </p:sp>
      <p:sp>
        <p:nvSpPr>
          <p:cNvPr id="8690" name="Text Box 498"/>
          <p:cNvSpPr txBox="1">
            <a:spLocks noChangeArrowheads="1"/>
          </p:cNvSpPr>
          <p:nvPr/>
        </p:nvSpPr>
        <p:spPr bwMode="auto">
          <a:xfrm>
            <a:off x="7667625" y="908050"/>
            <a:ext cx="704850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З</a:t>
            </a:r>
          </a:p>
          <a:p>
            <a:pPr>
              <a:lnSpc>
                <a:spcPct val="115000"/>
              </a:lnSpc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О</a:t>
            </a:r>
          </a:p>
          <a:p>
            <a:pPr>
              <a:lnSpc>
                <a:spcPct val="115000"/>
              </a:lnSpc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Р</a:t>
            </a:r>
          </a:p>
          <a:p>
            <a:pPr>
              <a:lnSpc>
                <a:spcPct val="115000"/>
              </a:lnSpc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Ь</a:t>
            </a:r>
          </a:p>
        </p:txBody>
      </p:sp>
      <p:sp>
        <p:nvSpPr>
          <p:cNvPr id="8691" name="Text Box 499"/>
          <p:cNvSpPr txBox="1">
            <a:spLocks noChangeArrowheads="1"/>
          </p:cNvSpPr>
          <p:nvPr/>
        </p:nvSpPr>
        <p:spPr bwMode="auto">
          <a:xfrm>
            <a:off x="7667625" y="3500438"/>
            <a:ext cx="43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А</a:t>
            </a:r>
          </a:p>
        </p:txBody>
      </p:sp>
      <p:sp>
        <p:nvSpPr>
          <p:cNvPr id="12564" name="Text Box 541"/>
          <p:cNvSpPr txBox="1">
            <a:spLocks noChangeArrowheads="1"/>
          </p:cNvSpPr>
          <p:nvPr/>
        </p:nvSpPr>
        <p:spPr bwMode="auto">
          <a:xfrm>
            <a:off x="179388" y="260350"/>
            <a:ext cx="87137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8734" name="Text Box 542"/>
          <p:cNvSpPr txBox="1">
            <a:spLocks noChangeArrowheads="1"/>
          </p:cNvSpPr>
          <p:nvPr/>
        </p:nvSpPr>
        <p:spPr bwMode="auto">
          <a:xfrm>
            <a:off x="323850" y="0"/>
            <a:ext cx="882015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1. (по  горизонтали) Растения  с  белыми, красными  или  розовыми  цветами.</a:t>
            </a:r>
          </a:p>
          <a:p>
            <a:pPr>
              <a:spcBef>
                <a:spcPct val="50000"/>
              </a:spcBef>
              <a:defRPr/>
            </a:pPr>
            <a:endParaRPr lang="ru-RU" sz="24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735" name="Text Box 543"/>
          <p:cNvSpPr txBox="1">
            <a:spLocks noChangeArrowheads="1"/>
          </p:cNvSpPr>
          <p:nvPr/>
        </p:nvSpPr>
        <p:spPr bwMode="auto">
          <a:xfrm>
            <a:off x="250825" y="0"/>
            <a:ext cx="76327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400" b="1"/>
              <a:t>1. (по  вертикали) Стрекочущее  насекомое.</a:t>
            </a:r>
          </a:p>
          <a:p>
            <a:pPr>
              <a:spcBef>
                <a:spcPct val="50000"/>
              </a:spcBef>
            </a:pPr>
            <a:endParaRPr lang="ru-RU" sz="2400"/>
          </a:p>
        </p:txBody>
      </p:sp>
      <p:sp>
        <p:nvSpPr>
          <p:cNvPr id="8736" name="Text Box 544"/>
          <p:cNvSpPr txBox="1">
            <a:spLocks noChangeArrowheads="1"/>
          </p:cNvSpPr>
          <p:nvPr/>
        </p:nvSpPr>
        <p:spPr bwMode="auto">
          <a:xfrm>
            <a:off x="323850" y="0"/>
            <a:ext cx="7920038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400" b="1"/>
              <a:t>2. Луга, заливаемые  во  время  половодья.</a:t>
            </a:r>
          </a:p>
          <a:p>
            <a:pPr>
              <a:spcBef>
                <a:spcPct val="50000"/>
              </a:spcBef>
            </a:pPr>
            <a:endParaRPr lang="ru-RU" sz="2400"/>
          </a:p>
        </p:txBody>
      </p:sp>
      <p:sp>
        <p:nvSpPr>
          <p:cNvPr id="8737" name="Text Box 545"/>
          <p:cNvSpPr txBox="1">
            <a:spLocks noChangeArrowheads="1"/>
          </p:cNvSpPr>
          <p:nvPr/>
        </p:nvSpPr>
        <p:spPr bwMode="auto">
          <a:xfrm>
            <a:off x="900113" y="0"/>
            <a:ext cx="63373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400" b="1"/>
              <a:t>3. Бабочка  с  «ласточкиным  хвостом».</a:t>
            </a:r>
          </a:p>
          <a:p>
            <a:pPr>
              <a:spcBef>
                <a:spcPct val="50000"/>
              </a:spcBef>
            </a:pPr>
            <a:endParaRPr lang="ru-RU" sz="2400"/>
          </a:p>
        </p:txBody>
      </p:sp>
      <p:sp>
        <p:nvSpPr>
          <p:cNvPr id="8738" name="Text Box 546"/>
          <p:cNvSpPr txBox="1">
            <a:spLocks noChangeArrowheads="1"/>
          </p:cNvSpPr>
          <p:nvPr/>
        </p:nvSpPr>
        <p:spPr bwMode="auto">
          <a:xfrm>
            <a:off x="0" y="0"/>
            <a:ext cx="89646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4. (по  горизонтали) Небольшой  участок  с  травянистой  растительностью.</a:t>
            </a:r>
          </a:p>
        </p:txBody>
      </p:sp>
      <p:sp>
        <p:nvSpPr>
          <p:cNvPr id="8739" name="Text Box 547"/>
          <p:cNvSpPr txBox="1">
            <a:spLocks noChangeArrowheads="1"/>
          </p:cNvSpPr>
          <p:nvPr/>
        </p:nvSpPr>
        <p:spPr bwMode="auto">
          <a:xfrm>
            <a:off x="395288" y="0"/>
            <a:ext cx="6551612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400" b="1"/>
              <a:t>4. (по  вертикали) Ядовитое  растение.</a:t>
            </a:r>
          </a:p>
          <a:p>
            <a:pPr>
              <a:spcBef>
                <a:spcPct val="50000"/>
              </a:spcBef>
            </a:pPr>
            <a:endParaRPr lang="ru-RU" sz="2400"/>
          </a:p>
        </p:txBody>
      </p:sp>
      <p:sp>
        <p:nvSpPr>
          <p:cNvPr id="8741" name="Text Box 549"/>
          <p:cNvSpPr txBox="1">
            <a:spLocks noChangeArrowheads="1"/>
          </p:cNvSpPr>
          <p:nvPr/>
        </p:nvSpPr>
        <p:spPr bwMode="auto">
          <a:xfrm>
            <a:off x="755650" y="0"/>
            <a:ext cx="5472113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400" b="1"/>
              <a:t>5. Коростель (другое  название)</a:t>
            </a:r>
          </a:p>
          <a:p>
            <a:pPr>
              <a:spcBef>
                <a:spcPct val="50000"/>
              </a:spcBef>
            </a:pPr>
            <a:endParaRPr lang="ru-RU" sz="2400"/>
          </a:p>
        </p:txBody>
      </p:sp>
      <p:sp>
        <p:nvSpPr>
          <p:cNvPr id="8742" name="Text Box 550"/>
          <p:cNvSpPr txBox="1">
            <a:spLocks noChangeArrowheads="1"/>
          </p:cNvSpPr>
          <p:nvPr/>
        </p:nvSpPr>
        <p:spPr bwMode="auto">
          <a:xfrm>
            <a:off x="0" y="0"/>
            <a:ext cx="91440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400" b="1"/>
              <a:t>6. (по  горизонтали) Растение  с  длинными  узкими  листьями. </a:t>
            </a:r>
          </a:p>
          <a:p>
            <a:pPr>
              <a:spcBef>
                <a:spcPct val="50000"/>
              </a:spcBef>
            </a:pPr>
            <a:endParaRPr lang="ru-RU" sz="2400"/>
          </a:p>
        </p:txBody>
      </p:sp>
      <p:sp>
        <p:nvSpPr>
          <p:cNvPr id="8743" name="Text Box 551"/>
          <p:cNvSpPr txBox="1">
            <a:spLocks noChangeArrowheads="1"/>
          </p:cNvSpPr>
          <p:nvPr/>
        </p:nvSpPr>
        <p:spPr bwMode="auto">
          <a:xfrm>
            <a:off x="0" y="0"/>
            <a:ext cx="91440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400" b="1"/>
              <a:t>6. (по  вертикали) Мелкий  зверек – постоянный  житель  луга.</a:t>
            </a:r>
          </a:p>
          <a:p>
            <a:pPr>
              <a:spcBef>
                <a:spcPct val="50000"/>
              </a:spcBef>
            </a:pPr>
            <a:endParaRPr lang="ru-RU" sz="2400"/>
          </a:p>
        </p:txBody>
      </p:sp>
      <p:sp>
        <p:nvSpPr>
          <p:cNvPr id="8750" name="Text Box 558"/>
          <p:cNvSpPr txBox="1">
            <a:spLocks noChangeArrowheads="1"/>
          </p:cNvSpPr>
          <p:nvPr/>
        </p:nvSpPr>
        <p:spPr bwMode="auto">
          <a:xfrm>
            <a:off x="0" y="0"/>
            <a:ext cx="5400675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400" b="1"/>
              <a:t>7. Мелкий  зверек.</a:t>
            </a:r>
          </a:p>
          <a:p>
            <a:pPr>
              <a:spcBef>
                <a:spcPct val="50000"/>
              </a:spcBef>
            </a:pPr>
            <a:endParaRPr lang="ru-RU" sz="2400"/>
          </a:p>
        </p:txBody>
      </p:sp>
      <p:sp>
        <p:nvSpPr>
          <p:cNvPr id="8751" name="Text Box 559"/>
          <p:cNvSpPr txBox="1">
            <a:spLocks noChangeArrowheads="1"/>
          </p:cNvSpPr>
          <p:nvPr/>
        </p:nvSpPr>
        <p:spPr bwMode="auto">
          <a:xfrm>
            <a:off x="0" y="0"/>
            <a:ext cx="774065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400" b="1"/>
              <a:t>8. Птица, быстро   летающая  за  насекомыми.</a:t>
            </a:r>
          </a:p>
          <a:p>
            <a:pPr>
              <a:spcBef>
                <a:spcPct val="50000"/>
              </a:spcBef>
            </a:pPr>
            <a:endParaRPr lang="ru-RU" sz="2400"/>
          </a:p>
        </p:txBody>
      </p:sp>
      <p:sp>
        <p:nvSpPr>
          <p:cNvPr id="8752" name="Text Box 560"/>
          <p:cNvSpPr txBox="1">
            <a:spLocks noChangeArrowheads="1"/>
          </p:cNvSpPr>
          <p:nvPr/>
        </p:nvSpPr>
        <p:spPr bwMode="auto">
          <a:xfrm>
            <a:off x="0" y="0"/>
            <a:ext cx="446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9. Красивая  бабочка.</a:t>
            </a:r>
          </a:p>
        </p:txBody>
      </p:sp>
    </p:spTree>
  </p:cSld>
  <p:clrMapOvr>
    <a:masterClrMapping/>
  </p:clrMapOvr>
  <p:transition spd="slow"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8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8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8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8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8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8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8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8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8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8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8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/>
                                        <p:tgtEl>
                                          <p:spTgt spid="8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8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2000"/>
                                        <p:tgtEl>
                                          <p:spTgt spid="8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8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8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2000"/>
                                        <p:tgtEl>
                                          <p:spTgt spid="8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/>
                                        <p:tgtEl>
                                          <p:spTgt spid="8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8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2000"/>
                                        <p:tgtEl>
                                          <p:spTgt spid="8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/>
                                        <p:tgtEl>
                                          <p:spTgt spid="8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8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2000"/>
                                        <p:tgtEl>
                                          <p:spTgt spid="8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000"/>
                                        <p:tgtEl>
                                          <p:spTgt spid="8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8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000"/>
                                        <p:tgtEl>
                                          <p:spTgt spid="8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2000"/>
                                        <p:tgtEl>
                                          <p:spTgt spid="8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000"/>
                                        <p:tgtEl>
                                          <p:spTgt spid="8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2000"/>
                                        <p:tgtEl>
                                          <p:spTgt spid="8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2000"/>
                                        <p:tgtEl>
                                          <p:spTgt spid="8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2000"/>
                                        <p:tgtEl>
                                          <p:spTgt spid="8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2000"/>
                                        <p:tgtEl>
                                          <p:spTgt spid="8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2000"/>
                                        <p:tgtEl>
                                          <p:spTgt spid="8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2000"/>
                                        <p:tgtEl>
                                          <p:spTgt spid="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2000"/>
                                        <p:tgtEl>
                                          <p:spTgt spid="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2000"/>
                                        <p:tgtEl>
                                          <p:spTgt spid="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2000"/>
                                        <p:tgtEl>
                                          <p:spTgt spid="8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2000"/>
                                        <p:tgtEl>
                                          <p:spTgt spid="8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0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2000"/>
                                        <p:tgtEl>
                                          <p:spTgt spid="8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2000"/>
                                        <p:tgtEl>
                                          <p:spTgt spid="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2000"/>
                                        <p:tgtEl>
                                          <p:spTgt spid="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7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8" dur="2000"/>
                                        <p:tgtEl>
                                          <p:spTgt spid="8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2000"/>
                                        <p:tgtEl>
                                          <p:spTgt spid="8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39" grpId="0"/>
      <p:bldP spid="8544" grpId="0"/>
      <p:bldP spid="8546" grpId="0"/>
      <p:bldP spid="8547" grpId="0"/>
      <p:bldP spid="8553" grpId="0"/>
      <p:bldP spid="8616" grpId="0"/>
      <p:bldP spid="8617" grpId="0"/>
      <p:bldP spid="8642" grpId="0"/>
      <p:bldP spid="8643" grpId="0"/>
      <p:bldP spid="8668" grpId="0"/>
      <p:bldP spid="8687" grpId="0"/>
      <p:bldP spid="8688" grpId="0"/>
      <p:bldP spid="8690" grpId="0"/>
      <p:bldP spid="8691" grpId="0"/>
      <p:bldP spid="8734" grpId="0"/>
      <p:bldP spid="8734" grpId="1"/>
      <p:bldP spid="8735" grpId="0"/>
      <p:bldP spid="8735" grpId="1"/>
      <p:bldP spid="8736" grpId="0"/>
      <p:bldP spid="8736" grpId="1"/>
      <p:bldP spid="8737" grpId="0"/>
      <p:bldP spid="8737" grpId="1"/>
      <p:bldP spid="8738" grpId="0"/>
      <p:bldP spid="8738" grpId="1"/>
      <p:bldP spid="8739" grpId="0"/>
      <p:bldP spid="8739" grpId="1"/>
      <p:bldP spid="8741" grpId="0"/>
      <p:bldP spid="8741" grpId="1"/>
      <p:bldP spid="8742" grpId="0"/>
      <p:bldP spid="8742" grpId="1"/>
      <p:bldP spid="8743" grpId="0"/>
      <p:bldP spid="8743" grpId="1"/>
      <p:bldP spid="8750" grpId="0"/>
      <p:bldP spid="8750" grpId="1"/>
      <p:bldP spid="8751" grpId="0"/>
      <p:bldP spid="8751" grpId="1"/>
      <p:bldP spid="8752" grpId="0"/>
      <p:bldP spid="875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3716338"/>
            <a:ext cx="345598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14348" y="642918"/>
            <a:ext cx="7903177" cy="1107996"/>
          </a:xfrm>
          <a:prstGeom prst="rect">
            <a:avLst/>
          </a:prstGeom>
          <a:noFill/>
        </p:spPr>
        <p:txBody>
          <a:bodyPr>
            <a:prstTxWarp prst="textWave2">
              <a:avLst/>
            </a:prstTxWarp>
            <a:spAutoFit/>
          </a:bodyPr>
          <a:lstStyle/>
          <a:p>
            <a:pPr algn="ctr">
              <a:defRPr/>
            </a:pPr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До свидания, луг!</a:t>
            </a:r>
          </a:p>
        </p:txBody>
      </p:sp>
    </p:spTree>
  </p:cSld>
  <p:clrMapOvr>
    <a:masterClrMapping/>
  </p:clrMapOvr>
  <p:transition spd="slow"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 descr="1kлуг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429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5603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785938" y="500063"/>
            <a:ext cx="5472112" cy="5472112"/>
          </a:xfrm>
        </p:spPr>
      </p:pic>
    </p:spTree>
  </p:cSld>
  <p:clrMapOvr>
    <a:masterClrMapping/>
  </p:clrMapOvr>
  <p:transition spd="slow"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0" y="3470275"/>
            <a:ext cx="8964613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4053" dir="18057825" algn="ctr" rotWithShape="0">
              <a:srgbClr val="008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 ЛУГУ  РАСТУТ  ТОЛЬКО  ТРАВЯНИСТЫЕ  РАСТЕНИЯ: НИВЯНИК, КОЛОКОЛЬЧИКИ, КЛЕВЕР, ТЫСЯЧЕЛИСТНИК, МЫШИНЫЙ  ГОРОШЕК, МЯТЛИК, ТИМОФЕЕВКА, ЛИСОХВОСТ.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333375"/>
            <a:ext cx="27368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КРУПНЫЕ  ЖИВОТНЫЕ  НА  ЛУГУ  НЕ  ЖИВУТ, ЗАТО  МЕЛКИХ – МНОЖЕСТВО: ОБИТАЮТ  МЫШИ  И  ПОЛЕВКИ, НАСЕКОМЫЕ  И  ЖАБЫ, ЯЩЕРИЦЫ  И  ЧЕРВИ.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113" y="3573463"/>
            <a:ext cx="3817937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4" name="Picture 8" descr="гусеница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476250"/>
            <a:ext cx="273685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0" name="Picture 14" descr="бабочка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4005263"/>
            <a:ext cx="27368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2" name="Picture 16" descr="IMGP906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4005263"/>
            <a:ext cx="2713038" cy="234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3" name="Picture 17" descr="n1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425" y="476250"/>
            <a:ext cx="2743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4" name="Picture 18" descr="0_115ce_374ae15e_X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313" y="4005263"/>
            <a:ext cx="2730500" cy="234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5" name="Picture 19" descr="img_11787338_86_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8313" y="476250"/>
            <a:ext cx="27368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0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60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6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60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569325" cy="1223963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chemeClr val="tx1"/>
                </a:solidFill>
                <a:latin typeface="Georgia" pitchFamily="18" charset="0"/>
              </a:rPr>
              <a:t>ЖИВОТНЫЙ  МИР  ЛУГА</a:t>
            </a:r>
          </a:p>
        </p:txBody>
      </p:sp>
      <p:sp>
        <p:nvSpPr>
          <p:cNvPr id="81944" name="Text Box 24"/>
          <p:cNvSpPr txBox="1">
            <a:spLocks noChangeArrowheads="1"/>
          </p:cNvSpPr>
          <p:nvPr/>
        </p:nvSpPr>
        <p:spPr bwMode="auto">
          <a:xfrm>
            <a:off x="1116013" y="1844675"/>
            <a:ext cx="3384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hlinkClick r:id="rId3" action="ppaction://hlinksldjump"/>
              </a:rPr>
              <a:t>Насекомые</a:t>
            </a:r>
            <a:endParaRPr lang="ru-RU" sz="4000" b="1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81945" name="Text Box 25"/>
          <p:cNvSpPr txBox="1">
            <a:spLocks noChangeArrowheads="1"/>
          </p:cNvSpPr>
          <p:nvPr/>
        </p:nvSpPr>
        <p:spPr bwMode="auto">
          <a:xfrm>
            <a:off x="3348038" y="2781300"/>
            <a:ext cx="23161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i="1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hlinkClick r:id="rId4" action="ppaction://hlinksldjump"/>
              </a:rPr>
              <a:t>Птицы</a:t>
            </a:r>
            <a:endParaRPr lang="ru-RU" sz="4000" b="1" i="1"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81946" name="Text Box 26"/>
          <p:cNvSpPr txBox="1">
            <a:spLocks noChangeArrowheads="1"/>
          </p:cNvSpPr>
          <p:nvPr/>
        </p:nvSpPr>
        <p:spPr bwMode="auto">
          <a:xfrm>
            <a:off x="5148263" y="3716338"/>
            <a:ext cx="180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i="1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hlinkClick r:id="rId5" action="ppaction://hlinksldjump"/>
              </a:rPr>
              <a:t>Звери</a:t>
            </a:r>
            <a:endParaRPr lang="ru-RU" sz="4000" b="1" i="1"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slow"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81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81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81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3" name="Picture 5" descr="травы3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63494" name="Picture 6" descr="бабочка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404813"/>
            <a:ext cx="2087562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5" name="Picture 7" descr="бабочка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333375"/>
            <a:ext cx="20891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6" name="Picture 8" descr="бабочка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2420938"/>
            <a:ext cx="20891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8" name="Picture 10" descr="жук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4581525"/>
            <a:ext cx="20891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1" name="Picture 13" descr="n1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4213" y="4508500"/>
            <a:ext cx="20891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AutoShape 1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8350" y="620713"/>
            <a:ext cx="431800" cy="5762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 advClick="0" advTm="1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82" name="Picture 14" descr="травы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86" name="Picture 18" descr="hohol1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404813"/>
            <a:ext cx="2762250" cy="2160587"/>
          </a:xfrm>
          <a:noFill/>
        </p:spPr>
      </p:pic>
      <p:sp>
        <p:nvSpPr>
          <p:cNvPr id="9220" name="AutoShape 21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101013" y="549275"/>
            <a:ext cx="574675" cy="6477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1700213"/>
            <a:ext cx="309721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3933825"/>
            <a:ext cx="2951162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3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3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1" name="Picture 5" descr="травы2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65544" name="Picture 8" descr="мыщь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404813"/>
            <a:ext cx="3382963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5" name="Picture 9" descr="0_1309f_c2e665f1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3716338"/>
            <a:ext cx="3382963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6" name="Picture 10" descr="55715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3716338"/>
            <a:ext cx="33845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404813"/>
            <a:ext cx="3382962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5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FFFFCC"/>
      </a:hlink>
      <a:folHlink>
        <a:srgbClr val="9966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FFFFFF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080808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FFFFCC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795</TotalTime>
  <Words>272</Words>
  <Application>Microsoft Office PowerPoint</Application>
  <PresentationFormat>Экран (4:3)</PresentationFormat>
  <Paragraphs>63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Georgia</vt:lpstr>
      <vt:lpstr>Оформление по умолчанию</vt:lpstr>
      <vt:lpstr>ЛУГ – ПРИРОДНОЕ   СООБЩЕСТВО</vt:lpstr>
      <vt:lpstr>Слайд 2</vt:lpstr>
      <vt:lpstr>Слайд 3</vt:lpstr>
      <vt:lpstr>Слайд 4</vt:lpstr>
      <vt:lpstr>Слайд 5</vt:lpstr>
      <vt:lpstr>ЖИВОТНЫЙ  МИР  ЛУГА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User Notebook</cp:lastModifiedBy>
  <cp:revision>33</cp:revision>
  <dcterms:created xsi:type="dcterms:W3CDTF">2009-02-03T21:09:21Z</dcterms:created>
  <dcterms:modified xsi:type="dcterms:W3CDTF">2014-10-19T12:20:39Z</dcterms:modified>
</cp:coreProperties>
</file>