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89" r:id="rId5"/>
    <p:sldId id="259" r:id="rId6"/>
    <p:sldId id="269" r:id="rId7"/>
    <p:sldId id="282" r:id="rId8"/>
    <p:sldId id="271" r:id="rId9"/>
    <p:sldId id="258" r:id="rId10"/>
    <p:sldId id="270" r:id="rId11"/>
    <p:sldId id="286" r:id="rId12"/>
    <p:sldId id="262" r:id="rId13"/>
    <p:sldId id="272" r:id="rId14"/>
    <p:sldId id="263" r:id="rId15"/>
    <p:sldId id="275" r:id="rId16"/>
    <p:sldId id="285" r:id="rId17"/>
    <p:sldId id="273" r:id="rId18"/>
    <p:sldId id="264" r:id="rId19"/>
    <p:sldId id="277" r:id="rId20"/>
    <p:sldId id="284" r:id="rId21"/>
    <p:sldId id="274" r:id="rId22"/>
    <p:sldId id="265" r:id="rId23"/>
    <p:sldId id="276" r:id="rId24"/>
    <p:sldId id="283" r:id="rId25"/>
    <p:sldId id="266" r:id="rId26"/>
    <p:sldId id="278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9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066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 smtClean="0"/>
              <a:t>Безударные гласные, не проверяемые ударением, в словах, называющих птиц</a:t>
            </a:r>
            <a:endParaRPr lang="ru-RU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3800" b="1" dirty="0" smtClean="0"/>
              <a:t>В</a:t>
            </a:r>
            <a:r>
              <a:rPr lang="ru-RU" sz="13800" b="1" dirty="0" smtClean="0">
                <a:solidFill>
                  <a:srgbClr val="FF0000"/>
                </a:solidFill>
              </a:rPr>
              <a:t>О</a:t>
            </a:r>
            <a:r>
              <a:rPr lang="ru-RU" sz="13800" b="1" dirty="0" smtClean="0"/>
              <a:t>Р</a:t>
            </a:r>
            <a:r>
              <a:rPr lang="ru-RU" sz="13800" b="1" dirty="0" smtClean="0">
                <a:solidFill>
                  <a:srgbClr val="FF0000"/>
                </a:solidFill>
              </a:rPr>
              <a:t>О</a:t>
            </a:r>
            <a:r>
              <a:rPr lang="ru-RU" sz="13800" b="1" dirty="0" smtClean="0"/>
              <a:t>НА</a:t>
            </a:r>
            <a:endParaRPr lang="ru-RU" sz="13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Считать ворон.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Каркает как ворона.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Пуганая ворона и куста боится.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Мои рисунки\белая в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54000"/>
            <a:ext cx="4762500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/>
              <a:t>Я, как сажа черна,</a:t>
            </a:r>
            <a:br>
              <a:rPr lang="ru-RU" sz="6000" b="1" dirty="0" smtClean="0"/>
            </a:br>
            <a:r>
              <a:rPr lang="ru-RU" sz="6000" b="1" dirty="0" smtClean="0"/>
              <a:t>Как сметана, бела.</a:t>
            </a:r>
            <a:br>
              <a:rPr lang="ru-RU" sz="6000" b="1" dirty="0" smtClean="0"/>
            </a:br>
            <a:r>
              <a:rPr lang="ru-RU" sz="6000" b="1" dirty="0" smtClean="0"/>
              <a:t>Люблю всем в лесу рассказать, где была.</a:t>
            </a:r>
            <a:br>
              <a:rPr lang="ru-RU" sz="6000" b="1" dirty="0" smtClean="0"/>
            </a:br>
            <a:endParaRPr lang="ru-RU" sz="6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8568952" cy="15750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/>
              <a:t>Птица из семейства вороновых с белыми перьями в хвосте и крыльях, </a:t>
            </a:r>
            <a:r>
              <a:rPr lang="ru-RU" sz="3600" b="1" dirty="0" smtClean="0"/>
              <a:t>не улетающая на зиму в теплые края, </a:t>
            </a:r>
            <a:r>
              <a:rPr lang="ru-RU" sz="3600" b="1" dirty="0" smtClean="0"/>
              <a:t>при строительстве гнезда укладывает </a:t>
            </a:r>
            <a:r>
              <a:rPr lang="ru-RU" sz="3600" b="1" dirty="0" smtClean="0"/>
              <a:t>в него сорок </a:t>
            </a:r>
            <a:r>
              <a:rPr lang="ru-RU" sz="3600" b="1" dirty="0" smtClean="0"/>
              <a:t>веточек.</a:t>
            </a:r>
            <a:r>
              <a:rPr lang="ru-RU" sz="3600" b="1" dirty="0" smtClean="0"/>
              <a:t> </a:t>
            </a:r>
            <a:endParaRPr lang="ru-RU" sz="3200" b="1" dirty="0"/>
          </a:p>
        </p:txBody>
      </p:sp>
      <p:pic>
        <p:nvPicPr>
          <p:cNvPr id="6146" name="Picture 2" descr="C:\Documents and Settings\user\Мои документы\Мои рисунк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5"/>
            <a:ext cx="609600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3800" b="1" dirty="0" smtClean="0"/>
              <a:t>С</a:t>
            </a:r>
            <a:r>
              <a:rPr lang="ru-RU" sz="13800" b="1" dirty="0" smtClean="0">
                <a:solidFill>
                  <a:srgbClr val="FF0000"/>
                </a:solidFill>
              </a:rPr>
              <a:t>О</a:t>
            </a:r>
            <a:r>
              <a:rPr lang="ru-RU" sz="13800" b="1" dirty="0" smtClean="0"/>
              <a:t>Р</a:t>
            </a:r>
            <a:r>
              <a:rPr lang="ru-RU" sz="13800" b="1" dirty="0" smtClean="0">
                <a:solidFill>
                  <a:srgbClr val="FF0000"/>
                </a:solidFill>
              </a:rPr>
              <a:t>О</a:t>
            </a:r>
            <a:r>
              <a:rPr lang="ru-RU" sz="13800" b="1" dirty="0" smtClean="0"/>
              <a:t>КА</a:t>
            </a:r>
            <a:endParaRPr lang="ru-RU" sz="13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Трещит как сорока.</a:t>
            </a:r>
            <a:br>
              <a:rPr lang="ru-RU" sz="6600" b="1" dirty="0" smtClean="0"/>
            </a:br>
            <a:r>
              <a:rPr lang="ru-RU" sz="6600" b="1" dirty="0" smtClean="0"/>
              <a:t>Сорока на хвосте принесла.</a:t>
            </a:r>
            <a:br>
              <a:rPr lang="ru-RU" sz="6600" b="1" dirty="0" smtClean="0"/>
            </a:br>
            <a:r>
              <a:rPr lang="ru-RU" sz="6600" b="1" dirty="0" smtClean="0"/>
              <a:t>Заладила сорока Якова одно про всякого.</a:t>
            </a:r>
            <a:br>
              <a:rPr lang="ru-RU" sz="6600" b="1" dirty="0" smtClean="0"/>
            </a:br>
            <a:endParaRPr lang="ru-RU" sz="6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/>
              <a:t>Спинкою зеленовата,</a:t>
            </a:r>
            <a:br>
              <a:rPr lang="ru-RU" sz="6000" b="1" dirty="0" smtClean="0"/>
            </a:br>
            <a:r>
              <a:rPr lang="ru-RU" sz="6000" b="1" dirty="0" smtClean="0"/>
              <a:t>Животиком желтовата,</a:t>
            </a:r>
            <a:br>
              <a:rPr lang="ru-RU" sz="6000" b="1" dirty="0" smtClean="0"/>
            </a:br>
            <a:r>
              <a:rPr lang="ru-RU" sz="6000" b="1" dirty="0" smtClean="0"/>
              <a:t>Чёрненькая шапочка</a:t>
            </a:r>
            <a:br>
              <a:rPr lang="ru-RU" sz="6000" b="1" dirty="0" smtClean="0"/>
            </a:br>
            <a:r>
              <a:rPr lang="ru-RU" sz="6000" b="1" dirty="0" smtClean="0"/>
              <a:t>И полоска шарфика.</a:t>
            </a:r>
            <a:br>
              <a:rPr lang="ru-RU" sz="6000" b="1" dirty="0" smtClean="0"/>
            </a:br>
            <a:endParaRPr lang="ru-RU" sz="6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373616" cy="151216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Относятся </a:t>
            </a:r>
            <a:r>
              <a:rPr lang="ru-RU" sz="3200" b="1" dirty="0" smtClean="0"/>
              <a:t>к отряду воробьиных. </a:t>
            </a:r>
            <a:r>
              <a:rPr lang="ru-RU" sz="3200" b="1" dirty="0" smtClean="0"/>
              <a:t>Истребляют </a:t>
            </a:r>
            <a:r>
              <a:rPr lang="ru-RU" sz="3200" b="1" dirty="0" smtClean="0"/>
              <a:t>вредных насекомых и тем самым приносят неоценимую пользу человеку. Гнездятся в </a:t>
            </a:r>
            <a:r>
              <a:rPr lang="ru-RU" sz="3200" b="1" dirty="0" smtClean="0"/>
              <a:t>дуплах. </a:t>
            </a:r>
            <a:endParaRPr lang="ru-RU" sz="3200" b="1" dirty="0"/>
          </a:p>
        </p:txBody>
      </p:sp>
      <p:pic>
        <p:nvPicPr>
          <p:cNvPr id="7170" name="Picture 2" descr="C:\Documents and Settings\user\Мои документы\Мои рисунки\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14375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3800" b="1" dirty="0" smtClean="0"/>
              <a:t>С</a:t>
            </a:r>
            <a:r>
              <a:rPr lang="ru-RU" sz="13800" b="1" dirty="0" smtClean="0">
                <a:solidFill>
                  <a:srgbClr val="FF0000"/>
                </a:solidFill>
              </a:rPr>
              <a:t>И</a:t>
            </a:r>
            <a:r>
              <a:rPr lang="ru-RU" sz="13800" b="1" dirty="0" smtClean="0"/>
              <a:t>НИЦА</a:t>
            </a:r>
            <a:endParaRPr lang="ru-RU" sz="13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Мои документы\Мои рисунки\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Лучше синица в руках, чем журавль в небе.</a:t>
            </a:r>
            <a:br>
              <a:rPr lang="ru-RU" sz="6600" b="1" dirty="0" smtClean="0"/>
            </a:br>
            <a:r>
              <a:rPr lang="ru-RU" sz="6600" b="1" dirty="0" smtClean="0"/>
              <a:t>Синица в руках лучше соловья в лесу.</a:t>
            </a:r>
            <a:endParaRPr lang="ru-RU" sz="6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76456" cy="6178698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/>
              <a:t>Зимой на ветках яблоки!</a:t>
            </a:r>
            <a:br>
              <a:rPr lang="ru-RU" sz="6000" b="1" dirty="0" smtClean="0"/>
            </a:br>
            <a:r>
              <a:rPr lang="ru-RU" sz="6000" b="1" dirty="0" smtClean="0"/>
              <a:t>Скорей их собери!</a:t>
            </a:r>
            <a:br>
              <a:rPr lang="ru-RU" sz="6000" b="1" dirty="0" smtClean="0"/>
            </a:br>
            <a:r>
              <a:rPr lang="ru-RU" sz="6000" b="1" dirty="0" smtClean="0"/>
              <a:t>И вдруг вспорхнули яблоки.</a:t>
            </a:r>
            <a:br>
              <a:rPr lang="ru-RU" sz="6000" b="1" dirty="0" smtClean="0"/>
            </a:br>
            <a:r>
              <a:rPr lang="ru-RU" sz="6000" b="1" dirty="0" smtClean="0"/>
              <a:t>Ведь это …</a:t>
            </a:r>
            <a:endParaRPr lang="ru-RU" sz="6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496944" cy="144016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Прилетает с севера вместе со снегом. Передразнивает свистовые </a:t>
            </a:r>
            <a:r>
              <a:rPr lang="ru-RU" sz="3200" b="1" dirty="0" smtClean="0"/>
              <a:t>фразы песен других птиц и иные звуки. Быстро привыкает к домашним условиям содержания.</a:t>
            </a:r>
            <a:endParaRPr lang="ru-RU" sz="3200" b="1" dirty="0"/>
          </a:p>
        </p:txBody>
      </p:sp>
      <p:pic>
        <p:nvPicPr>
          <p:cNvPr id="8194" name="Picture 2" descr="C:\Documents and Settings\user\Мои документы\Мои рисунки\6rvf3B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12493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3800" b="1" dirty="0" smtClean="0"/>
              <a:t>СН</a:t>
            </a:r>
            <a:r>
              <a:rPr lang="ru-RU" sz="13800" b="1" dirty="0" smtClean="0">
                <a:solidFill>
                  <a:srgbClr val="FF0000"/>
                </a:solidFill>
              </a:rPr>
              <a:t>Е</a:t>
            </a:r>
            <a:r>
              <a:rPr lang="ru-RU" sz="13800" b="1" dirty="0" smtClean="0"/>
              <a:t>ГИРЬ</a:t>
            </a:r>
            <a:endParaRPr lang="ru-RU" sz="13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Снегирь под окном чирикает  - к оттепели.</a:t>
            </a:r>
            <a:endParaRPr lang="ru-RU" sz="6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Мои документы\Мои рисунки\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048672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В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b="1" dirty="0" smtClean="0"/>
              <a:t>Р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b="1" dirty="0" smtClean="0"/>
              <a:t>БЕЙ</a:t>
            </a:r>
            <a:br>
              <a:rPr lang="ru-RU" sz="8800" b="1" dirty="0" smtClean="0"/>
            </a:br>
            <a:r>
              <a:rPr lang="ru-RU" sz="8800" b="1" dirty="0" smtClean="0"/>
              <a:t>В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b="1" dirty="0" smtClean="0"/>
              <a:t>Р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b="1" dirty="0" smtClean="0"/>
              <a:t>НА</a:t>
            </a:r>
            <a:br>
              <a:rPr lang="ru-RU" sz="8800" b="1" dirty="0" smtClean="0"/>
            </a:br>
            <a:r>
              <a:rPr lang="ru-RU" sz="8800" b="1" dirty="0" smtClean="0"/>
              <a:t>С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b="1" dirty="0" smtClean="0"/>
              <a:t>Р</a:t>
            </a:r>
            <a:r>
              <a:rPr lang="ru-RU" sz="8800" b="1" dirty="0" smtClean="0">
                <a:solidFill>
                  <a:srgbClr val="FF0000"/>
                </a:solidFill>
              </a:rPr>
              <a:t>О</a:t>
            </a:r>
            <a:r>
              <a:rPr lang="ru-RU" sz="8800" b="1" dirty="0" smtClean="0"/>
              <a:t>КА</a:t>
            </a:r>
            <a:br>
              <a:rPr lang="ru-RU" sz="8800" b="1" dirty="0" smtClean="0"/>
            </a:br>
            <a:r>
              <a:rPr lang="ru-RU" sz="8800" b="1" dirty="0" smtClean="0"/>
              <a:t>С</a:t>
            </a:r>
            <a:r>
              <a:rPr lang="ru-RU" sz="8800" b="1" dirty="0" smtClean="0">
                <a:solidFill>
                  <a:srgbClr val="FF0000"/>
                </a:solidFill>
              </a:rPr>
              <a:t>И</a:t>
            </a:r>
            <a:r>
              <a:rPr lang="ru-RU" sz="8800" b="1" dirty="0" smtClean="0"/>
              <a:t>Н</a:t>
            </a:r>
            <a:r>
              <a:rPr lang="ru-RU" sz="8800" b="1" dirty="0" smtClean="0">
                <a:solidFill>
                  <a:srgbClr val="FF0000"/>
                </a:solidFill>
              </a:rPr>
              <a:t>И</a:t>
            </a:r>
            <a:r>
              <a:rPr lang="ru-RU" sz="8800" b="1" dirty="0" smtClean="0"/>
              <a:t>ЦА</a:t>
            </a:r>
            <a:br>
              <a:rPr lang="ru-RU" sz="8800" b="1" dirty="0" smtClean="0"/>
            </a:br>
            <a:r>
              <a:rPr lang="ru-RU" sz="8800" b="1" dirty="0" smtClean="0"/>
              <a:t>СН</a:t>
            </a:r>
            <a:r>
              <a:rPr lang="ru-RU" sz="8800" b="1" dirty="0" smtClean="0">
                <a:solidFill>
                  <a:srgbClr val="FF0000"/>
                </a:solidFill>
              </a:rPr>
              <a:t>Е</a:t>
            </a:r>
            <a:r>
              <a:rPr lang="ru-RU" sz="8800" b="1" dirty="0" smtClean="0"/>
              <a:t>ГИРЬ</a:t>
            </a:r>
            <a:endParaRPr lang="ru-RU" sz="8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Сегодня на уроке я: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2578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научился(</a:t>
            </a:r>
            <a:r>
              <a:rPr lang="ru-RU" sz="4800" b="1" dirty="0" err="1" smtClean="0"/>
              <a:t>лась</a:t>
            </a:r>
            <a:r>
              <a:rPr lang="ru-RU" sz="4800" b="1" dirty="0" smtClean="0"/>
              <a:t>) …</a:t>
            </a:r>
          </a:p>
          <a:p>
            <a:r>
              <a:rPr lang="ru-RU" sz="4800" b="1" dirty="0" smtClean="0"/>
              <a:t>понял(а) …</a:t>
            </a:r>
          </a:p>
          <a:p>
            <a:r>
              <a:rPr lang="ru-RU" sz="4800" b="1" dirty="0" smtClean="0"/>
              <a:t>почувствовал(а) …</a:t>
            </a:r>
          </a:p>
          <a:p>
            <a:r>
              <a:rPr lang="ru-RU" sz="4800" b="1" dirty="0" smtClean="0"/>
              <a:t>в</a:t>
            </a:r>
            <a:r>
              <a:rPr lang="ru-RU" sz="4800" b="1" dirty="0" smtClean="0"/>
              <a:t>первые узнал(а) …</a:t>
            </a:r>
          </a:p>
          <a:p>
            <a:r>
              <a:rPr lang="ru-RU" sz="4800" b="1" dirty="0" smtClean="0"/>
              <a:t>з</a:t>
            </a:r>
            <a:r>
              <a:rPr lang="ru-RU" sz="4800" b="1" dirty="0" smtClean="0"/>
              <a:t>атруднялся(</a:t>
            </a:r>
            <a:r>
              <a:rPr lang="ru-RU" sz="4800" b="1" dirty="0" err="1" smtClean="0"/>
              <a:t>лась</a:t>
            </a:r>
            <a:r>
              <a:rPr lang="ru-RU" sz="4800" b="1" dirty="0" smtClean="0"/>
              <a:t>) …</a:t>
            </a:r>
          </a:p>
          <a:p>
            <a:r>
              <a:rPr lang="ru-RU" sz="4800" b="1" dirty="0" smtClean="0"/>
              <a:t>р</a:t>
            </a:r>
            <a:r>
              <a:rPr lang="ru-RU" sz="4800" b="1" dirty="0" smtClean="0"/>
              <a:t>адовался(</a:t>
            </a:r>
            <a:r>
              <a:rPr lang="ru-RU" sz="4800" b="1" dirty="0" err="1" smtClean="0"/>
              <a:t>лась</a:t>
            </a:r>
            <a:r>
              <a:rPr lang="ru-RU" sz="4800" b="1" dirty="0" smtClean="0"/>
              <a:t>) …</a:t>
            </a:r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/>
              <a:t>Маленький мальчишка</a:t>
            </a:r>
            <a:br>
              <a:rPr lang="ru-RU" sz="6000" b="1" dirty="0" smtClean="0"/>
            </a:br>
            <a:r>
              <a:rPr lang="ru-RU" sz="6000" b="1" dirty="0" smtClean="0"/>
              <a:t>В сером </a:t>
            </a:r>
            <a:r>
              <a:rPr lang="ru-RU" sz="6000" b="1" dirty="0" err="1" smtClean="0"/>
              <a:t>армячишке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По дворам шныряет – </a:t>
            </a:r>
            <a:br>
              <a:rPr lang="ru-RU" sz="6000" b="1" dirty="0" smtClean="0"/>
            </a:br>
            <a:r>
              <a:rPr lang="ru-RU" sz="6000" b="1" dirty="0" smtClean="0"/>
              <a:t>Крохи собирает.</a:t>
            </a:r>
            <a:br>
              <a:rPr lang="ru-RU" sz="6000" b="1" dirty="0" smtClean="0"/>
            </a:br>
            <a:endParaRPr lang="ru-RU" sz="6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568952" cy="22048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АРМЯК </a:t>
            </a:r>
            <a:r>
              <a:rPr lang="ru-RU" sz="2800" i="1" dirty="0" smtClean="0"/>
              <a:t> В переводе с тюркского </a:t>
            </a:r>
            <a:r>
              <a:rPr lang="ru-RU" sz="2800" i="1" dirty="0" smtClean="0"/>
              <a:t> языка - «халат</a:t>
            </a:r>
            <a:r>
              <a:rPr lang="ru-RU" sz="2800" i="1" dirty="0" smtClean="0"/>
              <a:t>». </a:t>
            </a:r>
            <a:r>
              <a:rPr lang="ru-RU" sz="2800" dirty="0" smtClean="0"/>
              <a:t>Традиционная мужская верхняя одежда — долгополый кафтан халатного покроя, без сборок. Подпоясывался широким цветным поясом – кушаком. В 19 веке армяк стал повседневной крестьянской одеждой.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74" r="974"/>
          <a:stretch>
            <a:fillRect/>
          </a:stretch>
        </p:blipFill>
        <p:spPr bwMode="auto">
          <a:xfrm>
            <a:off x="2627784" y="620688"/>
            <a:ext cx="4896544" cy="31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496944" cy="1287016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Маленькая серо-коричневая птичка. Живёт  вблизи домов человека. Средняя продолжительность жизни  - от 9 месяцев до 2 лет.</a:t>
            </a:r>
            <a:endParaRPr lang="ru-RU" sz="3200" b="1" dirty="0"/>
          </a:p>
        </p:txBody>
      </p:sp>
      <p:pic>
        <p:nvPicPr>
          <p:cNvPr id="3074" name="Picture 2" descr="C:\Documents and Settings\user\Мои документы\Мои рисунки\myclass_slobodskoy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200800" cy="4555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3800" b="1" dirty="0" smtClean="0"/>
              <a:t>В</a:t>
            </a:r>
            <a:r>
              <a:rPr lang="ru-RU" sz="13800" b="1" dirty="0" smtClean="0">
                <a:solidFill>
                  <a:srgbClr val="FF0000"/>
                </a:solidFill>
              </a:rPr>
              <a:t>О</a:t>
            </a:r>
            <a:r>
              <a:rPr lang="ru-RU" sz="13800" b="1" dirty="0" smtClean="0"/>
              <a:t>Р</a:t>
            </a:r>
            <a:r>
              <a:rPr lang="ru-RU" sz="13800" b="1" dirty="0" smtClean="0">
                <a:solidFill>
                  <a:srgbClr val="FF0000"/>
                </a:solidFill>
              </a:rPr>
              <a:t>О</a:t>
            </a:r>
            <a:r>
              <a:rPr lang="ru-RU" sz="13800" b="1" dirty="0" smtClean="0"/>
              <a:t>БЕЙ</a:t>
            </a:r>
            <a:endParaRPr lang="ru-RU" sz="13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Стреляный воробей.</a:t>
            </a:r>
            <a:br>
              <a:rPr lang="ru-RU" sz="6600" b="1" dirty="0" smtClean="0"/>
            </a:br>
            <a:r>
              <a:rPr lang="ru-RU" sz="6600" b="1" dirty="0" smtClean="0"/>
              <a:t>Воробью по колено.</a:t>
            </a:r>
            <a:br>
              <a:rPr lang="ru-RU" sz="6600" b="1" dirty="0" smtClean="0"/>
            </a:br>
            <a:r>
              <a:rPr lang="ru-RU" sz="6600" b="1" dirty="0" smtClean="0"/>
              <a:t>Воробьиный шаг.</a:t>
            </a:r>
            <a:br>
              <a:rPr lang="ru-RU" sz="6600" b="1" dirty="0" smtClean="0"/>
            </a:br>
            <a:endParaRPr lang="ru-RU" sz="6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Окраской -  сероватая,</a:t>
            </a:r>
            <a:br>
              <a:rPr lang="ru-RU" sz="6000" b="1" dirty="0" smtClean="0"/>
            </a:br>
            <a:r>
              <a:rPr lang="ru-RU" sz="6000" b="1" dirty="0" smtClean="0"/>
              <a:t>Повадкой  - вороватая</a:t>
            </a:r>
            <a:br>
              <a:rPr lang="ru-RU" sz="6000" b="1" dirty="0" smtClean="0"/>
            </a:br>
            <a:r>
              <a:rPr lang="ru-RU" sz="6000" b="1" dirty="0" smtClean="0"/>
              <a:t>Крикунья хрипловатая.</a:t>
            </a:r>
            <a:br>
              <a:rPr lang="ru-RU" sz="6000" b="1" dirty="0" smtClean="0"/>
            </a:br>
            <a:r>
              <a:rPr lang="ru-RU" sz="6000" b="1" dirty="0" smtClean="0"/>
              <a:t>Известная персона.</a:t>
            </a:r>
            <a:br>
              <a:rPr lang="ru-RU" sz="6000" b="1" dirty="0" smtClean="0"/>
            </a:br>
            <a:r>
              <a:rPr lang="ru-RU" sz="6000" b="1" dirty="0" smtClean="0"/>
              <a:t>Это - …</a:t>
            </a:r>
            <a:br>
              <a:rPr lang="ru-RU" sz="6000" b="1" dirty="0" smtClean="0"/>
            </a:br>
            <a:endParaRPr lang="ru-RU" sz="6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568952" cy="1772816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Всеядная птица семейства вороновых. </a:t>
            </a:r>
            <a:r>
              <a:rPr lang="ru-RU" sz="3200" b="1" dirty="0" smtClean="0"/>
              <a:t>Хорошо приручается и поддаётся дрессировке. Любит дразнить других животных и отбирать у них еду. </a:t>
            </a:r>
            <a:endParaRPr lang="ru-RU" sz="3200" b="1" dirty="0"/>
          </a:p>
        </p:txBody>
      </p:sp>
      <p:pic>
        <p:nvPicPr>
          <p:cNvPr id="2050" name="Picture 2" descr="C:\Documents and Settings\user\Мои документы\Мои рисунки\воро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172272" cy="4536504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Мои рисунки\воро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03244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233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Безударные гласные, не проверяемые ударением, в словах, называющих птиц</vt:lpstr>
      <vt:lpstr>Слайд 2</vt:lpstr>
      <vt:lpstr>Маленький мальчишка В сером армячишке По дворам шныряет –  Крохи собирает. </vt:lpstr>
      <vt:lpstr>АРМЯК  В переводе с тюркского  языка - «халат». Традиционная мужская верхняя одежда — долгополый кафтан халатного покроя, без сборок. Подпоясывался широким цветным поясом – кушаком. В 19 веке армяк стал повседневной крестьянской одеждой.</vt:lpstr>
      <vt:lpstr>Маленькая серо-коричневая птичка. Живёт  вблизи домов человека. Средняя продолжительность жизни  - от 9 месяцев до 2 лет.</vt:lpstr>
      <vt:lpstr>ВОРОБЕЙ</vt:lpstr>
      <vt:lpstr> Стреляный воробей. Воробью по колено. Воробьиный шаг. </vt:lpstr>
      <vt:lpstr> Окраской -  сероватая, Повадкой  - вороватая Крикунья хрипловатая. Известная персона. Это - … </vt:lpstr>
      <vt:lpstr>Всеядная птица семейства вороновых. Хорошо приручается и поддаётся дрессировке. Любит дразнить других животных и отбирать у них еду. </vt:lpstr>
      <vt:lpstr>ВОРОНА</vt:lpstr>
      <vt:lpstr> Считать ворон. Каркает как ворона. Пуганая ворона и куста боится. </vt:lpstr>
      <vt:lpstr>Слайд 12</vt:lpstr>
      <vt:lpstr>Я, как сажа черна, Как сметана, бела. Люблю всем в лесу рассказать, где была. </vt:lpstr>
      <vt:lpstr>Птица из семейства вороновых с белыми перьями в хвосте и крыльях, не улетающая на зиму в теплые края, при строительстве гнезда укладывает в него сорок веточек. </vt:lpstr>
      <vt:lpstr>СОРОКА</vt:lpstr>
      <vt:lpstr>Трещит как сорока. Сорока на хвосте принесла. Заладила сорока Якова одно про всякого. </vt:lpstr>
      <vt:lpstr>Спинкою зеленовата, Животиком желтовата, Чёрненькая шапочка И полоска шарфика. </vt:lpstr>
      <vt:lpstr>Относятся к отряду воробьиных. Истребляют вредных насекомых и тем самым приносят неоценимую пользу человеку. Гнездятся в дуплах. </vt:lpstr>
      <vt:lpstr>СИНИЦА</vt:lpstr>
      <vt:lpstr>Лучше синица в руках, чем журавль в небе. Синица в руках лучше соловья в лесу.</vt:lpstr>
      <vt:lpstr>Зимой на ветках яблоки! Скорей их собери! И вдруг вспорхнули яблоки. Ведь это …</vt:lpstr>
      <vt:lpstr>Прилетает с севера вместе со снегом. Передразнивает свистовые фразы песен других птиц и иные звуки. Быстро привыкает к домашним условиям содержания.</vt:lpstr>
      <vt:lpstr>СНЕГИРЬ</vt:lpstr>
      <vt:lpstr>Снегирь под окном чирикает  - к оттепели.</vt:lpstr>
      <vt:lpstr>Слайд 25</vt:lpstr>
      <vt:lpstr>ВОРОБЕЙ ВОРОНА СОРОКА СИНИЦА СНЕГИРЬ</vt:lpstr>
      <vt:lpstr>Сегодня на уроке 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Инна</cp:lastModifiedBy>
  <cp:revision>12</cp:revision>
  <dcterms:modified xsi:type="dcterms:W3CDTF">2011-09-30T03:35:23Z</dcterms:modified>
</cp:coreProperties>
</file>