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5" r:id="rId11"/>
    <p:sldId id="266" r:id="rId12"/>
    <p:sldId id="267" r:id="rId13"/>
    <p:sldId id="288" r:id="rId14"/>
    <p:sldId id="268" r:id="rId15"/>
    <p:sldId id="269" r:id="rId16"/>
    <p:sldId id="270" r:id="rId17"/>
    <p:sldId id="271" r:id="rId18"/>
    <p:sldId id="287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9" r:id="rId32"/>
    <p:sldId id="290" r:id="rId33"/>
    <p:sldId id="291" r:id="rId34"/>
    <p:sldId id="292" r:id="rId35"/>
    <p:sldId id="293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4" autoAdjust="0"/>
    <p:restoredTop sz="94660"/>
  </p:normalViewPr>
  <p:slideViewPr>
    <p:cSldViewPr>
      <p:cViewPr>
        <p:scale>
          <a:sx n="33" d="100"/>
          <a:sy n="33" d="100"/>
        </p:scale>
        <p:origin x="-1362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33" d="100"/>
          <a:sy n="33" d="100"/>
        </p:scale>
        <p:origin x="-2352" y="-84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1584D-3E89-43B2-B05B-672498E1CAE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ED496-9785-49D1-A671-3A6ABC6D45E4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E948-D717-4AC2-AA2B-2677E1F979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69A0F7-B723-4D10-9B7B-1E066AD37428}" type="datetimeFigureOut">
              <a:rPr lang="ru-RU" smtClean="0"/>
              <a:pPr/>
              <a:t>24.04.2012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D61ED8-838A-4910-8B76-441F51EF6A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blinds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67193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Технологии работы с родителями детей с ограниченными возможностями здоровья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Презентация </a:t>
            </a:r>
            <a:endParaRPr lang="ru-RU" dirty="0"/>
          </a:p>
        </p:txBody>
      </p:sp>
    </p:spTree>
  </p:cSld>
  <p:clrMapOvr>
    <a:masterClrMapping/>
  </p:clrMapOvr>
  <p:transition spd="med" advClick="0" advTm="5000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Отвержение формирует у ребенка ощущение покинутости, незащищенности, неуверенности в себе; ребенок не чувствует поддержки, у него нет опоры в семье. Недостаток родительской любви замещается равнодушием или ненавистью к людям, стремлением наказать всех за отсутствие тепла в детстве.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Модель «маленький неудачник».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Эти родители приписывают своему ребенку социальную несостоятельность и уверены в том, что он никогда не добьется успеха в жизни. Родители испытывают чувство досады и стыда из-за того, что дети проявляют неумелость. Некоторые рассматривают жизнь с таким ребенком как непосиль­ную ношу, как «крест» на всю жизнь.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/>
              <a:t> Модель «Жестокое отношение»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Жестокое обращение с детьми чаще встречается в социально неблагополучных семьях, где насилие по отношению к детям является нормой. К</a:t>
            </a:r>
            <a:r>
              <a:rPr lang="ru-RU" sz="2800" i="1" dirty="0" smtClean="0"/>
              <a:t> переходным вариантам</a:t>
            </a:r>
            <a:r>
              <a:rPr lang="ru-RU" sz="2800" dirty="0" smtClean="0"/>
              <a:t> с тенденцией к оказанию помощи ребенку, но неадекватным способом, можно отнести следующие типы воспитания: </a:t>
            </a:r>
            <a:r>
              <a:rPr lang="ru-RU" sz="2800" dirty="0" err="1" smtClean="0"/>
              <a:t>гиперопеку</a:t>
            </a:r>
            <a:r>
              <a:rPr lang="ru-RU" sz="2800" dirty="0" smtClean="0"/>
              <a:t>, противоречивое воспитание, авторитарную </a:t>
            </a:r>
            <a:r>
              <a:rPr lang="ru-RU" sz="2800" dirty="0" err="1" smtClean="0"/>
              <a:t>гипсрсоциализацию</a:t>
            </a:r>
            <a:r>
              <a:rPr lang="ru-RU" sz="2800" dirty="0" smtClean="0"/>
              <a:t>, воспитание в «культе» болезни, модель «симбиоз» и др.</a:t>
            </a:r>
            <a:endParaRPr lang="ru-RU" sz="2800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Модель «</a:t>
            </a:r>
            <a:r>
              <a:rPr lang="ru-RU" sz="3200" dirty="0" err="1" smtClean="0"/>
              <a:t>гиперопека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>
            <a:noAutofit/>
          </a:bodyPr>
          <a:lstStyle/>
          <a:p>
            <a:r>
              <a:rPr lang="ru-RU" sz="2800" i="1" dirty="0" err="1" smtClean="0"/>
              <a:t>Гиперопека</a:t>
            </a:r>
            <a:r>
              <a:rPr lang="ru-RU" sz="2800" dirty="0" smtClean="0"/>
              <a:t> возникает при завышенном уровне заботы родителей о ребенке. Ребенка окружают повышенным вниманием, постоянно защищают, охраняют от предполагаемых опасностей. Родители как бы помещают ребенка в тепличные условия, и ограничивают возможности его развития.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 smtClean="0"/>
              <a:t>Модель </a:t>
            </a:r>
            <a:br>
              <a:rPr lang="ru-RU" sz="3200" i="1" dirty="0" smtClean="0"/>
            </a:br>
            <a:r>
              <a:rPr lang="ru-RU" sz="3200" i="1" dirty="0" smtClean="0"/>
              <a:t>«Противоречивое воспитание»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Ребенок с отклонениями в развитии может вызывать у членов семьи разногласия в применении воспитательных средств. При таком воспитании у ребенка не формируется адекватной оценки своих возможностей и качеств, он обучается «лавировать» между взрослыми и часто сталкивает их друг с другом. Такая модель воспитания формирует в личности ребенка дисгармоничные черты: хитрость, избалованность, лживость, эгоизм.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Модель </a:t>
            </a:r>
            <a:br>
              <a:rPr lang="ru-RU" i="1" dirty="0" smtClean="0"/>
            </a:br>
            <a:r>
              <a:rPr lang="ru-RU" i="1" dirty="0" smtClean="0"/>
              <a:t>«Авторитарная </a:t>
            </a:r>
            <a:r>
              <a:rPr lang="ru-RU" i="1" dirty="0" err="1" smtClean="0"/>
              <a:t>гиперсоциализация</a:t>
            </a:r>
            <a:r>
              <a:rPr lang="ru-RU" i="1" dirty="0" smtClean="0"/>
              <a:t>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392488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/>
              <a:t>К этой модели стремятся родители,  имеющие высокие амбиции и высокий социальный статус. Они  завышают возможности ребенка, стремясь с помощью собственных авторитарных усилий развить у него социальные навыки. Они не хотят оценить реальный потенциал ребенка, действуют авторитарно, проявляя свою власть, а иногда и грубость по отношению к ребенку.  Это приводит к развитию у ребенка тревожности и неуверенности в собственных силах.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Воспитание в «культе» болезни.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таком методе воспитания у детей формируется мнительность, страх перед любым недугом. Ребенок относится к себе как к «больному», в связи с чем у него формируется представление о себе как о слабом, не способном к большим достижениям человеке. Его внутренняя позиция всегда ближе к отказу от решения проблемы, чем к ее преодолению.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Модель «симбиоз»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300" dirty="0" smtClean="0"/>
              <a:t>Эта модель развивает у родителей полное «растворение» в проблемах ребенка. Чаще эта модель встречается у матерей, воспитывающих больных детей в неполных семьях. Они практически полностью забывают о собственных проблемах, профессиональной карьере и личностном росте. Такая материнская любовь искажает возможности личностного развития ребенка. В результате  формируется эгоистическая личность, не способная к проявлению любви к близким.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151216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Модель «сотрудничество» </a:t>
            </a:r>
            <a:br>
              <a:rPr lang="ru-RU" sz="2800" dirty="0" smtClean="0"/>
            </a:br>
            <a:r>
              <a:rPr lang="ru-RU" sz="2800" dirty="0" smtClean="0"/>
              <a:t>как оптимальная форма</a:t>
            </a:r>
            <a:br>
              <a:rPr lang="ru-RU" sz="2800" dirty="0" smtClean="0"/>
            </a:br>
            <a:r>
              <a:rPr lang="ru-RU" sz="2800" dirty="0" smtClean="0"/>
              <a:t>воспитания ребенка с отклонениями в развитии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4248472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Модель «сотрудничество»</a:t>
            </a:r>
            <a:r>
              <a:rPr lang="ru-RU" dirty="0" smtClean="0"/>
              <a:t> означает контакт и помощь родителя ребенку в преодолении имеющихся проблем. Подобная модель формируется в результате </a:t>
            </a:r>
            <a:r>
              <a:rPr lang="ru-RU" dirty="0" err="1" smtClean="0"/>
              <a:t>психокоррекционной</a:t>
            </a:r>
            <a:r>
              <a:rPr lang="ru-RU" dirty="0" smtClean="0"/>
              <a:t> работы, которую проводит психолог. У родителей формируется установка на</a:t>
            </a:r>
            <a:r>
              <a:rPr lang="ru-RU" i="1" dirty="0" smtClean="0"/>
              <a:t> </a:t>
            </a:r>
            <a:r>
              <a:rPr lang="ru-RU" i="1" u="sng" dirty="0" err="1" smtClean="0"/>
              <a:t>безоценочное</a:t>
            </a:r>
            <a:r>
              <a:rPr lang="ru-RU" i="1" u="sng" dirty="0" smtClean="0"/>
              <a:t> принятие ребенка</a:t>
            </a:r>
            <a:r>
              <a:rPr lang="ru-RU" i="1" dirty="0" smtClean="0"/>
              <a:t>,</a:t>
            </a:r>
            <a:r>
              <a:rPr lang="ru-RU" dirty="0" smtClean="0"/>
              <a:t> особая значимость того, что он существует.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/>
              <a:t>Особенности семейного воспитания детей с отклонениями в развитии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семейного воспитания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54162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  </a:t>
            </a:r>
            <a:r>
              <a:rPr lang="ru-RU" sz="3300" dirty="0" smtClean="0"/>
              <a:t>Семья — домашний очаг, где его всегда любят и принимают таким, какой он есть. Человека как личность, в том числе и ребенка, не оценивают по его росту, цвету глаз, длине рук или ног. Ребенка, как и любого другого человека, следует оценивать по его человеческим качествам. Здесь для родителей открывается огромное поле деятельности: воспитать в ребенке ЧЕЛОВЕКА.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Принцип любви, терпения и эмоциональной привязан­ности близких к ребенку с отклонениями в развитии</a:t>
            </a:r>
          </a:p>
          <a:p>
            <a:r>
              <a:rPr lang="ru-RU" dirty="0" smtClean="0"/>
              <a:t>Принцип полного </a:t>
            </a:r>
            <a:r>
              <a:rPr lang="ru-RU" dirty="0" err="1" smtClean="0"/>
              <a:t>безоценочного</a:t>
            </a:r>
            <a:r>
              <a:rPr lang="ru-RU" dirty="0" smtClean="0"/>
              <a:t> принятия ребенка с отклонениями в развитии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Специфические функции семей, воспитывающих детей с ОВЗ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28800"/>
            <a:ext cx="8686800" cy="4896544"/>
          </a:xfrm>
        </p:spPr>
        <p:txBody>
          <a:bodyPr>
            <a:normAutofit fontScale="92500" lnSpcReduction="10000"/>
          </a:bodyPr>
          <a:lstStyle/>
          <a:p>
            <a:r>
              <a:rPr lang="ru-RU" sz="3000" i="1" dirty="0" err="1" smtClean="0"/>
              <a:t>Реабилитационно-восстановительная</a:t>
            </a:r>
            <a:r>
              <a:rPr lang="ru-RU" sz="3000" i="1" dirty="0" smtClean="0"/>
              <a:t> функция;</a:t>
            </a:r>
          </a:p>
          <a:p>
            <a:r>
              <a:rPr lang="ru-RU" sz="3000" i="1" dirty="0" smtClean="0"/>
              <a:t>Функция эмоционального принятия;</a:t>
            </a:r>
          </a:p>
          <a:p>
            <a:r>
              <a:rPr lang="ru-RU" sz="3000" i="1" dirty="0" smtClean="0"/>
              <a:t>Коррекционно-образовательная функция;</a:t>
            </a:r>
          </a:p>
          <a:p>
            <a:r>
              <a:rPr lang="ru-RU" sz="3000" i="1" dirty="0" err="1" smtClean="0"/>
              <a:t>Приспособительно-адаптирующая</a:t>
            </a:r>
            <a:r>
              <a:rPr lang="ru-RU" sz="3000" i="1" dirty="0" smtClean="0"/>
              <a:t> функция;</a:t>
            </a:r>
          </a:p>
          <a:p>
            <a:r>
              <a:rPr lang="ru-RU" sz="3000" i="1" dirty="0" smtClean="0"/>
              <a:t>Социализирующая функция;</a:t>
            </a:r>
          </a:p>
          <a:p>
            <a:r>
              <a:rPr lang="ru-RU" sz="3000" i="1" dirty="0" smtClean="0"/>
              <a:t>Профессионально-трудовая функция; Функция личностно-ориентированного подхода;</a:t>
            </a:r>
          </a:p>
          <a:p>
            <a:r>
              <a:rPr lang="ru-RU" sz="3000" i="1" dirty="0" smtClean="0"/>
              <a:t>Рекреационная функция;</a:t>
            </a: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Технологии психологической коррекции личностной</a:t>
            </a:r>
            <a:br>
              <a:rPr lang="ru-RU" dirty="0" smtClean="0"/>
            </a:br>
            <a:r>
              <a:rPr lang="ru-RU" b="1" dirty="0" smtClean="0"/>
              <a:t>и</a:t>
            </a:r>
            <a:r>
              <a:rPr lang="ru-RU" dirty="0" smtClean="0"/>
              <a:t> межличностной сфер родителей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86916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100" dirty="0" smtClean="0"/>
              <a:t>Психолого-педагогическая коррекция</a:t>
            </a: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500" dirty="0" smtClean="0"/>
              <a:t>Цель:</a:t>
            </a:r>
            <a:r>
              <a:rPr lang="ru-RU" sz="4500" i="1" dirty="0" smtClean="0"/>
              <a:t> </a:t>
            </a:r>
            <a:r>
              <a:rPr lang="ru-RU" sz="4500" dirty="0" smtClean="0"/>
              <a:t>переструктурирование иерархии жизненных ценностей матери ребенка-инвалида, направленное на оптимизацию ее самосознания и формирование адекватных способов взаимодействия с ребенком. Снижение напряженности эмоциональных переживаний индивида возможно лишь при его переключении с предмета переживаний, когда проблемность ситуации понимается как неразрешимая, на деятельность, направленную на преодоление данной проблемы.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коррекционно-образовательная работа матери с 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личное участие в формировании будущего ребенка;</a:t>
            </a:r>
          </a:p>
          <a:p>
            <a:r>
              <a:rPr lang="ru-RU" sz="2800" dirty="0" smtClean="0"/>
              <a:t>проявление своего духовного потенциала;</a:t>
            </a:r>
          </a:p>
          <a:p>
            <a:r>
              <a:rPr lang="ru-RU" sz="2800" dirty="0" smtClean="0"/>
              <a:t>повышение самооценки, самоуважения, снижение эмоционального напряжения  матери;</a:t>
            </a:r>
          </a:p>
          <a:p>
            <a:r>
              <a:rPr lang="ru-RU" sz="2800" dirty="0" smtClean="0"/>
              <a:t>формирование позитивного общения между психологом и матерью с целью создания механизма коррекционного воздействия на мать ребенка с ОВЗ.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7" y="2852936"/>
            <a:ext cx="8543747" cy="2880320"/>
          </a:xfrm>
        </p:spPr>
        <p:txBody>
          <a:bodyPr>
            <a:normAutofit/>
          </a:bodyPr>
          <a:lstStyle/>
          <a:p>
            <a:r>
              <a:rPr lang="ru-RU" dirty="0" smtClean="0"/>
              <a:t>Коррекция внутреннего психологического состояния матери и коррекция взаимоотношений между матерью и ребенком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620688"/>
            <a:ext cx="8686800" cy="10081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3200" dirty="0" smtClean="0"/>
              <a:t>формирование адекватных способов взаимодействия матерей с детьми   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4176464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коррекция неконструктивных форм поведения матери (агрессии, необъективной оценки собственного поведения и поведения ребенка);</a:t>
            </a:r>
          </a:p>
          <a:p>
            <a:pPr lvl="0"/>
            <a:r>
              <a:rPr lang="ru-RU" sz="2800" dirty="0" smtClean="0"/>
              <a:t>формирование продуктивных форм контакта в социуме (с ребенком, членами семьи, родственниками, специалистами коррекционного учреждения, другими лицами);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544616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обучение умению любить ребенка, умению сдерживать гнев, раздражение, возникающие в ответ на неумелость или недостаточность ребенка;</a:t>
            </a:r>
          </a:p>
          <a:p>
            <a:pPr lvl="0"/>
            <a:r>
              <a:rPr lang="ru-RU" sz="2800" dirty="0" smtClean="0"/>
              <a:t>коррекция понимания матерью проблем ее ребенка, а именно: постепенная нейтрализация отрицания наличия проблем, когда мать ребенка из «позиции защиты» и «позиции противопоставления» себя социуму («Он у меня такой, как и все»), переходит в «позицию взаимодействия» («А как его научить?). </a:t>
            </a:r>
            <a:endParaRPr lang="ru-RU" sz="2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27166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постепенное исключение гиперболизации проблем ребенка, бесперспективности развития ребенка («Из него никогда ничего не получится»);</a:t>
            </a:r>
          </a:p>
          <a:p>
            <a:pPr lvl="0"/>
            <a:r>
              <a:rPr lang="ru-RU" sz="2800" dirty="0" smtClean="0"/>
              <a:t>постепенное исключение ожидания чуда, которое внезапно сделало бы ребенка совершенно здоровым, переориентировку матери с позиции бездействия на позицию деятельности с ребенком;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коррекция взаимоотношений с ребенком (из взаимоотношений, характеризуемых как </a:t>
            </a:r>
            <a:r>
              <a:rPr lang="ru-RU" dirty="0" err="1" smtClean="0"/>
              <a:t>гиперопека</a:t>
            </a:r>
            <a:r>
              <a:rPr lang="ru-RU" dirty="0" smtClean="0"/>
              <a:t> или </a:t>
            </a:r>
            <a:r>
              <a:rPr lang="ru-RU" dirty="0" err="1" smtClean="0"/>
              <a:t>гипоопека</a:t>
            </a:r>
            <a:r>
              <a:rPr lang="ru-RU" dirty="0" smtClean="0"/>
              <a:t>, к оптимальным взаимоотношениям, уважающим личность ребенка и предоставляющим ребенку соответствующую его возможностям самостоятельность);</a:t>
            </a:r>
          </a:p>
          <a:p>
            <a:pPr lvl="0"/>
            <a:r>
              <a:rPr lang="ru-RU" dirty="0" smtClean="0"/>
              <a:t>расширение сферы творческого взаимодействия с ребенком.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99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переструктурирование иерархии жизненных ценностей матери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6792"/>
            <a:ext cx="8686800" cy="49685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3000" dirty="0" smtClean="0"/>
              <a:t>коррекция внутреннего психологического состояния матери;</a:t>
            </a:r>
          </a:p>
          <a:p>
            <a:pPr lvl="0"/>
            <a:r>
              <a:rPr lang="ru-RU" sz="3000" dirty="0" smtClean="0"/>
              <a:t>формирование у матери установки на ценность существования ребенка и ценность духовного общения с ним;</a:t>
            </a:r>
          </a:p>
          <a:p>
            <a:r>
              <a:rPr lang="ru-RU" sz="3000" dirty="0" err="1" smtClean="0"/>
              <a:t>оказани</a:t>
            </a:r>
            <a:r>
              <a:rPr lang="ru-RU" sz="3000" dirty="0" smtClean="0"/>
              <a:t> помощи личностному росту матери в процессе взаимодействия с ребенком, в процессе его обучения и воспитания;</a:t>
            </a:r>
          </a:p>
          <a:p>
            <a:r>
              <a:rPr lang="ru-RU" sz="3000" dirty="0" smtClean="0"/>
              <a:t>содействие трансформации установки матери из позиции переживания в позицию творческого поиска реализации возможностей ребенка;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87220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Принципы формирования гармоничной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76872"/>
            <a:ext cx="8686800" cy="4032448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</a:pPr>
            <a:r>
              <a:rPr lang="ru-RU" sz="2800" dirty="0" smtClean="0"/>
              <a:t>Принцип внимательного наблюдения за ребенком и оценки его состояния; </a:t>
            </a:r>
          </a:p>
          <a:p>
            <a:pPr marL="0">
              <a:spcBef>
                <a:spcPts val="0"/>
              </a:spcBef>
            </a:pPr>
            <a:r>
              <a:rPr lang="ru-RU" sz="2800" dirty="0" smtClean="0"/>
              <a:t>Принцип формирования у ребенка чувства привязанности, любви к близким, уважения к старшим;</a:t>
            </a:r>
          </a:p>
          <a:p>
            <a:pPr marL="0">
              <a:spcBef>
                <a:spcPts val="0"/>
              </a:spcBef>
            </a:pPr>
            <a:r>
              <a:rPr lang="ru-RU" sz="2800" dirty="0" smtClean="0"/>
              <a:t>Принцип активного участия родителей в процессе вос­питания и развития ребенка, коррекции его нарушений и социальной адаптации;</a:t>
            </a:r>
          </a:p>
          <a:p>
            <a:pPr marL="0">
              <a:spcBef>
                <a:spcPts val="0"/>
              </a:spcBef>
            </a:pPr>
            <a:endParaRPr lang="ru-RU" sz="2800" dirty="0" smtClean="0"/>
          </a:p>
          <a:p>
            <a:pPr marL="0">
              <a:spcBef>
                <a:spcPts val="0"/>
              </a:spcBef>
            </a:pPr>
            <a:endParaRPr lang="ru-RU" sz="30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1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способствование  повышению личностной самооценки матери в связи с возможностью увидеть результаты своего титанического труда в успехах ребенка;</a:t>
            </a:r>
          </a:p>
          <a:p>
            <a:pPr lvl="0"/>
            <a:r>
              <a:rPr lang="ru-RU" dirty="0" smtClean="0"/>
              <a:t>трансформация образовательно-воспитательного процесса, реализуемого матерью по отношению к ребенку, в </a:t>
            </a:r>
            <a:r>
              <a:rPr lang="ru-RU" dirty="0" err="1" smtClean="0"/>
              <a:t>психокоррекционный</a:t>
            </a:r>
            <a:r>
              <a:rPr lang="ru-RU" dirty="0" smtClean="0"/>
              <a:t> процесс по отношению к ней.</a:t>
            </a:r>
          </a:p>
          <a:p>
            <a:pPr lvl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/>
              <a:t>демонстрация матери ребенка с отклонениями в развитии методических приемов работы, направленных на коррекцию нарушений его развития, формирование навыков адекватного поведения, формирование гармоничной личности;</a:t>
            </a:r>
          </a:p>
          <a:p>
            <a:pPr lvl="0"/>
            <a:r>
              <a:rPr lang="ru-RU" sz="2800" dirty="0" smtClean="0"/>
              <a:t>конспектирование матерью занятий, проводимых психологом;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самостоятельное проведение отдельных занятий или части занятия под контролем психолога;</a:t>
            </a:r>
          </a:p>
          <a:p>
            <a:pPr lvl="0"/>
            <a:r>
              <a:rPr lang="ru-RU" dirty="0" smtClean="0"/>
              <a:t>выполнение домашних заданий со своим ребенком;</a:t>
            </a:r>
          </a:p>
          <a:p>
            <a:pPr lvl="0"/>
            <a:r>
              <a:rPr lang="ru-RU" dirty="0" smtClean="0"/>
              <a:t>изготовление наглядных пособий для проведения занятий с ребенком;</a:t>
            </a:r>
          </a:p>
          <a:p>
            <a:pPr lvl="0"/>
            <a:r>
              <a:rPr lang="ru-RU" dirty="0" smtClean="0"/>
              <a:t>чтение матерью специальной литературы, рекомендованной психологом.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работы </a:t>
            </a:r>
            <a:br>
              <a:rPr lang="ru-RU" dirty="0" smtClean="0"/>
            </a:br>
            <a:r>
              <a:rPr lang="ru-RU" dirty="0" smtClean="0"/>
              <a:t>в психолого-педагогическом направлении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424936" cy="424847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привлечение матери к учебно-образовательному процессу; </a:t>
            </a:r>
          </a:p>
          <a:p>
            <a:pPr lvl="0"/>
            <a:r>
              <a:rPr lang="ru-RU" dirty="0" smtClean="0"/>
              <a:t>формирование у матери интереса к процессу развития ребенка, демонстрация ей возможностей существования «маленьких», но очень важных для ее ребенка достижении; </a:t>
            </a:r>
          </a:p>
          <a:p>
            <a:pPr lvl="0"/>
            <a:r>
              <a:rPr lang="ru-RU" dirty="0" smtClean="0"/>
              <a:t>развитие у матери чувства успешности и психолого-педагогической компетентности в работе с ребенком;</a:t>
            </a:r>
          </a:p>
          <a:p>
            <a:pPr lvl="0"/>
            <a:r>
              <a:rPr lang="ru-RU" dirty="0" smtClean="0"/>
              <a:t>раскрытие перед матерью возможностей личностной </a:t>
            </a:r>
            <a:r>
              <a:rPr lang="ru-RU" dirty="0" err="1" smtClean="0"/>
              <a:t>самоактуализации</a:t>
            </a:r>
            <a:r>
              <a:rPr lang="ru-RU" dirty="0" smtClean="0"/>
              <a:t>, поиска творческих подходов к обучению ребенка.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Начав заниматься со своим ребенком под специалистов, мать  учится его понимать, чувствовать его сильные и слабые стороны в обучении. Мать ребенка должна отказаться от иждивенческой позиции, она должна проникнуться мыслью о том, что </a:t>
            </a:r>
            <a:r>
              <a:rPr lang="ru-RU" sz="2800" i="1" dirty="0" smtClean="0"/>
              <a:t>только она, а не кто-то другой, в ответе за будущее ребенка</a:t>
            </a:r>
            <a:r>
              <a:rPr lang="ru-RU" sz="2800" dirty="0" smtClean="0"/>
              <a:t>. Предлагаемая психологом помощь матери должна стать для нее сознательным выбором.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  Полученные теоретические и практические знания помогают матери в разрешении учебно-коррекционных проблем ее ребенка. Однако существует еще и проблемы воспитательные. Воспитательно-коррекционное воздействие осуществляется прежде всего для адаптации ребенка в социуме и для обучения правилам и нормам принятого в социуме поведения. Трудности этого характера касаются всех детей, имеющих отклонения в развитии.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9654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800" dirty="0" smtClean="0"/>
              <a:t>Принцип формирования родителями у ребенка навыков самообслуживания, выполнения посильных домашних обязанностей;</a:t>
            </a:r>
          </a:p>
          <a:p>
            <a:pPr>
              <a:lnSpc>
                <a:spcPct val="110000"/>
              </a:lnSpc>
            </a:pPr>
            <a:r>
              <a:rPr lang="ru-RU" sz="2800" dirty="0" smtClean="0"/>
              <a:t>Принцип выбора приоритетов в развитии задатков и способностей ребенка с отклонениями в развитии;</a:t>
            </a:r>
          </a:p>
          <a:p>
            <a:pPr marL="0" indent="0">
              <a:spcBef>
                <a:spcPts val="0"/>
              </a:spcBef>
            </a:pPr>
            <a:r>
              <a:rPr lang="ru-RU" sz="2800" dirty="0" smtClean="0"/>
              <a:t> Принцип формирования навыков   </a:t>
            </a:r>
          </a:p>
          <a:p>
            <a:pPr>
              <a:buNone/>
            </a:pPr>
            <a:r>
              <a:rPr lang="ru-RU" sz="2800" dirty="0" smtClean="0"/>
              <a:t>   нормативного поведения;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Дисгармоничные модели воспитания в семьях</a:t>
            </a:r>
            <a:br>
              <a:rPr lang="ru-RU" dirty="0" smtClean="0"/>
            </a:br>
            <a:r>
              <a:rPr lang="ru-RU" dirty="0" smtClean="0"/>
              <a:t>с проблемными детьми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7544" y="1860563"/>
          <a:ext cx="8208912" cy="4529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919091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ошибок в семейном воспитании детей</a:t>
                      </a:r>
                    </a:p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отклонениями в развитии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54161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низкий уровень психолого-педагогических знаний родителей о возрастных особенностях их ребенка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личностные особенности родителей, влияющие на характер взаимоотношений с ребенком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«социальный барьер» (позиция социума), способствующий замыканию родителей на собственных про­блемах и препятствующий их преодолению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91683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Доминирующие модели воспитания </a:t>
            </a:r>
            <a:br>
              <a:rPr lang="ru-RU" sz="2800" dirty="0" smtClean="0"/>
            </a:br>
            <a:r>
              <a:rPr lang="ru-RU" sz="2800" dirty="0" smtClean="0"/>
              <a:t>Модель</a:t>
            </a:r>
            <a:br>
              <a:rPr lang="ru-RU" sz="2800" dirty="0" smtClean="0"/>
            </a:br>
            <a:r>
              <a:rPr lang="ru-RU" sz="2800" dirty="0" smtClean="0"/>
              <a:t> «отказ от взаимодействия»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608512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свидетельствует об искажении воспитательской позиции родителей и,  приводит к  отвержению ребенка самыми близкими людьми. Модель «отказ </a:t>
            </a:r>
            <a:r>
              <a:rPr lang="en-US" sz="2800" dirty="0" smtClean="0"/>
              <a:t>o</a:t>
            </a:r>
            <a:r>
              <a:rPr lang="ru-RU" sz="2800" dirty="0" smtClean="0"/>
              <a:t>т</a:t>
            </a:r>
            <a:r>
              <a:rPr lang="en-US" sz="2800" dirty="0" smtClean="0"/>
              <a:t> </a:t>
            </a:r>
            <a:r>
              <a:rPr lang="ru-RU" sz="2800" dirty="0" smtClean="0"/>
              <a:t>взаимодействия» может быть представлена следующими дисгармоничными типами воспитания:  гипоопекой, гипопротекцией, эмоциональным отвержением, воспитанием по типу повышенной моральной ответственности или типом «маленький неудачник».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Модель «Гипоопека»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   </a:t>
            </a:r>
            <a:r>
              <a:rPr lang="ru-RU" sz="2800" i="1" u="sng" dirty="0" smtClean="0"/>
              <a:t>Гипоопека</a:t>
            </a:r>
            <a:r>
              <a:rPr lang="ru-RU" sz="2800" i="1" dirty="0" smtClean="0"/>
              <a:t>.</a:t>
            </a:r>
            <a:r>
              <a:rPr lang="ru-RU" sz="2800" dirty="0" smtClean="0"/>
              <a:t> Эта модель воспитания встречается в семьях с низким социальным статусом, где больной ребенок не представляет ценности для близких в силу нарушений развития. Может быть обусловлена не только отношением к дефекту ребенка, но и родительской установкой, когда мать или отец не считают необходимым относиться к ребенку иначе.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Щадящая форма гипоопеки —</a:t>
            </a:r>
            <a:r>
              <a:rPr lang="ru-RU" sz="2800" i="1" dirty="0" smtClean="0"/>
              <a:t> </a:t>
            </a:r>
            <a:r>
              <a:rPr lang="ru-RU" sz="2800" i="1" u="sng" dirty="0" smtClean="0"/>
              <a:t>гипопротекция</a:t>
            </a:r>
            <a:r>
              <a:rPr lang="ru-RU" sz="2800" i="1" dirty="0" smtClean="0"/>
              <a:t>. </a:t>
            </a:r>
            <a:r>
              <a:rPr lang="ru-RU" sz="2800" dirty="0" smtClean="0"/>
              <a:t>Отношение родителей характеризуется тем, что ребенок накормлен, обут и одет, но им самим, его личной жизнью никто не интересуется.</a:t>
            </a:r>
          </a:p>
          <a:p>
            <a:r>
              <a:rPr lang="ru-RU" sz="2800" dirty="0" smtClean="0"/>
              <a:t>Воспитание по типу </a:t>
            </a:r>
            <a:r>
              <a:rPr lang="ru-RU" sz="2800" i="1" u="sng" dirty="0" smtClean="0"/>
              <a:t>повышенной моральной ответственности</a:t>
            </a:r>
            <a:r>
              <a:rPr lang="ru-RU" sz="2800" u="sng" dirty="0" smtClean="0"/>
              <a:t> </a:t>
            </a:r>
            <a:r>
              <a:rPr lang="ru-RU" sz="2800" dirty="0" smtClean="0"/>
              <a:t>ведет к постоянному перенапряжению ребенка. У него возникает повышенная утомляемость, отсутствует адекватная оценка своих возможностей, что формирует  заниженную самооценку.</a:t>
            </a:r>
            <a:endParaRPr lang="ru-RU" sz="2800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</a:t>
            </a:r>
            <a:br>
              <a:rPr lang="ru-RU" dirty="0" smtClean="0"/>
            </a:br>
            <a:r>
              <a:rPr lang="ru-RU" dirty="0" smtClean="0"/>
              <a:t> «</a:t>
            </a:r>
            <a:r>
              <a:rPr lang="ru-RU" i="1" dirty="0" smtClean="0"/>
              <a:t>Отвержение ребенка»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Отсутствие любви к ребенку может быть в семьях  с любым социальным статусом. Отвержение ребенка может быть сопряжено в сознании родителей с идентификацией себя с дефектом ребенка. Чаще это встречается у отцов. В случае материнского отвержения ребенка ситуация объясняется незрелостью личностной сферы матери и </a:t>
            </a:r>
            <a:r>
              <a:rPr lang="ru-RU" dirty="0" err="1" smtClean="0"/>
              <a:t>несформированностью</a:t>
            </a:r>
            <a:r>
              <a:rPr lang="ru-RU" dirty="0" smtClean="0"/>
              <a:t> материнского инстинкта.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Другая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418</TotalTime>
  <Words>1695</Words>
  <Application>Microsoft Office PowerPoint</Application>
  <PresentationFormat>Экран (4:3)</PresentationFormat>
  <Paragraphs>98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Трек</vt:lpstr>
      <vt:lpstr>Технологии работы с родителями детей с ограниченными возможностями здоровья</vt:lpstr>
      <vt:lpstr>Слайд 2</vt:lpstr>
      <vt:lpstr>Принципы формирования гармоничной личности</vt:lpstr>
      <vt:lpstr>Слайд 4</vt:lpstr>
      <vt:lpstr>Дисгармоничные модели воспитания в семьях с проблемными детьми </vt:lpstr>
      <vt:lpstr>Доминирующие модели воспитания  Модель  «отказ от взаимодействия» </vt:lpstr>
      <vt:lpstr>Модель «Гипоопека»</vt:lpstr>
      <vt:lpstr>Слайд 8</vt:lpstr>
      <vt:lpstr>Модель  «Отвержение ребенка» </vt:lpstr>
      <vt:lpstr>Слайд 10</vt:lpstr>
      <vt:lpstr>Модель «маленький неудачник». </vt:lpstr>
      <vt:lpstr> Модель «Жестокое отношение»</vt:lpstr>
      <vt:lpstr>Модель «гиперопека»</vt:lpstr>
      <vt:lpstr>Модель  «Противоречивое воспитание» </vt:lpstr>
      <vt:lpstr>Модель  «Авторитарная гиперсоциализация» </vt:lpstr>
      <vt:lpstr>Воспитание в «культе» болезни. </vt:lpstr>
      <vt:lpstr>Модель «симбиоз» </vt:lpstr>
      <vt:lpstr>Модель «сотрудничество»  как оптимальная форма воспитания ребенка с отклонениями в развитии</vt:lpstr>
      <vt:lpstr>Принципы семейного воспитания</vt:lpstr>
      <vt:lpstr>Слайд 20</vt:lpstr>
      <vt:lpstr>Специфические функции семей, воспитывающих детей с ОВЗ</vt:lpstr>
      <vt:lpstr>Технологии психологической коррекции личностной и межличностной сфер родителей</vt:lpstr>
      <vt:lpstr>коррекционно-образовательная работа матери с ребенком</vt:lpstr>
      <vt:lpstr>Коррекция внутреннего психологического состояния матери и коррекция взаимоотношений между матерью и ребенком</vt:lpstr>
      <vt:lpstr> формирование адекватных способов взаимодействия матерей с детьми   </vt:lpstr>
      <vt:lpstr>Слайд 26</vt:lpstr>
      <vt:lpstr>Слайд 27</vt:lpstr>
      <vt:lpstr>Слайд 28</vt:lpstr>
      <vt:lpstr>переструктурирование иерархии жизненных ценностей матери </vt:lpstr>
      <vt:lpstr>Слайд 30</vt:lpstr>
      <vt:lpstr>Методы работы</vt:lpstr>
      <vt:lpstr>Методы работы</vt:lpstr>
      <vt:lpstr>Этапы работы  в психолого-педагогическом направлении </vt:lpstr>
      <vt:lpstr>Слайд 34</vt:lpstr>
      <vt:lpstr>Слайд 35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 Фоменко</dc:creator>
  <cp:lastModifiedBy>Оксана Фоменко</cp:lastModifiedBy>
  <cp:revision>47</cp:revision>
  <dcterms:created xsi:type="dcterms:W3CDTF">2012-04-23T17:17:33Z</dcterms:created>
  <dcterms:modified xsi:type="dcterms:W3CDTF">2012-04-24T11:32:25Z</dcterms:modified>
</cp:coreProperties>
</file>