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75" r:id="rId3"/>
    <p:sldId id="276" r:id="rId4"/>
    <p:sldId id="257" r:id="rId5"/>
    <p:sldId id="271" r:id="rId6"/>
    <p:sldId id="258" r:id="rId7"/>
    <p:sldId id="259" r:id="rId8"/>
    <p:sldId id="260" r:id="rId9"/>
    <p:sldId id="261" r:id="rId10"/>
    <p:sldId id="263" r:id="rId11"/>
    <p:sldId id="262" r:id="rId12"/>
    <p:sldId id="273" r:id="rId13"/>
    <p:sldId id="264" r:id="rId14"/>
    <p:sldId id="265" r:id="rId15"/>
    <p:sldId id="266" r:id="rId16"/>
    <p:sldId id="267" r:id="rId17"/>
    <p:sldId id="272" r:id="rId18"/>
    <p:sldId id="268" r:id="rId19"/>
    <p:sldId id="269" r:id="rId20"/>
    <p:sldId id="274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61" autoAdjust="0"/>
  </p:normalViewPr>
  <p:slideViewPr>
    <p:cSldViewPr>
      <p:cViewPr varScale="1">
        <p:scale>
          <a:sx n="61" d="100"/>
          <a:sy n="61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%D0%A1%D0%B5%D0%BC%D1%91%D0%BD_%D0%94%D0%B5%D0%B6%D0%BD%D1%91%D0%B2.jpg" TargetMode="External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hyperlink" Target="http://www.google.ru/imgres?imgurl=http://www.kaliteliresimler.com/data/media/144/kzl_tilki.jpg&amp;imgrefurl=http://www.kaliteliresimler.com/img1761.htm&amp;usg=__oieLCo0dCAYDAjbchhyCz9AytCI=&amp;h=853&amp;w=800&amp;sz=97&amp;hl=ru&amp;start=9&amp;zoom=1&amp;um=1&amp;itbs=1&amp;tbnid=6JvOO2is3huRFM:&amp;tbnh=145&amp;tbnw=136&amp;prev=/images?q=%D0%BB%D0%B8%D1%81%D0%B0&amp;um=1&amp;hl=ru&amp;newwindow=1&amp;tbs=isch:1" TargetMode="Externa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3%D1%80%D0%B0%D0%BB%D1%8C%D1%81%D0%BA%D0%B8%D0%B5_%D0%B3%D0%BE%D1%80%D1%8B" TargetMode="External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7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hyperlink" Target="http://www.vokrugsveta.ru/encyclopedia/index.php?title=%D0%9B%D0%B0%D0%BF%D1%82%D0%B5%D0%B2,_%D0%A5%D0%B0%D1%80%D0%B8%D1%82%D0%BE%D0%BD_%D0%9F%D1%80%D0%BE%D0%BA%D0%BE%D1%84%D1%8C%D0%B5%D0%B2%D0%B8%D1%87&amp;action=edit&amp;section=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%D0%95%D0%B2%D1%80%D0%B0%D0%B7%D0%B8%D1%8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7%D0%B5%D0%BB%D1%8E%D1%81%D0%BA%D0%B8%D0%BD,_%D0%A1%D0%B5%D0%BC%D1%91%D0%BD_%D0%98%D0%B2%D0%B0%D0%BD%D0%BE%D0%B2%D0%B8%D1%87" TargetMode="External"/><Relationship Id="rId2" Type="http://schemas.openxmlformats.org/officeDocument/2006/relationships/hyperlink" Target="http://ru.wikipedia.org/wiki/%D0%92%D0%B5%D0%BB%D0%B8%D0%BA%D0%B0%D1%8F_%D0%A1%D0%B5%D0%B2%D0%B5%D1%80%D0%BD%D0%B0%D1%8F_%D1%8D%D0%BA%D1%81%D0%BF%D0%B5%D0%B4%D0%B8%D1%86%D0%B8%D1%8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ru.wikipedia.org/wiki/1742_%D0%B3%D0%BE%D0%B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открытие евразии\Log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1357298"/>
            <a:ext cx="6285886" cy="3929090"/>
          </a:xfrm>
          <a:prstGeom prst="rect">
            <a:avLst/>
          </a:prstGeom>
          <a:noFill/>
        </p:spPr>
      </p:pic>
      <p:pic>
        <p:nvPicPr>
          <p:cNvPr id="1027" name="Picture 3" descr="D:\открытие евразии\евразия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619492"/>
            <a:ext cx="3238508" cy="32385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4810" y="5214950"/>
            <a:ext cx="33137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Окружающий мир, 4 класс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Марченко Е.В.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МОУ СОШ №3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Г. Красный Сулин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Ростовская обл.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65955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572264" y="3441680"/>
            <a:ext cx="2571736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Мыс, который является крайней северо-восточной оконечностью Азии (Большой Каменный Нос), носит имя казака </a:t>
            </a:r>
            <a:r>
              <a:rPr lang="ru-RU" sz="2400" b="1" dirty="0" smtClean="0">
                <a:solidFill>
                  <a:srgbClr val="002060"/>
                </a:solidFill>
              </a:rPr>
              <a:t>Семён Дежнёва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Портрет">
            <a:hlinkClick r:id="rId3" tooltip="Портрет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2264" y="0"/>
            <a:ext cx="257173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72133" y="3357562"/>
            <a:ext cx="353373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кал\Pictures\хабаров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852207"/>
            <a:ext cx="1500166" cy="2005793"/>
          </a:xfrm>
          <a:prstGeom prst="rect">
            <a:avLst/>
          </a:prstGeom>
          <a:noFill/>
        </p:spPr>
      </p:pic>
      <p:pic>
        <p:nvPicPr>
          <p:cNvPr id="19461" name="Picture 5" descr="D:\открытие евразии\евразия 567.jpg"/>
          <p:cNvPicPr>
            <a:picLocks noChangeAspect="1" noChangeArrowheads="1"/>
          </p:cNvPicPr>
          <p:nvPr/>
        </p:nvPicPr>
        <p:blipFill>
          <a:blip r:embed="rId3" cstate="email"/>
          <a:srcRect l="4899" t="3267" r="2815" b="6536"/>
          <a:stretch>
            <a:fillRect/>
          </a:stretch>
        </p:blipFill>
        <p:spPr bwMode="auto">
          <a:xfrm>
            <a:off x="0" y="181428"/>
            <a:ext cx="9144000" cy="6676572"/>
          </a:xfrm>
          <a:prstGeom prst="rect">
            <a:avLst/>
          </a:prstGeom>
          <a:noFill/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26" y="2143116"/>
            <a:ext cx="635308" cy="51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4180344"/>
            <a:ext cx="2643174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Казак Ерофей Хабаров исследовал берега реки Амур, в его честь назван город Хабаровск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9464" name="Picture 8" descr="C:\Users\кал\Pictures\хабаров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29454" y="3897047"/>
            <a:ext cx="2214546" cy="2960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ал\Pictures\картинки\Sample Pictures\страны, города\РОССИЯ НА КРТЕ\ХАБАРОВСК НА АМУР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857232"/>
            <a:ext cx="9144000" cy="60007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142852"/>
            <a:ext cx="692948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Г. Хабаровск на реке Амур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D:\открытие евразии\евразия 56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00892" y="0"/>
            <a:ext cx="129227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М. Дежнёв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214290"/>
            <a:ext cx="150342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М. Челюскин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D:\открытие евразии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3832502">
            <a:off x="6887261" y="3087981"/>
            <a:ext cx="155850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Тихий океан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909673">
            <a:off x="1164626" y="523997"/>
            <a:ext cx="23124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Атлантический океан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583703">
            <a:off x="3061665" y="450833"/>
            <a:ext cx="315445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Северно-ледовитый океан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43042" y="5786454"/>
            <a:ext cx="215873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Индийский океан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открытие евразии\mapsib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909369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28586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Евразии находится: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самая </a:t>
            </a:r>
            <a:r>
              <a:rPr kumimoji="0" lang="ru-RU" sz="2800" i="0" u="sng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высокая гора 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Земли — Джомолунгма (Эверест),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самое </a:t>
            </a:r>
            <a:r>
              <a:rPr kumimoji="0" lang="ru-RU" sz="2800" i="0" u="sng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крупное озеро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Каспийское море 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sng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самое глубокое озеро 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Байкал,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sng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самая большая горная система 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площади — Тибет,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sng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самый большой полуостров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Аравийский,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i="0" u="sng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самая большая географическая область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Сибирь,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sng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самая низкая точка суши 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Впадина Мёртвого моря,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sng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полюс холода северного полушария 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— Оймякон,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sng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самая большая природная область 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Земли - Сибирь.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кал\Pictures\картинки\Sample Pictures\страны, города\РОССИЯ НА КРТЕ\КАСПИЙ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606020" cy="1714487"/>
          </a:xfrm>
          <a:prstGeom prst="rect">
            <a:avLst/>
          </a:prstGeom>
          <a:noFill/>
        </p:spPr>
      </p:pic>
      <p:pic>
        <p:nvPicPr>
          <p:cNvPr id="5123" name="Picture 3" descr="C:\Users\кал\Pictures\картинки\Sample Pictures\страны, города\РОССИЯ НА КРТЕ\МЁРТВОЕ МОРЕ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8148" y="5712423"/>
            <a:ext cx="1285852" cy="1145577"/>
          </a:xfrm>
          <a:prstGeom prst="rect">
            <a:avLst/>
          </a:prstGeom>
          <a:noFill/>
        </p:spPr>
      </p:pic>
      <p:pic>
        <p:nvPicPr>
          <p:cNvPr id="5124" name="Picture 4" descr="C:\Users\кал\Pictures\картинки\Sample Pictures\страны, города\РОССИЯ НА КРТЕ\БЕРЕГ БАЙКАЛ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2700" y="0"/>
            <a:ext cx="2491300" cy="1868475"/>
          </a:xfrm>
          <a:prstGeom prst="rect">
            <a:avLst/>
          </a:prstGeom>
          <a:noFill/>
        </p:spPr>
      </p:pic>
      <p:pic>
        <p:nvPicPr>
          <p:cNvPr id="7" name="Picture 15" descr="712140-med[1]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" y="5643578"/>
            <a:ext cx="1819972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D:\открытие евразии\1286318656_c67761074474840086303ed0c00_pre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02" y="2308997"/>
            <a:ext cx="6072198" cy="4549003"/>
          </a:xfrm>
          <a:prstGeom prst="rect">
            <a:avLst/>
          </a:prstGeom>
          <a:noFill/>
        </p:spPr>
      </p:pic>
      <p:pic>
        <p:nvPicPr>
          <p:cNvPr id="25604" name="Picture 4" descr="D:\открытие евразии\evropa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214810" cy="2809873"/>
          </a:xfrm>
          <a:prstGeom prst="rect">
            <a:avLst/>
          </a:prstGeom>
          <a:noFill/>
        </p:spPr>
      </p:pic>
      <p:pic>
        <p:nvPicPr>
          <p:cNvPr id="25605" name="Picture 5" descr="D:\открытие евразии\kremli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786058"/>
            <a:ext cx="3071802" cy="4116215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14810" y="0"/>
            <a:ext cx="492919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На территории Евразии расположено более 80 государств: Россия, Китай, индия, Япония, Германия, Великобритания, Италия, Испания и т.д.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л\Pictures\картинки\Sample Pictures\страны, города\картинки Москва\Scan100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9866" y="0"/>
            <a:ext cx="7994134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226784"/>
            <a:ext cx="2928926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На территории Евразии находится самое большое по площади территории государство- Россия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D:\открытие евразии\хинд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3663" y="3429000"/>
            <a:ext cx="4570337" cy="3429000"/>
          </a:xfrm>
          <a:prstGeom prst="rect">
            <a:avLst/>
          </a:prstGeom>
          <a:noFill/>
        </p:spPr>
      </p:pic>
      <p:pic>
        <p:nvPicPr>
          <p:cNvPr id="26634" name="Picture 10" descr="D:\открытие евразии\украинцы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447695"/>
            <a:ext cx="4572000" cy="3410305"/>
          </a:xfrm>
          <a:prstGeom prst="rect">
            <a:avLst/>
          </a:prstGeom>
          <a:noFill/>
        </p:spPr>
      </p:pic>
      <p:pic>
        <p:nvPicPr>
          <p:cNvPr id="26627" name="Picture 3" descr="D:\открытие евразии\испанцы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78443" y="0"/>
            <a:ext cx="4665557" cy="3500438"/>
          </a:xfrm>
          <a:prstGeom prst="rect">
            <a:avLst/>
          </a:prstGeom>
          <a:noFill/>
        </p:spPr>
      </p:pic>
      <p:pic>
        <p:nvPicPr>
          <p:cNvPr id="26628" name="Picture 4" descr="D:\открытие евразии\русские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" y="0"/>
            <a:ext cx="4665556" cy="3500438"/>
          </a:xfrm>
          <a:prstGeom prst="rect">
            <a:avLst/>
          </a:prstGeom>
          <a:noFill/>
        </p:spPr>
      </p:pic>
      <p:pic>
        <p:nvPicPr>
          <p:cNvPr id="26635" name="Picture 11" descr="D:\открытие евразии\p23167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4679" y="2714620"/>
            <a:ext cx="2445608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D:\открытие евразии\иглу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500306"/>
            <a:ext cx="3643338" cy="1571636"/>
          </a:xfrm>
          <a:prstGeom prst="rect">
            <a:avLst/>
          </a:prstGeom>
          <a:noFill/>
        </p:spPr>
      </p:pic>
      <p:pic>
        <p:nvPicPr>
          <p:cNvPr id="6146" name="Picture 2" descr="C:\Users\кал\Pictures\картинки\Sample Pictures\архитектура\home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0" y="0"/>
            <a:ext cx="2833174" cy="2248567"/>
          </a:xfrm>
          <a:prstGeom prst="rect">
            <a:avLst/>
          </a:prstGeom>
          <a:noFill/>
        </p:spPr>
      </p:pic>
      <p:pic>
        <p:nvPicPr>
          <p:cNvPr id="27650" name="Picture 2" descr="D:\открытие евразии\чум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109830"/>
            <a:ext cx="3143240" cy="2748169"/>
          </a:xfrm>
          <a:prstGeom prst="rect">
            <a:avLst/>
          </a:prstGeom>
          <a:noFill/>
        </p:spPr>
      </p:pic>
      <p:pic>
        <p:nvPicPr>
          <p:cNvPr id="27651" name="Picture 3" descr="D:\открытие евразии\юрта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3538" y="3792535"/>
            <a:ext cx="3500462" cy="3065465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 cstate="email"/>
          <a:srcRect b="4858"/>
          <a:stretch>
            <a:fillRect/>
          </a:stretch>
        </p:blipFill>
        <p:spPr bwMode="auto">
          <a:xfrm>
            <a:off x="6143636" y="0"/>
            <a:ext cx="3000364" cy="3808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3481759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u="sng" dirty="0">
                <a:solidFill>
                  <a:srgbClr val="C00000"/>
                </a:solidFill>
              </a:rPr>
              <a:t>Материк</a:t>
            </a:r>
            <a:r>
              <a:rPr lang="ru-RU" sz="3600" b="1" dirty="0">
                <a:solidFill>
                  <a:srgbClr val="002060"/>
                </a:solidFill>
              </a:rPr>
              <a:t> – </a:t>
            </a:r>
            <a:r>
              <a:rPr lang="ru-RU" sz="3600" dirty="0">
                <a:solidFill>
                  <a:srgbClr val="002060"/>
                </a:solidFill>
              </a:rPr>
              <a:t>обширное пространство суши, омываемое морями и океанами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8196" name="Picture 4" descr="Карта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57290" y="2000240"/>
            <a:ext cx="6991350" cy="443865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Елена Викторовна\Рабочий стол\сканер рисунки\Изображени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756544" cy="68580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286380" y="1214422"/>
            <a:ext cx="3357554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Животные и растения Азии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4000"/>
              <a:t>Евразия</a:t>
            </a:r>
          </a:p>
        </p:txBody>
      </p:sp>
      <p:pic>
        <p:nvPicPr>
          <p:cNvPr id="39941" name="Picture 5" descr="&amp;t=1&amp;usg=__2oqIlP5vykw1NT4VfU4B1qMYARQ=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785794"/>
            <a:ext cx="3200400" cy="24003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9943" name="Picture 7" descr="vol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2819400"/>
            <a:ext cx="2162175" cy="257175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9945" name="Picture 9" descr="ph0469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642918"/>
            <a:ext cx="2047875" cy="257175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9947" name="Picture 11" descr="kzl_tilki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10" y="3500438"/>
            <a:ext cx="2720975" cy="290036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9949" name="Picture 13" descr="1215786513_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643702" y="3786190"/>
            <a:ext cx="1798637" cy="266700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u="sng" dirty="0">
                <a:solidFill>
                  <a:srgbClr val="C00000"/>
                </a:solidFill>
              </a:rPr>
              <a:t>Экспедиция</a:t>
            </a:r>
            <a:r>
              <a:rPr lang="ru-RU" sz="3200" dirty="0">
                <a:solidFill>
                  <a:srgbClr val="002060"/>
                </a:solidFill>
              </a:rPr>
              <a:t> – группа лиц, отправляющихся в поездку с целью исследовательской деятельности</a:t>
            </a:r>
          </a:p>
        </p:txBody>
      </p:sp>
      <p:pic>
        <p:nvPicPr>
          <p:cNvPr id="10244" name="Picture 4" descr="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362200"/>
            <a:ext cx="3889375" cy="3719513"/>
          </a:xfrm>
          <a:prstGeom prst="rect">
            <a:avLst/>
          </a:prstGeom>
          <a:noFill/>
        </p:spPr>
      </p:pic>
      <p:pic>
        <p:nvPicPr>
          <p:cNvPr id="10245" name="Picture 5" descr="Скрин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914400" y="3429000"/>
            <a:ext cx="2190750" cy="2286000"/>
          </a:xfrm>
          <a:noFill/>
          <a:ln w="57150" cmpd="thinThick">
            <a:solidFill>
              <a:srgbClr val="33339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открытие евразии\eurasia1.jpg"/>
          <p:cNvPicPr>
            <a:picLocks noChangeAspect="1" noChangeArrowheads="1"/>
          </p:cNvPicPr>
          <p:nvPr/>
        </p:nvPicPr>
        <p:blipFill>
          <a:blip r:embed="rId2" cstate="email"/>
          <a:srcRect l="1515" b="11943"/>
          <a:stretch>
            <a:fillRect/>
          </a:stretch>
        </p:blipFill>
        <p:spPr bwMode="auto">
          <a:xfrm>
            <a:off x="0" y="0"/>
            <a:ext cx="9144000" cy="5099530"/>
          </a:xfrm>
          <a:prstGeom prst="rect">
            <a:avLst/>
          </a:prstGeom>
          <a:noFill/>
        </p:spPr>
      </p:pic>
      <p:grpSp>
        <p:nvGrpSpPr>
          <p:cNvPr id="2055" name="Group 7"/>
          <p:cNvGrpSpPr>
            <a:grpSpLocks noChangeAspect="1"/>
          </p:cNvGrpSpPr>
          <p:nvPr/>
        </p:nvGrpSpPr>
        <p:grpSpPr bwMode="auto">
          <a:xfrm>
            <a:off x="-142875" y="3000375"/>
            <a:ext cx="6124575" cy="2181225"/>
            <a:chOff x="-90" y="1890"/>
            <a:chExt cx="3858" cy="1374"/>
          </a:xfrm>
        </p:grpSpPr>
        <p:sp>
          <p:nvSpPr>
            <p:cNvPr id="2054" name="AutoShape 6"/>
            <p:cNvSpPr>
              <a:spLocks noChangeAspect="1" noChangeArrowheads="1" noTextEdit="1"/>
            </p:cNvSpPr>
            <p:nvPr/>
          </p:nvSpPr>
          <p:spPr bwMode="auto">
            <a:xfrm>
              <a:off x="-90" y="1890"/>
              <a:ext cx="3852" cy="1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66" y="1908"/>
              <a:ext cx="1968" cy="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-66" y="1908"/>
              <a:ext cx="1968" cy="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-90" y="1890"/>
              <a:ext cx="3858" cy="1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-90" y="1890"/>
              <a:ext cx="3858" cy="1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-30" y="1932"/>
              <a:ext cx="1890" cy="1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1" name="Freeform 13"/>
            <p:cNvSpPr>
              <a:spLocks noEditPoints="1"/>
            </p:cNvSpPr>
            <p:nvPr/>
          </p:nvSpPr>
          <p:spPr bwMode="auto">
            <a:xfrm>
              <a:off x="-33" y="1929"/>
              <a:ext cx="1896" cy="1284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5048" y="0"/>
                </a:cxn>
                <a:cxn ang="0">
                  <a:pos x="5056" y="8"/>
                </a:cxn>
                <a:cxn ang="0">
                  <a:pos x="5056" y="3416"/>
                </a:cxn>
                <a:cxn ang="0">
                  <a:pos x="5048" y="3424"/>
                </a:cxn>
                <a:cxn ang="0">
                  <a:pos x="8" y="3424"/>
                </a:cxn>
                <a:cxn ang="0">
                  <a:pos x="0" y="3416"/>
                </a:cxn>
                <a:cxn ang="0">
                  <a:pos x="0" y="8"/>
                </a:cxn>
                <a:cxn ang="0">
                  <a:pos x="16" y="3416"/>
                </a:cxn>
                <a:cxn ang="0">
                  <a:pos x="8" y="3408"/>
                </a:cxn>
                <a:cxn ang="0">
                  <a:pos x="5048" y="3408"/>
                </a:cxn>
                <a:cxn ang="0">
                  <a:pos x="5040" y="3416"/>
                </a:cxn>
                <a:cxn ang="0">
                  <a:pos x="5040" y="8"/>
                </a:cxn>
                <a:cxn ang="0">
                  <a:pos x="5048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3416"/>
                </a:cxn>
              </a:cxnLst>
              <a:rect l="0" t="0" r="r" b="b"/>
              <a:pathLst>
                <a:path w="5056" h="3424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5048" y="0"/>
                  </a:lnTo>
                  <a:cubicBezTo>
                    <a:pt x="5053" y="0"/>
                    <a:pt x="5056" y="4"/>
                    <a:pt x="5056" y="8"/>
                  </a:cubicBezTo>
                  <a:lnTo>
                    <a:pt x="5056" y="3416"/>
                  </a:lnTo>
                  <a:cubicBezTo>
                    <a:pt x="5056" y="3421"/>
                    <a:pt x="5053" y="3424"/>
                    <a:pt x="5048" y="3424"/>
                  </a:cubicBezTo>
                  <a:lnTo>
                    <a:pt x="8" y="3424"/>
                  </a:lnTo>
                  <a:cubicBezTo>
                    <a:pt x="4" y="3424"/>
                    <a:pt x="0" y="3421"/>
                    <a:pt x="0" y="3416"/>
                  </a:cubicBezTo>
                  <a:lnTo>
                    <a:pt x="0" y="8"/>
                  </a:lnTo>
                  <a:close/>
                  <a:moveTo>
                    <a:pt x="16" y="3416"/>
                  </a:moveTo>
                  <a:lnTo>
                    <a:pt x="8" y="3408"/>
                  </a:lnTo>
                  <a:lnTo>
                    <a:pt x="5048" y="3408"/>
                  </a:lnTo>
                  <a:lnTo>
                    <a:pt x="5040" y="3416"/>
                  </a:lnTo>
                  <a:lnTo>
                    <a:pt x="5040" y="8"/>
                  </a:lnTo>
                  <a:lnTo>
                    <a:pt x="5048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3416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28" y="1955"/>
              <a:ext cx="50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Евразия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25" y="2102"/>
              <a:ext cx="510" cy="12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556" y="1955"/>
              <a:ext cx="204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—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718" y="1955"/>
              <a:ext cx="876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величайший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28" y="2129"/>
              <a:ext cx="1524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материк на Земле. Она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28" y="2303"/>
              <a:ext cx="154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занимает 1/3 всей суши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>
              <a:off x="1492" y="2303"/>
              <a:ext cx="2220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.                                                              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28" y="2477"/>
              <a:ext cx="1596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Площадь Евразии равна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28" y="2651"/>
              <a:ext cx="984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53,4 млн. км2.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28" y="2819"/>
              <a:ext cx="708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Образуют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658" y="2819"/>
              <a:ext cx="1230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ее две части света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3" name="Rectangle 25"/>
            <p:cNvSpPr>
              <a:spLocks noChangeArrowheads="1"/>
            </p:cNvSpPr>
            <p:nvPr/>
          </p:nvSpPr>
          <p:spPr bwMode="auto">
            <a:xfrm>
              <a:off x="28" y="2993"/>
              <a:ext cx="204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—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184" y="2993"/>
              <a:ext cx="55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1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Европа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181" y="3140"/>
              <a:ext cx="480" cy="12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664" y="2993"/>
              <a:ext cx="186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и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772" y="2993"/>
              <a:ext cx="366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Азия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8" name="Rectangle 30"/>
            <p:cNvSpPr>
              <a:spLocks noChangeArrowheads="1"/>
            </p:cNvSpPr>
            <p:nvPr/>
          </p:nvSpPr>
          <p:spPr bwMode="auto">
            <a:xfrm>
              <a:off x="1072" y="3011"/>
              <a:ext cx="12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.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769" y="3140"/>
              <a:ext cx="336" cy="12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0" y="5657671"/>
            <a:ext cx="292892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Названия Европа и Азия происходят от финикийских слов «</a:t>
            </a:r>
            <a:r>
              <a:rPr lang="ru-RU" b="1" dirty="0" err="1" smtClean="0">
                <a:solidFill>
                  <a:srgbClr val="002060"/>
                </a:solidFill>
              </a:rPr>
              <a:t>ереб</a:t>
            </a:r>
            <a:r>
              <a:rPr lang="ru-RU" b="1" dirty="0" smtClean="0">
                <a:solidFill>
                  <a:srgbClr val="002060"/>
                </a:solidFill>
              </a:rPr>
              <a:t>» - закат и «асу» - восход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29124" y="5072074"/>
            <a:ext cx="45720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Линию границы между Европой и Азией чаще всего проводят по восточным склонам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hlinkClick r:id="rId8" tooltip="Уральские горы"/>
              </a:rPr>
              <a:t>Уральских гор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rot="5400000">
            <a:off x="3571868" y="1142984"/>
            <a:ext cx="1071570" cy="6429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открытие евразии\вид из космоса евраз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780782"/>
            <a:ext cx="292892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Евразия (фото из космоса)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60082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4214818"/>
            <a:ext cx="154305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286512" y="0"/>
            <a:ext cx="2857488" cy="452431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Харитон Лаптев-р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усский военный моряк, командир отряда Камчатской (Великой Северной) экспедиции, описавший в 1739-1742 неизвестный прежде берег полуострова Таймыр.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Именем Харитона Лаптева и его двоюродного брата Дмитрия Яковлевича названо море Лаптевых.</a:t>
            </a:r>
          </a:p>
        </p:txBody>
      </p:sp>
      <p:pic>
        <p:nvPicPr>
          <p:cNvPr id="3077" name="Picture 5" descr="http://www.vokrugsveta.ru/encyclopedia/skins/vokrugsveta/images/pencil.png">
            <a:hlinkClick r:id="rId4" tooltip="Править секцию: Литература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8113" y="687388"/>
            <a:ext cx="114300" cy="114300"/>
          </a:xfrm>
          <a:prstGeom prst="rect">
            <a:avLst/>
          </a:prstGeom>
          <a:noFill/>
        </p:spPr>
      </p:pic>
      <p:pic>
        <p:nvPicPr>
          <p:cNvPr id="3079" name="Picture 7" descr="C:\Users\кал\Pictures\дмитрий лаптев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36912" y="4500570"/>
            <a:ext cx="1707088" cy="2357430"/>
          </a:xfrm>
          <a:prstGeom prst="rect">
            <a:avLst/>
          </a:prstGeom>
          <a:noFill/>
        </p:spPr>
      </p:pic>
      <p:pic>
        <p:nvPicPr>
          <p:cNvPr id="3078" name="Picture 6" descr="C:\Users\кал\Pictures\харитон лаптев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15074" y="4500570"/>
            <a:ext cx="1544541" cy="235743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215074" y="6211669"/>
            <a:ext cx="101303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Харитон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Лаптев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40813" y="6211669"/>
            <a:ext cx="110318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Дмитрий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Лаптев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60082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4643446"/>
            <a:ext cx="584363" cy="47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715140" y="357166"/>
            <a:ext cx="2214578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Мыс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Челю́скин</a:t>
            </a:r>
            <a:r>
              <a:rPr lang="ru-RU" sz="2400" b="1" i="1" dirty="0" smtClean="0">
                <a:solidFill>
                  <a:srgbClr val="002060"/>
                </a:solidFill>
              </a:rPr>
              <a:t> (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мыс</a:t>
            </a:r>
            <a:r>
              <a:rPr lang="ru-RU" sz="2400" b="1" i="1" dirty="0" smtClean="0">
                <a:solidFill>
                  <a:srgbClr val="002060"/>
                </a:solidFill>
              </a:rPr>
              <a:t> Восточно-Северный) —самая северная точка материка </a:t>
            </a:r>
            <a:r>
              <a:rPr lang="ru-RU" sz="2400" b="1" i="1" u="sng" dirty="0" smtClean="0">
                <a:solidFill>
                  <a:srgbClr val="002060"/>
                </a:solidFill>
                <a:hlinkClick r:id="rId4" tooltip="Евразия"/>
              </a:rPr>
              <a:t>Евразии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Достигнут впервые участником 2-й Камчатской (</a:t>
            </a:r>
            <a:r>
              <a:rPr lang="ru-RU" sz="2400" i="1" u="sng" dirty="0" smtClean="0">
                <a:solidFill>
                  <a:srgbClr val="002060"/>
                </a:solidFill>
                <a:hlinkClick r:id="rId2" tooltip="Великая Северная экспедиция"/>
              </a:rPr>
              <a:t>Великой Северной</a:t>
            </a:r>
            <a:r>
              <a:rPr lang="ru-RU" sz="2400" i="1" dirty="0" smtClean="0">
                <a:solidFill>
                  <a:srgbClr val="002060"/>
                </a:solidFill>
              </a:rPr>
              <a:t>) экспедиции штурманом </a:t>
            </a:r>
            <a:r>
              <a:rPr lang="ru-RU" sz="2400" b="1" i="1" u="sng" dirty="0" smtClean="0">
                <a:solidFill>
                  <a:srgbClr val="002060"/>
                </a:solidFill>
                <a:hlinkClick r:id="rId3" tooltip="Челюскин, Семён Иванович"/>
              </a:rPr>
              <a:t>С. И. Челюскиным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вместе с казаками </a:t>
            </a:r>
            <a:r>
              <a:rPr lang="ru-RU" sz="2400" i="1" dirty="0" err="1" smtClean="0">
                <a:solidFill>
                  <a:srgbClr val="002060"/>
                </a:solidFill>
              </a:rPr>
              <a:t>Фофановым</a:t>
            </a:r>
            <a:r>
              <a:rPr lang="ru-RU" sz="2400" i="1" dirty="0" smtClean="0">
                <a:solidFill>
                  <a:srgbClr val="002060"/>
                </a:solidFill>
              </a:rPr>
              <a:t> и Гороховым в </a:t>
            </a:r>
            <a:r>
              <a:rPr lang="ru-RU" sz="2400" b="1" i="1" u="sng" dirty="0" smtClean="0">
                <a:solidFill>
                  <a:srgbClr val="002060"/>
                </a:solidFill>
                <a:hlinkClick r:id="rId4" tooltip="1742 год"/>
              </a:rPr>
              <a:t>1742 году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(в «Очерках по истории географических открытий» спутники Челюскина названы солдатами Антоном </a:t>
            </a:r>
            <a:r>
              <a:rPr lang="ru-RU" sz="2400" i="1" dirty="0" err="1" smtClean="0">
                <a:solidFill>
                  <a:srgbClr val="002060"/>
                </a:solidFill>
              </a:rPr>
              <a:t>Фофановым</a:t>
            </a:r>
            <a:r>
              <a:rPr lang="ru-RU" sz="2400" i="1" dirty="0" smtClean="0">
                <a:solidFill>
                  <a:srgbClr val="002060"/>
                </a:solidFill>
              </a:rPr>
              <a:t> и Андреем </a:t>
            </a:r>
            <a:r>
              <a:rPr lang="ru-RU" sz="2400" i="1" dirty="0" err="1" smtClean="0">
                <a:solidFill>
                  <a:srgbClr val="002060"/>
                </a:solidFill>
              </a:rPr>
              <a:t>Праховым</a:t>
            </a:r>
            <a:r>
              <a:rPr lang="ru-RU" sz="2400" i="1" dirty="0" smtClean="0">
                <a:solidFill>
                  <a:srgbClr val="002060"/>
                </a:solidFill>
              </a:rPr>
              <a:t>). К 100-летию экспедиции мыс был переименован Русским географическим обществом из мыса Восточно-Северный в мыс Челюскин.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5123" name="Picture 3" descr="C:\Users\кал\Pictures\2ec23edbfd57e7b19c5b2c70bc0_prev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3071810"/>
            <a:ext cx="7143768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60082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3000372"/>
            <a:ext cx="1040481" cy="841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 descr="D:\открытие евразии\Vitus_Berin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9080" y="0"/>
            <a:ext cx="2634920" cy="292893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500826" y="2285992"/>
            <a:ext cx="92137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</a:rPr>
              <a:t>Витус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Беринг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2872294"/>
            <a:ext cx="2643174" cy="39857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300" b="1" i="1" dirty="0" smtClean="0">
                <a:solidFill>
                  <a:srgbClr val="002060"/>
                </a:solidFill>
              </a:rPr>
              <a:t>Пролив, разделяющий Евразию и </a:t>
            </a:r>
            <a:r>
              <a:rPr lang="ru-RU" sz="2300" b="1" i="1" dirty="0" err="1" smtClean="0">
                <a:solidFill>
                  <a:srgbClr val="002060"/>
                </a:solidFill>
              </a:rPr>
              <a:t>Севрную</a:t>
            </a:r>
            <a:r>
              <a:rPr lang="ru-RU" sz="2300" b="1" i="1" dirty="0" smtClean="0">
                <a:solidFill>
                  <a:srgbClr val="002060"/>
                </a:solidFill>
              </a:rPr>
              <a:t> Америку, назван именем капитана Беринга, который измерил и нанёс на карты дальневосточные берега Евразии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300</Words>
  <Application>Microsoft Office PowerPoint</Application>
  <PresentationFormat>Экран (4:3)</PresentationFormat>
  <Paragraphs>60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Материк – обширное пространство суши, омываемое морями и океанами</vt:lpstr>
      <vt:lpstr>Экспедиция – группа лиц, отправляющихся в поездку с целью исследовательской деятельности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Евразия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</cp:lastModifiedBy>
  <cp:revision>22</cp:revision>
  <dcterms:created xsi:type="dcterms:W3CDTF">2011-05-05T14:01:27Z</dcterms:created>
  <dcterms:modified xsi:type="dcterms:W3CDTF">2014-10-20T16:37:58Z</dcterms:modified>
</cp:coreProperties>
</file>