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sldIdLst>
    <p:sldId id="257" r:id="rId2"/>
    <p:sldId id="256" r:id="rId3"/>
    <p:sldId id="267" r:id="rId4"/>
    <p:sldId id="269" r:id="rId5"/>
    <p:sldId id="259" r:id="rId6"/>
    <p:sldId id="263" r:id="rId7"/>
    <p:sldId id="260" r:id="rId8"/>
    <p:sldId id="266" r:id="rId9"/>
    <p:sldId id="264" r:id="rId10"/>
    <p:sldId id="265" r:id="rId11"/>
    <p:sldId id="262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4609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609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FE126CB-E6A8-4CAA-908D-029100FAD7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A697A7-4450-40F5-8C58-E8FA9CF84C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BEEB2-9F55-464C-9959-5D6EF4EF42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4D346E-C0A5-43A8-9924-6976183446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ACA1AE-851E-462D-9C9E-E23495B7E6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D75CC9-AAD1-4655-9575-082798E036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47550-9B3F-4C13-89FD-1CDF6DCE08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96B61-0C7F-4E41-8FE5-0AE06F3A08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9F7BE3-3C08-4071-A820-0D29248647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E7EC7-0ED5-487A-AAB0-258E385A5F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CC5B88-4087-4006-96C2-4C2ADE758F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6BDE0-3315-4F01-A7E2-CCDEFFE6D8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506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06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06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6699DCAF-CF93-448A-B11D-C80398AF43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642910" y="500042"/>
            <a:ext cx="7993063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ts val="0"/>
              </a:spcBef>
            </a:pPr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Использование </a:t>
            </a:r>
            <a:r>
              <a:rPr lang="ru-RU" sz="40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индивидуальных образовательных маршрутов </a:t>
            </a:r>
          </a:p>
          <a:p>
            <a:pPr algn="r">
              <a:spcBef>
                <a:spcPts val="0"/>
              </a:spcBef>
            </a:pPr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40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начальной школе.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27984" y="5229200"/>
            <a:ext cx="42484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Составила Козлова Н.Н.,</a:t>
            </a:r>
          </a:p>
          <a:p>
            <a:pPr algn="r"/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pPr algn="r"/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МАОУ СОШ №70 </a:t>
            </a:r>
            <a:r>
              <a:rPr lang="ru-RU" sz="2400" b="1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гПерми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Алгоритм составления плана работы</a:t>
            </a:r>
            <a:b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 индивидуальному </a:t>
            </a:r>
            <a:b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образовательному маршруту</a:t>
            </a: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800" b="1" i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2800" b="1" i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71472" y="2143116"/>
            <a:ext cx="7920038" cy="15557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4. Составление планирования, подбор заданий, определение времени работы.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8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Примерная схема составления тематического планирования индивидуального маршрута: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8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800" dirty="0" smtClean="0">
              <a:solidFill>
                <a:schemeClr val="tx2">
                  <a:lumMod val="75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800" dirty="0" smtClean="0">
              <a:solidFill>
                <a:schemeClr val="tx2">
                  <a:lumMod val="75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800" dirty="0" smtClean="0">
              <a:solidFill>
                <a:schemeClr val="tx2">
                  <a:lumMod val="75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800" dirty="0" smtClean="0">
              <a:solidFill>
                <a:schemeClr val="tx2">
                  <a:lumMod val="75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8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56413" name="Group 93"/>
          <p:cNvGraphicFramePr>
            <a:graphicFrameLocks noGrp="1"/>
          </p:cNvGraphicFramePr>
          <p:nvPr>
            <p:ph sz="half" idx="2"/>
          </p:nvPr>
        </p:nvGraphicFramePr>
        <p:xfrm>
          <a:off x="357158" y="3714752"/>
          <a:ext cx="8355012" cy="1097280"/>
        </p:xfrm>
        <a:graphic>
          <a:graphicData uri="http://schemas.openxmlformats.org/drawingml/2006/table">
            <a:tbl>
              <a:tblPr/>
              <a:tblGrid>
                <a:gridCol w="576262"/>
                <a:gridCol w="647700"/>
                <a:gridCol w="1152525"/>
                <a:gridCol w="2376488"/>
                <a:gridCol w="2016125"/>
                <a:gridCol w="1585912"/>
              </a:tblGrid>
              <a:tr h="2219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№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Дата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Тема занятия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Форма организации деятельности ученика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Домашнее задание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Примечание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6414" name="Rectangle 94"/>
          <p:cNvSpPr>
            <a:spLocks noChangeArrowheads="1"/>
          </p:cNvSpPr>
          <p:nvPr/>
        </p:nvSpPr>
        <p:spPr bwMode="auto">
          <a:xfrm>
            <a:off x="1428728" y="5429264"/>
            <a:ext cx="6104300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5. Подведение итогов (диагностика ОУУН)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6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6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311275" y="492125"/>
            <a:ext cx="72929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 dirty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Литература:</a:t>
            </a:r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755650" y="2841625"/>
            <a:ext cx="7056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1116013" y="1916113"/>
            <a:ext cx="765175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dirty="0" err="1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Бочарникова</a:t>
            </a:r>
            <a:r>
              <a:rPr lang="ru-RU" dirty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 М.А. « </a:t>
            </a:r>
            <a:r>
              <a:rPr lang="ru-RU" dirty="0" err="1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Компетентностный</a:t>
            </a:r>
            <a:r>
              <a:rPr lang="ru-RU" dirty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 подход: история, содержание,      проблемы реализации», журнал «Начальная школа» № 3,  2009 г.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chemeClr val="folHlin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ru-RU" dirty="0">
              <a:solidFill>
                <a:schemeClr val="folHlin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dirty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Гавриленко С.С. « Индивидуально- образовательный маршрут»,</a:t>
            </a:r>
          </a:p>
          <a:p>
            <a:pPr marL="342900" indent="-342900"/>
            <a:r>
              <a:rPr lang="ru-RU" dirty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    журнал «Математика в школе» № 3, 2001 г.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chemeClr val="folHlin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ru-RU" dirty="0">
              <a:solidFill>
                <a:schemeClr val="folHlin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dirty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3. Костикова Е.И.«Индивидуальный план коррекционной работы»,</a:t>
            </a:r>
          </a:p>
          <a:p>
            <a:pPr marL="342900" indent="-342900"/>
            <a:r>
              <a:rPr lang="ru-RU" dirty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    журнал « Завуч начальной школы» № 4, 2006 г. </a:t>
            </a:r>
          </a:p>
          <a:p>
            <a:pPr marL="342900" indent="-342900">
              <a:buClr>
                <a:schemeClr val="folHlink"/>
              </a:buClr>
              <a:buFont typeface="Wingdings" pitchFamily="2" charset="2"/>
              <a:buAutoNum type="arabicPeriod"/>
            </a:pPr>
            <a:endParaRPr lang="ru-RU" dirty="0">
              <a:solidFill>
                <a:schemeClr val="folHlin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Clr>
                <a:schemeClr val="folHlink"/>
              </a:buClr>
              <a:buFont typeface="Wingdings" pitchFamily="2" charset="2"/>
              <a:buNone/>
            </a:pPr>
            <a:r>
              <a:rPr lang="ru-RU" dirty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dirty="0" err="1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Селевко</a:t>
            </a:r>
            <a:r>
              <a:rPr lang="ru-RU" dirty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 Г. К. « Педагогические технологии на основе активизации, интенсификации и эффективного управления УВП», </a:t>
            </a:r>
          </a:p>
          <a:p>
            <a:pPr marL="342900" indent="-342900">
              <a:buClr>
                <a:schemeClr val="folHlink"/>
              </a:buClr>
              <a:buFont typeface="Wingdings" pitchFamily="2" charset="2"/>
              <a:buNone/>
            </a:pPr>
            <a:r>
              <a:rPr lang="ru-RU" dirty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     М.: НИИ школьных технологий, 2005 г.</a:t>
            </a:r>
          </a:p>
          <a:p>
            <a:pPr marL="342900" indent="-342900">
              <a:buClr>
                <a:schemeClr val="folHlink"/>
              </a:buClr>
              <a:buFont typeface="Wingdings" pitchFamily="2" charset="2"/>
              <a:buNone/>
            </a:pPr>
            <a:r>
              <a:rPr lang="ru-RU" dirty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Селевко</a:t>
            </a:r>
            <a:r>
              <a:rPr lang="ru-RU" dirty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 Г. К. « Педагогические компетенции и        компетентность», журнал «Сельская  школа» №3, 2004г.</a:t>
            </a:r>
          </a:p>
          <a:p>
            <a:pPr marL="342900" indent="-342900">
              <a:buClr>
                <a:schemeClr val="folHlink"/>
              </a:buClr>
              <a:buFont typeface="Wingdings" pitchFamily="2" charset="2"/>
              <a:buAutoNum type="arabicPeriod"/>
            </a:pPr>
            <a:endParaRPr lang="ru-RU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2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2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2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22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22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22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22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22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22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22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22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22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22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1384300" y="4524375"/>
            <a:ext cx="70754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928662" y="285728"/>
            <a:ext cx="7724775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sz="32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Индивидуальный образовательный</a:t>
            </a:r>
          </a:p>
          <a:p>
            <a:pPr algn="r"/>
            <a:r>
              <a:rPr lang="ru-RU" sz="32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32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маршрут   (</a:t>
            </a:r>
            <a:r>
              <a:rPr lang="ru-RU" sz="32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траектория)-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ru-RU" sz="2800" b="1" i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специфический метод индивидуального             	обучения</a:t>
            </a:r>
            <a:r>
              <a:rPr lang="ru-RU" sz="28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помогающий ликвидировать </a:t>
            </a: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	пробелы </a:t>
            </a:r>
            <a:r>
              <a:rPr lang="ru-RU" sz="28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знаниях, умениях, навыках </a:t>
            </a: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	учащихся</a:t>
            </a:r>
            <a:r>
              <a:rPr lang="ru-RU" sz="28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овладеть ключевыми </a:t>
            </a: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образовательными технологиями</a:t>
            </a:r>
            <a:r>
              <a:rPr lang="ru-RU" sz="28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осуществить </a:t>
            </a:r>
            <a:r>
              <a:rPr lang="ru-RU" sz="28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психолого-педагогическую </a:t>
            </a: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поддержку </a:t>
            </a:r>
            <a:r>
              <a:rPr lang="ru-RU" sz="28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ребёнка, а значит повысить </a:t>
            </a: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уровень </a:t>
            </a:r>
            <a:r>
              <a:rPr lang="ru-RU" sz="28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учебной мотивации</a:t>
            </a: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dirty="0" smtClean="0"/>
              <a:t> </a:t>
            </a:r>
            <a:endParaRPr lang="ru-RU" sz="28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1" name="Text Box 7"/>
          <p:cNvSpPr txBox="1">
            <a:spLocks noChangeArrowheads="1"/>
          </p:cNvSpPr>
          <p:nvPr/>
        </p:nvSpPr>
        <p:spPr bwMode="auto">
          <a:xfrm>
            <a:off x="447675" y="6108700"/>
            <a:ext cx="58531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4102" name="Text Box 9"/>
          <p:cNvSpPr txBox="1">
            <a:spLocks noChangeArrowheads="1"/>
          </p:cNvSpPr>
          <p:nvPr/>
        </p:nvSpPr>
        <p:spPr bwMode="auto">
          <a:xfrm>
            <a:off x="539750" y="6092825"/>
            <a:ext cx="5637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285860"/>
            <a:ext cx="7772400" cy="4114800"/>
          </a:xfrm>
        </p:spPr>
        <p:txBody>
          <a:bodyPr/>
          <a:lstStyle/>
          <a:p>
            <a:pPr algn="just">
              <a:buNone/>
            </a:pP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Использование индивидуальных образовательных маршрутов помогает решать многие задачи, связанные с развитием личности ученика: способствует формированию у него познавательного интереса к предмету, умения самостоятельно получать знания и применять их на практике. Ребенок учится плодотворно работать и достигать успеха.</a:t>
            </a:r>
            <a:endParaRPr lang="ru-RU" sz="28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4 вариативных образовательных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маршрута: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143116"/>
            <a:ext cx="8358246" cy="41148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вариативный </a:t>
            </a:r>
            <a:r>
              <a:rPr lang="ru-RU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образовательный маршрут для учащихся с опережающими темпами развития;</a:t>
            </a:r>
          </a:p>
          <a:p>
            <a:pPr>
              <a:buNone/>
            </a:pPr>
            <a:r>
              <a:rPr lang="ru-RU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2 - 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вариативный </a:t>
            </a:r>
            <a:r>
              <a:rPr lang="ru-RU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образовательный маршрут для учащихся с ослабленным здоровьем;</a:t>
            </a:r>
          </a:p>
          <a:p>
            <a:pPr>
              <a:buNone/>
            </a:pPr>
            <a:r>
              <a:rPr lang="ru-RU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3 - 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вариативный </a:t>
            </a:r>
            <a:r>
              <a:rPr lang="ru-RU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образовательный маршрут для учащихся с низким уровнем учебной мотивации и трудностями в обучении;</a:t>
            </a:r>
          </a:p>
          <a:p>
            <a:pPr>
              <a:buNone/>
            </a:pPr>
            <a:r>
              <a:rPr lang="ru-RU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4 - 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вариативный </a:t>
            </a:r>
            <a:r>
              <a:rPr lang="ru-RU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образовательный маршрут для одаренных учащихся с различными специальными способностями.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1116013" y="347663"/>
            <a:ext cx="777716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Обязанности учителя, обеспечивающего индивидуальный образовательный маршрут:</a:t>
            </a:r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395288" y="2349500"/>
            <a:ext cx="8135937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spcBef>
                <a:spcPct val="50000"/>
              </a:spcBef>
              <a:buClr>
                <a:schemeClr val="folHlink"/>
              </a:buClr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Оценка готовности ребёнка к переходу на обучение по индивидуальному образовательному маршруту.</a:t>
            </a:r>
          </a:p>
          <a:p>
            <a:pPr lvl="1">
              <a:spcBef>
                <a:spcPct val="50000"/>
              </a:spcBef>
              <a:buClr>
                <a:schemeClr val="folHlink"/>
              </a:buClr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Выбор совместно с учеником индивидуального образовательного маршрута</a:t>
            </a: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ct val="50000"/>
              </a:spcBef>
              <a:buClr>
                <a:schemeClr val="folHlink"/>
              </a:buClr>
            </a:pPr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Корректировка образовательного маршрута.</a:t>
            </a:r>
          </a:p>
          <a:p>
            <a:pPr lvl="1">
              <a:spcBef>
                <a:spcPct val="50000"/>
              </a:spcBef>
              <a:buClr>
                <a:schemeClr val="folHlink"/>
              </a:buClr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Контакты с родителями ученика.</a:t>
            </a:r>
          </a:p>
          <a:p>
            <a:pPr lvl="1">
              <a:spcBef>
                <a:spcPct val="50000"/>
              </a:spcBef>
              <a:buClr>
                <a:schemeClr val="folHlink"/>
              </a:buClr>
            </a:pPr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Подведение результатов.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8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8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8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8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8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5"/>
          <p:cNvSpPr txBox="1">
            <a:spLocks noChangeArrowheads="1"/>
          </p:cNvSpPr>
          <p:nvPr/>
        </p:nvSpPr>
        <p:spPr bwMode="auto">
          <a:xfrm>
            <a:off x="1142976" y="357166"/>
            <a:ext cx="771530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Формы  </a:t>
            </a: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организации   деятельности  </a:t>
            </a:r>
            <a:r>
              <a:rPr lang="ru-RU" sz="28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ученика  во время работы  </a:t>
            </a: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 </a:t>
            </a:r>
            <a:r>
              <a:rPr lang="ru-RU" sz="28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индивидуальному  </a:t>
            </a: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маршруту:</a:t>
            </a:r>
            <a:endParaRPr lang="ru-RU" sz="28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Text Box 6"/>
          <p:cNvSpPr txBox="1">
            <a:spLocks noChangeArrowheads="1"/>
          </p:cNvSpPr>
          <p:nvPr/>
        </p:nvSpPr>
        <p:spPr bwMode="auto">
          <a:xfrm>
            <a:off x="928662" y="1785926"/>
            <a:ext cx="7221538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arenR"/>
            </a:pPr>
            <a:endParaRPr lang="ru-RU" sz="20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Tx/>
              <a:buAutoNum type="arabicParenR"/>
            </a:pPr>
            <a:endParaRPr lang="ru-RU" sz="2400" b="1" i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arenR"/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Занятия  </a:t>
            </a:r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 классе.</a:t>
            </a:r>
          </a:p>
          <a:p>
            <a:pPr marL="342900" indent="-342900"/>
            <a:endParaRPr lang="ru-RU" sz="24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2)Групповые  занятия.</a:t>
            </a:r>
          </a:p>
          <a:p>
            <a:pPr marL="342900" indent="-342900">
              <a:buFontTx/>
              <a:buAutoNum type="arabicParenR"/>
            </a:pPr>
            <a:endParaRPr lang="ru-RU" sz="24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3)Самостоятельное  изучение  материала.</a:t>
            </a:r>
          </a:p>
          <a:p>
            <a:pPr marL="342900" indent="-342900"/>
            <a:endParaRPr lang="ru-RU" sz="24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4) Домашняя  самостоятельная  работа.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785786" y="285728"/>
            <a:ext cx="863123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Алгоритм составления плана работы</a:t>
            </a:r>
          </a:p>
          <a:p>
            <a:r>
              <a:rPr lang="ru-RU" sz="28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 индивидуальному </a:t>
            </a: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образовательному </a:t>
            </a:r>
            <a:r>
              <a:rPr lang="ru-RU" sz="28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маршруту</a:t>
            </a: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1023938" y="2205038"/>
            <a:ext cx="700405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AutoNum type="arabicPeriod"/>
            </a:pPr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Диагностика ОУУН и педагогическая  диагностика  по  УМК  « </a:t>
            </a: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Школа  2100».</a:t>
            </a:r>
            <a:endParaRPr lang="ru-RU" sz="24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None/>
            </a:pPr>
            <a:endParaRPr lang="ru-RU" sz="2400" b="1" u="sng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2976" y="142852"/>
            <a:ext cx="7793037" cy="1919287"/>
          </a:xfrm>
        </p:spPr>
        <p:txBody>
          <a:bodyPr/>
          <a:lstStyle/>
          <a:p>
            <a:pPr eaLnBrk="1" hangingPunct="1"/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Алгоритм составления плана работы</a:t>
            </a:r>
            <a:b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 индивидуальному </a:t>
            </a:r>
            <a:b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образовательному маршруту</a:t>
            </a:r>
            <a:r>
              <a:rPr lang="ru-RU" sz="2800" b="1" i="1" dirty="0" smtClean="0">
                <a:solidFill>
                  <a:schemeClr val="folHlink"/>
                </a:solidFill>
              </a:rPr>
              <a:t/>
            </a:r>
            <a:br>
              <a:rPr lang="ru-RU" sz="2800" b="1" i="1" dirty="0" smtClean="0">
                <a:solidFill>
                  <a:schemeClr val="folHlink"/>
                </a:solidFill>
              </a:rPr>
            </a:br>
            <a:endParaRPr lang="ru-RU" sz="2800" b="1" i="1" dirty="0" smtClean="0">
              <a:solidFill>
                <a:schemeClr val="folHlink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2976" y="2143116"/>
            <a:ext cx="7772400" cy="4500594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Выявление причин низкой успеваемости.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- переход на другой УМК;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- </a:t>
            </a:r>
            <a:r>
              <a:rPr lang="ru-RU" sz="2400" b="1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самоконтроля;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- отсутствие устойчивых мотивов учения;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- проблемы в ЗУН ученика, вследствие нерегулярности работы на уроке;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- нарушение фонематического слуха, бедность словарного запаса, ОНР;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- </a:t>
            </a:r>
            <a:r>
              <a:rPr lang="ru-RU" sz="2400" b="1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познавательной деятельности.</a:t>
            </a:r>
          </a:p>
          <a:p>
            <a:pPr eaLnBrk="1" hangingPunct="1">
              <a:lnSpc>
                <a:spcPct val="80000"/>
              </a:lnSpc>
            </a:pPr>
            <a:endParaRPr lang="ru-RU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ru-RU" sz="24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549275"/>
            <a:ext cx="7793037" cy="1439863"/>
          </a:xfrm>
        </p:spPr>
        <p:txBody>
          <a:bodyPr/>
          <a:lstStyle/>
          <a:p>
            <a:pPr eaLnBrk="1" hangingPunct="1"/>
            <a:r>
              <a:rPr lang="ru-RU" sz="2800" b="1" i="1" dirty="0" smtClean="0">
                <a:solidFill>
                  <a:schemeClr val="folHlink"/>
                </a:solidFill>
              </a:rPr>
              <a:t/>
            </a:r>
            <a:br>
              <a:rPr lang="ru-RU" sz="2800" b="1" i="1" dirty="0" smtClean="0">
                <a:solidFill>
                  <a:schemeClr val="folHlink"/>
                </a:solidFill>
              </a:rPr>
            </a:br>
            <a:r>
              <a:rPr lang="ru-RU" sz="2800" b="1" i="1" dirty="0" smtClean="0">
                <a:solidFill>
                  <a:schemeClr val="folHlink"/>
                </a:solidFill>
              </a:rPr>
              <a:t/>
            </a:r>
            <a:br>
              <a:rPr lang="ru-RU" sz="2800" b="1" i="1" dirty="0" smtClean="0">
                <a:solidFill>
                  <a:schemeClr val="folHlink"/>
                </a:solidFill>
              </a:rPr>
            </a:br>
            <a:r>
              <a:rPr lang="ru-RU" sz="2800" b="1" i="1" dirty="0" smtClean="0">
                <a:solidFill>
                  <a:schemeClr val="folHlink"/>
                </a:solidFill>
              </a:rPr>
              <a:t/>
            </a:r>
            <a:br>
              <a:rPr lang="ru-RU" sz="2800" b="1" i="1" dirty="0" smtClean="0">
                <a:solidFill>
                  <a:schemeClr val="folHlink"/>
                </a:solidFill>
              </a:rPr>
            </a:br>
            <a:r>
              <a:rPr lang="ru-RU" sz="2800" b="1" i="1" dirty="0" smtClean="0">
                <a:solidFill>
                  <a:schemeClr val="folHlink"/>
                </a:solidFill>
              </a:rPr>
              <a:t/>
            </a:r>
            <a:br>
              <a:rPr lang="ru-RU" sz="2800" b="1" i="1" dirty="0" smtClean="0">
                <a:solidFill>
                  <a:schemeClr val="folHlink"/>
                </a:solidFill>
              </a:rPr>
            </a:b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Алгоритм составления плана работы</a:t>
            </a:r>
            <a:b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 индивидуальному </a:t>
            </a:r>
            <a:b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образовательному маршруту</a:t>
            </a:r>
            <a:r>
              <a:rPr lang="ru-RU" sz="2800" b="1" i="1" dirty="0" smtClean="0">
                <a:solidFill>
                  <a:schemeClr val="folHlink"/>
                </a:solidFill>
              </a:rPr>
              <a:t/>
            </a:r>
            <a:br>
              <a:rPr lang="ru-RU" sz="2800" b="1" i="1" dirty="0" smtClean="0">
                <a:solidFill>
                  <a:schemeClr val="folHlink"/>
                </a:solidFill>
              </a:rPr>
            </a:br>
            <a:endParaRPr lang="ru-RU" sz="2800" b="1" i="1" dirty="0" smtClean="0">
              <a:solidFill>
                <a:schemeClr val="folHlink"/>
              </a:solidFill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Определение направлений коррекционной работы:</a:t>
            </a:r>
          </a:p>
          <a:p>
            <a:pPr algn="just" eaLnBrk="1" hangingPunct="1">
              <a:buNone/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 eaLnBrk="1" hangingPunct="1">
              <a:buNone/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- ликвидация общего отставания по программе </a:t>
            </a:r>
          </a:p>
          <a:p>
            <a:pPr algn="just" eaLnBrk="1" hangingPunct="1">
              <a:buNone/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«Школа  2100»;</a:t>
            </a:r>
          </a:p>
          <a:p>
            <a:pPr algn="just" eaLnBrk="1" hangingPunct="1">
              <a:buNone/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- обогащение словаря и развитие речи;</a:t>
            </a:r>
          </a:p>
          <a:p>
            <a:pPr algn="just" eaLnBrk="1" hangingPunct="1">
              <a:buNone/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- формирование мотивов учебной деятельности;</a:t>
            </a:r>
          </a:p>
          <a:p>
            <a:pPr algn="just" eaLnBrk="1" hangingPunct="1">
              <a:buNone/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- формирование познавательных мотивов и </a:t>
            </a:r>
          </a:p>
          <a:p>
            <a:pPr algn="just" eaLnBrk="1" hangingPunct="1">
              <a:buNone/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произвольной деятельности;</a:t>
            </a:r>
          </a:p>
          <a:p>
            <a:pPr algn="just" eaLnBrk="1" hangingPunct="1">
              <a:buNone/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- коррекция недостатков фонематического слуха.</a:t>
            </a:r>
          </a:p>
          <a:p>
            <a:pPr eaLnBrk="1" hangingPunct="1"/>
            <a:endParaRPr lang="ru-RU" sz="2000" dirty="0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Палитра">
  <a:themeElements>
    <a:clrScheme name="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355</TotalTime>
  <Words>459</Words>
  <Application>Microsoft Office PowerPoint</Application>
  <PresentationFormat>Экран (4:3)</PresentationFormat>
  <Paragraphs>80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Палитра</vt:lpstr>
      <vt:lpstr>Слайд 1</vt:lpstr>
      <vt:lpstr>Слайд 2</vt:lpstr>
      <vt:lpstr>Слайд 3</vt:lpstr>
      <vt:lpstr>4 вариативных образовательных маршрута:</vt:lpstr>
      <vt:lpstr>Слайд 5</vt:lpstr>
      <vt:lpstr>Слайд 6</vt:lpstr>
      <vt:lpstr>Слайд 7</vt:lpstr>
      <vt:lpstr>Алгоритм составления плана работы  по индивидуальному  образовательному маршруту </vt:lpstr>
      <vt:lpstr>    Алгоритм составления плана работы  по индивидуальному  образовательному маршруту </vt:lpstr>
      <vt:lpstr>Алгоритм составления плана работы  по индивидуальному  образовательному маршруту </vt:lpstr>
      <vt:lpstr>Слайд 11</vt:lpstr>
    </vt:vector>
  </TitlesOfParts>
  <Company>Организация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Customer</dc:creator>
  <cp:lastModifiedBy>Мама</cp:lastModifiedBy>
  <cp:revision>21</cp:revision>
  <dcterms:created xsi:type="dcterms:W3CDTF">2009-03-20T15:04:02Z</dcterms:created>
  <dcterms:modified xsi:type="dcterms:W3CDTF">2014-03-30T07:08:18Z</dcterms:modified>
</cp:coreProperties>
</file>