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2" r:id="rId6"/>
    <p:sldId id="264" r:id="rId7"/>
    <p:sldId id="274" r:id="rId8"/>
    <p:sldId id="275" r:id="rId9"/>
    <p:sldId id="266" r:id="rId10"/>
    <p:sldId id="267" r:id="rId11"/>
    <p:sldId id="272" r:id="rId12"/>
    <p:sldId id="27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5B0E-71BC-4ED4-A7A3-C1247D68EE8B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4FE87F-6815-43A4-AEEC-61511AD2EE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200" dirty="0" smtClean="0"/>
              <a:t>исследование какой-либо проблемы по всем правилам научного исследования</a:t>
            </a:r>
          </a:p>
          <a:p>
            <a:pPr>
              <a:buFontTx/>
              <a:buChar char="-"/>
            </a:pPr>
            <a:r>
              <a:rPr lang="ru-RU" sz="1200" dirty="0" smtClean="0"/>
              <a:t>-  сбор и обработка информации по значимой проблеме с целью ее презентации широкой аудитории</a:t>
            </a:r>
          </a:p>
          <a:p>
            <a:pPr>
              <a:buFontTx/>
              <a:buChar char="-"/>
            </a:pPr>
            <a:r>
              <a:rPr lang="ru-RU" sz="1200" dirty="0" smtClean="0"/>
              <a:t>-максимально свободный авторский подход в решении проблемы. Продукт - альманахи, видеофильмы, театрализации, произведения изо или декоративно-прикладного искусства и т.п.</a:t>
            </a:r>
          </a:p>
          <a:p>
            <a:pPr>
              <a:buFontTx/>
              <a:buChar char="-"/>
            </a:pPr>
            <a:r>
              <a:rPr lang="ru-RU" sz="1200" dirty="0" smtClean="0"/>
              <a:t>- литературные, исторические и т.п. деловые ролевые игры, результат которых остается открытым до самого конца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FE87F-6815-43A4-AEEC-61511AD2EE3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ABB8B6-7B17-4726-851B-B3FEA87A74E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ED423A1-1186-407F-B1DB-E03058EFC56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B00F4FF-D627-48AF-A22E-B44AF7BB2436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23392FC-4DB9-4488-8EEE-8AAC1F3452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7" r:id="rId13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2000240"/>
            <a:ext cx="6172200" cy="1894362"/>
          </a:xfrm>
        </p:spPr>
        <p:txBody>
          <a:bodyPr>
            <a:normAutofit fontScale="90000"/>
          </a:bodyPr>
          <a:lstStyle/>
          <a:p>
            <a:r>
              <a:rPr lang="ru-RU" sz="4800" dirty="0"/>
              <a:t>Проектная деятельность в </a:t>
            </a:r>
            <a:r>
              <a:rPr lang="ru-RU" sz="4800" dirty="0" smtClean="0"/>
              <a:t>начальной школе.</a:t>
            </a:r>
            <a:endParaRPr lang="ru-RU" sz="4800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4786322"/>
            <a:ext cx="7377113" cy="1752600"/>
          </a:xfrm>
        </p:spPr>
        <p:txBody>
          <a:bodyPr/>
          <a:lstStyle/>
          <a:p>
            <a:r>
              <a:rPr lang="ru-RU" sz="2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Скажи и я забуду.</a:t>
            </a:r>
          </a:p>
          <a:p>
            <a:r>
              <a:rPr lang="ru-RU" sz="2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Покажи и я  запомню.</a:t>
            </a:r>
          </a:p>
          <a:p>
            <a:r>
              <a:rPr lang="ru-RU" sz="2200" i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                  Вовлеки и я научусь.</a:t>
            </a:r>
          </a:p>
          <a:p>
            <a:r>
              <a:rPr lang="ru-RU" sz="1700" dirty="0"/>
              <a:t>                                                                         Китайская пословица.</a:t>
            </a:r>
          </a:p>
          <a:p>
            <a:endParaRPr lang="ru-RU" sz="1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4414" y="28572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</a:rPr>
              <a:t>Дневник  «Мой 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  <a:t>проект»</a:t>
            </a:r>
            <a:br>
              <a:rPr lang="ru-RU" sz="40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785794"/>
            <a:ext cx="2458308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357298"/>
            <a:ext cx="2408672" cy="4179886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143248"/>
            <a:ext cx="207170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967148"/>
            <a:ext cx="2025676" cy="2890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08050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Подведём итоги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5288" y="1628775"/>
            <a:ext cx="8229600" cy="533400"/>
          </a:xfrm>
        </p:spPr>
        <p:txBody>
          <a:bodyPr/>
          <a:lstStyle/>
          <a:p>
            <a:pPr>
              <a:buFont typeface="Wingdings" pitchFamily="2" charset="2"/>
              <a:buBlip>
                <a:blip r:embed="rId2"/>
              </a:buBlip>
            </a:pPr>
            <a:r>
              <a:rPr lang="ru-RU" sz="2400"/>
              <a:t>Выполнил ли я то, что задумал?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95288" y="2133600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Что было сделано хорошо?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95288" y="2708275"/>
            <a:ext cx="822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Что было сделано плохо?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395288" y="3213100"/>
            <a:ext cx="820896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>
                <a:effectLst>
                  <a:outerShdw blurRad="38100" dist="38100" dir="2700000" algn="tl">
                    <a:srgbClr val="FFFFFF"/>
                  </a:outerShdw>
                </a:effectLst>
              </a:rPr>
              <a:t>Что было выполнить легко, а что неожиданно трудно?</a:t>
            </a: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28596" y="4000504"/>
            <a:ext cx="799464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Прошу взрослых оценить мою работу: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родители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учителя</a:t>
            </a:r>
            <a:endParaRPr lang="ru-RU" sz="2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       мой </a:t>
            </a: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друзья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428596" y="5572140"/>
            <a:ext cx="808672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Blip>
                <a:blip r:embed="rId2"/>
              </a:buBlip>
            </a:pPr>
            <a:r>
              <a:rPr lang="ru-RU" sz="2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В чём я с ними согласен, а в чём – нет?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             Выводы: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18487" cy="44624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 dirty="0"/>
              <a:t>Отношение к проектным урокам в подавляющем большинстве положительное. 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Нейтральное восприятие проектных уроков чаще всего встречается у детей, испытывающих коммуникативные </a:t>
            </a:r>
            <a:r>
              <a:rPr lang="ru-RU" sz="2400" dirty="0" smtClean="0"/>
              <a:t>трудности. </a:t>
            </a:r>
            <a:r>
              <a:rPr lang="ru-RU" sz="2400" dirty="0"/>
              <a:t>А также у детей с низкой учебной мотивацией</a:t>
            </a:r>
            <a:r>
              <a:rPr lang="ru-RU" sz="2400" dirty="0" smtClean="0"/>
              <a:t>.</a:t>
            </a:r>
          </a:p>
          <a:p>
            <a:pPr>
              <a:lnSpc>
                <a:spcPct val="90000"/>
              </a:lnSpc>
            </a:pPr>
            <a:endParaRPr lang="ru-RU" sz="2400" dirty="0"/>
          </a:p>
          <a:p>
            <a:pPr>
              <a:lnSpc>
                <a:spcPct val="90000"/>
              </a:lnSpc>
            </a:pPr>
            <a:r>
              <a:rPr lang="ru-RU" sz="2400" dirty="0"/>
              <a:t>Устойчивость интереса к экспериментальным урокам носит ситуативный характер и зависит во многом от темы и подачи </a:t>
            </a:r>
            <a:r>
              <a:rPr lang="ru-RU" sz="2400" dirty="0" smtClean="0"/>
              <a:t>материала.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38175" y="333375"/>
            <a:ext cx="8505825" cy="1216025"/>
          </a:xfrm>
        </p:spPr>
        <p:txBody>
          <a:bodyPr>
            <a:normAutofit fontScale="90000"/>
          </a:bodyPr>
          <a:lstStyle/>
          <a:p>
            <a:r>
              <a:rPr lang="ru-RU" sz="4000" i="1" dirty="0"/>
              <a:t>«Проект»</a:t>
            </a:r>
            <a:r>
              <a:rPr lang="ru-RU" sz="4000" dirty="0"/>
              <a:t> - в буквальном переводе с лат. </a:t>
            </a:r>
            <a:r>
              <a:rPr lang="ru-RU" sz="4000" i="1" dirty="0"/>
              <a:t>«брошенный вперёд».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060575"/>
            <a:ext cx="7019925" cy="3816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         Учебный проект – это комплекс поисковых, исследовательских  видов работ, выполняемых учащимися самостоятельно ( в парах, группах или индивидуально) с целью практического или теоретического  решения  значимой проблемы.</a:t>
            </a:r>
          </a:p>
        </p:txBody>
      </p:sp>
      <p:pic>
        <p:nvPicPr>
          <p:cNvPr id="50180" name="Picture 4" descr="пи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2276475"/>
            <a:ext cx="1727200" cy="2592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476250"/>
            <a:ext cx="7570788" cy="5762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</a:t>
            </a:r>
            <a:r>
              <a:rPr lang="ru-RU" sz="24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– цель принятая, осознанная детьми.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39750" y="1125538"/>
            <a:ext cx="80645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– это детская самодеятельность поэтапное движение к цели.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539750" y="2133600"/>
            <a:ext cx="8064500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–звено в системе воспитания, развивающей личность.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2411413" y="3789363"/>
            <a:ext cx="67325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Проект –педагогический метод организованного освоения ребенком окружающей среды</a:t>
            </a:r>
            <a:r>
              <a:rPr lang="ru-RU" sz="2800" b="1" i="1" dirty="0">
                <a:solidFill>
                  <a:srgbClr val="EA00AD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pic>
        <p:nvPicPr>
          <p:cNvPr id="10248" name="Picture 8" descr="CAAZ0X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89363"/>
            <a:ext cx="2771775" cy="267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latin typeface="Times New Roman" pitchFamily="18" charset="0"/>
              </a:rPr>
              <a:t>Отличительные черты проектного метода</a:t>
            </a:r>
            <a:r>
              <a:rPr lang="ru-RU" sz="3600" b="1" i="1" dirty="0" smtClean="0">
                <a:latin typeface="Times New Roman" pitchFamily="18" charset="0"/>
              </a:rPr>
              <a:t>.</a:t>
            </a:r>
            <a:endParaRPr lang="ru-RU" sz="3600" b="1" i="1" dirty="0">
              <a:latin typeface="Times New Roman" pitchFamily="18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928934"/>
            <a:ext cx="8435975" cy="1247779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v"/>
            </a:pPr>
            <a:endParaRPr lang="ru-RU" sz="2800" dirty="0" smtClean="0"/>
          </a:p>
          <a:p>
            <a:pPr>
              <a:buFont typeface="Wingdings" pitchFamily="2" charset="2"/>
              <a:buChar char="v"/>
            </a:pPr>
            <a:r>
              <a:rPr lang="ru-RU" sz="3000" dirty="0" smtClean="0"/>
              <a:t>Реализация </a:t>
            </a:r>
            <a:r>
              <a:rPr lang="ru-RU" sz="3000" dirty="0"/>
              <a:t>принципа самодеятельности и от всего «сердца» производимой работы ученика.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95288" y="1412875"/>
            <a:ext cx="8362950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Исходный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пункт обучения- детские интересы сегодняшнего дня…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68312" y="4292600"/>
            <a:ext cx="6318265" cy="82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</a:pPr>
            <a:endParaRPr lang="ru-RU" sz="2800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</a:pP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Это 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слияние теории </a:t>
            </a:r>
            <a:r>
              <a:rPr lang="ru-RU" sz="2800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и практики</a:t>
            </a:r>
            <a:r>
              <a:rPr lang="ru-RU" sz="28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04800"/>
            <a:ext cx="8001000" cy="1395413"/>
          </a:xfrm>
        </p:spPr>
        <p:txBody>
          <a:bodyPr>
            <a:normAutofit/>
          </a:bodyPr>
          <a:lstStyle/>
          <a:p>
            <a:r>
              <a:rPr lang="ru-RU" sz="2700" b="1" dirty="0" smtClean="0"/>
              <a:t>Учебные проекты </a:t>
            </a:r>
            <a:r>
              <a:rPr lang="ru-RU" sz="2700" b="1" dirty="0"/>
              <a:t/>
            </a:r>
            <a:br>
              <a:rPr lang="ru-RU" sz="2700" b="1" dirty="0"/>
            </a:br>
            <a:endParaRPr lang="ru-RU" sz="2700" b="1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472" y="2157412"/>
            <a:ext cx="8001000" cy="47005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500" u="sng" dirty="0"/>
              <a:t>исследовательский </a:t>
            </a:r>
            <a:r>
              <a:rPr lang="ru-RU" sz="2500" u="sng" dirty="0" smtClean="0"/>
              <a:t>проект</a:t>
            </a:r>
            <a:r>
              <a:rPr lang="ru-RU" sz="2500" dirty="0" smtClean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sz="25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500" u="sng" dirty="0"/>
              <a:t>информационный </a:t>
            </a:r>
            <a:r>
              <a:rPr lang="ru-RU" sz="2500" u="sng" dirty="0" smtClean="0"/>
              <a:t>проект</a:t>
            </a:r>
            <a:r>
              <a:rPr lang="ru-RU" sz="2500" dirty="0" smtClean="0"/>
              <a:t>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sz="25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500" u="sng" dirty="0"/>
              <a:t>творческий </a:t>
            </a:r>
            <a:r>
              <a:rPr lang="ru-RU" sz="2500" u="sng" dirty="0" smtClean="0"/>
              <a:t>проект;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endParaRPr lang="ru-RU" sz="2500" dirty="0"/>
          </a:p>
          <a:p>
            <a:pPr>
              <a:lnSpc>
                <a:spcPct val="80000"/>
              </a:lnSpc>
              <a:buFont typeface="Wingdings" pitchFamily="2" charset="2"/>
              <a:buChar char="q"/>
            </a:pPr>
            <a:r>
              <a:rPr lang="ru-RU" sz="2500" u="sng" dirty="0"/>
              <a:t>ролевой </a:t>
            </a:r>
            <a:r>
              <a:rPr lang="ru-RU" sz="2500" u="sng" dirty="0" smtClean="0"/>
              <a:t>проект</a:t>
            </a:r>
            <a:r>
              <a:rPr lang="ru-RU" sz="2500" dirty="0" smtClean="0"/>
              <a:t>.</a:t>
            </a:r>
          </a:p>
          <a:p>
            <a:pPr>
              <a:lnSpc>
                <a:spcPct val="80000"/>
              </a:lnSpc>
              <a:buNone/>
            </a:pPr>
            <a:endParaRPr lang="ru-RU" sz="2500" dirty="0"/>
          </a:p>
        </p:txBody>
      </p:sp>
      <p:pic>
        <p:nvPicPr>
          <p:cNvPr id="4" name="Содержимое 4" descr="http://cs7003.vk.me/c307814/v307814926/421a/Xul4NG1k8Gs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908720"/>
            <a:ext cx="2207096" cy="168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316826.vk.me/v316826926/7e43/ySPZtdTwGj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924944"/>
            <a:ext cx="122413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cs307814.vk.me/v307814926/448d/t9B-bi9MCR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869160"/>
            <a:ext cx="224663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 dirty="0">
                <a:solidFill>
                  <a:schemeClr val="accent1">
                    <a:lumMod val="75000"/>
                  </a:schemeClr>
                </a:solidFill>
              </a:rPr>
              <a:t>Основные этапы</a:t>
            </a:r>
            <a:r>
              <a:rPr lang="ru-RU" sz="4000" b="1" i="1" dirty="0">
                <a:solidFill>
                  <a:schemeClr val="accent1"/>
                </a:solidFill>
              </a:rPr>
              <a:t>: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err="1">
                <a:solidFill>
                  <a:srgbClr val="F10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Целеполагание</a:t>
            </a:r>
            <a:r>
              <a:rPr lang="ru-RU" sz="3200" dirty="0">
                <a:solidFill>
                  <a:srgbClr val="F10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68313" y="2781300"/>
            <a:ext cx="591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3200" dirty="0">
                <a:solidFill>
                  <a:srgbClr val="F10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Разработка проекта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428596" y="3643314"/>
            <a:ext cx="57705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3200" dirty="0">
                <a:solidFill>
                  <a:srgbClr val="F10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Выполнение проекта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28596" y="4572008"/>
            <a:ext cx="59150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Ø"/>
            </a:pPr>
            <a:r>
              <a:rPr lang="ru-RU" sz="3200" dirty="0">
                <a:solidFill>
                  <a:srgbClr val="F10F2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Подведение итогов</a:t>
            </a:r>
          </a:p>
        </p:txBody>
      </p:sp>
      <p:pic>
        <p:nvPicPr>
          <p:cNvPr id="7" name="Рисунок 6" descr="http://cs7003.vk.me/c307814/v307814926/4262/paGVqdKwvuQ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5373216"/>
            <a:ext cx="1768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cs307814.vk.me/v307814926/4299/KA8FSBZiFG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5301208"/>
            <a:ext cx="1812584" cy="135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s417724.vk.me/v417724926/52a9/vAFlRAd5JYs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56992"/>
            <a:ext cx="2001798" cy="150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417724.vk.me/v417724926/5398/iZIEH2lh5m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424953">
            <a:off x="6315927" y="5378752"/>
            <a:ext cx="1651683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416523.vk.me/v416523243/75d0/KhPCmubVI-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556792"/>
            <a:ext cx="216024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i="1" dirty="0" smtClean="0"/>
              <a:t>Каждый проект должен быть доведён до успешного завершения.</a:t>
            </a:r>
            <a:endParaRPr lang="ru-RU" dirty="0"/>
          </a:p>
        </p:txBody>
      </p:sp>
      <p:pic>
        <p:nvPicPr>
          <p:cNvPr id="9" name="Содержимое 8" descr="http://cs307814.vk.me/v307814926/44e8/usQzO9nJCwU.jpg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700808"/>
            <a:ext cx="151216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cs316826.vk.me/v316826926/7cea/mx7MkSVumYk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352839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cs316826.vk.me/v316826926/8184/lGYd2dNjx0w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700808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http://cs417724.vk.me/v417724926/54b3/IjiJJqdBDSY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628800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cs417724.vk.me/v417724926/54bd/qGk1ZrN9irs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3715616" cy="55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http://cs417724.vk.me/v417724926/54c7/bMRWOa70uRw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671900" y="1376772"/>
            <a:ext cx="5400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214414" y="714356"/>
            <a:ext cx="6629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ЯРМАРКА </a:t>
            </a:r>
            <a:r>
              <a:rPr lang="ru-RU" sz="3600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  ПРОЕКТОВ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857224" y="2571744"/>
            <a:ext cx="3048000" cy="2667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Средства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презентации:</a:t>
            </a:r>
          </a:p>
          <a:p>
            <a:pPr algn="ctr"/>
            <a:endParaRPr lang="ru-RU" sz="2000" b="1" dirty="0"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Стенд,посвященный</a:t>
            </a: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/>
            </a:r>
            <a:b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</a:b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проекту</a:t>
            </a:r>
          </a:p>
          <a:p>
            <a:pPr algn="ctr">
              <a:lnSpc>
                <a:spcPct val="140000"/>
              </a:lnSpc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Выступление</a:t>
            </a:r>
          </a:p>
          <a:p>
            <a:pPr algn="ctr">
              <a:lnSpc>
                <a:spcPct val="140000"/>
              </a:lnSpc>
              <a:buFont typeface="Wingdings" pitchFamily="2" charset="2"/>
              <a:buChar char="§"/>
            </a:pPr>
            <a:r>
              <a:rPr lang="ru-RU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Ответы на вопросы</a:t>
            </a:r>
            <a:r>
              <a:rPr lang="ru-RU" sz="2400" dirty="0">
                <a:solidFill>
                  <a:schemeClr val="accent1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286248" y="2000240"/>
            <a:ext cx="3987800" cy="4267200"/>
            <a:chOff x="3216" y="1200"/>
            <a:chExt cx="2512" cy="2688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3216" y="1200"/>
              <a:ext cx="2448" cy="2688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4" name="Oval 6"/>
            <p:cNvSpPr>
              <a:spLocks noChangeArrowheads="1"/>
            </p:cNvSpPr>
            <p:nvPr/>
          </p:nvSpPr>
          <p:spPr bwMode="auto">
            <a:xfrm>
              <a:off x="3312" y="1498"/>
              <a:ext cx="134" cy="134"/>
            </a:xfrm>
            <a:prstGeom prst="ellipse">
              <a:avLst/>
            </a:prstGeom>
            <a:solidFill>
              <a:srgbClr val="CCCC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5" name="Text Box 7"/>
            <p:cNvSpPr txBox="1">
              <a:spLocks noChangeArrowheads="1"/>
            </p:cNvSpPr>
            <p:nvPr/>
          </p:nvSpPr>
          <p:spPr bwMode="auto">
            <a:xfrm>
              <a:off x="3744" y="1200"/>
              <a:ext cx="13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ru-RU" sz="2400" b="1">
                  <a:effectLst>
                    <a:outerShdw blurRad="38100" dist="38100" dir="2700000" algn="tl">
                      <a:srgbClr val="FFFFFF"/>
                    </a:outerShdw>
                  </a:effectLst>
                  <a:latin typeface="Comic Sans MS" pitchFamily="66" charset="0"/>
                </a:rPr>
                <a:t>Номинации</a:t>
              </a:r>
            </a:p>
          </p:txBody>
        </p:sp>
        <p:sp>
          <p:nvSpPr>
            <p:cNvPr id="73737" name="Oval 9"/>
            <p:cNvSpPr>
              <a:spLocks noChangeArrowheads="1"/>
            </p:cNvSpPr>
            <p:nvPr/>
          </p:nvSpPr>
          <p:spPr bwMode="auto">
            <a:xfrm>
              <a:off x="3306" y="2010"/>
              <a:ext cx="134" cy="134"/>
            </a:xfrm>
            <a:prstGeom prst="ellipse">
              <a:avLst/>
            </a:prstGeom>
            <a:solidFill>
              <a:srgbClr val="FF6699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solidFill>
                  <a:srgbClr val="FF6699"/>
                </a:solidFill>
                <a:latin typeface="Times New Roman" pitchFamily="18" charset="0"/>
              </a:endParaRPr>
            </a:p>
          </p:txBody>
        </p:sp>
        <p:sp>
          <p:nvSpPr>
            <p:cNvPr id="73738" name="Oval 10"/>
            <p:cNvSpPr>
              <a:spLocks noChangeArrowheads="1"/>
            </p:cNvSpPr>
            <p:nvPr/>
          </p:nvSpPr>
          <p:spPr bwMode="auto">
            <a:xfrm>
              <a:off x="3306" y="2415"/>
              <a:ext cx="134" cy="134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39" name="Oval 11"/>
            <p:cNvSpPr>
              <a:spLocks noChangeArrowheads="1"/>
            </p:cNvSpPr>
            <p:nvPr/>
          </p:nvSpPr>
          <p:spPr bwMode="auto">
            <a:xfrm>
              <a:off x="3306" y="2820"/>
              <a:ext cx="134" cy="134"/>
            </a:xfrm>
            <a:prstGeom prst="ellipse">
              <a:avLst/>
            </a:prstGeom>
            <a:solidFill>
              <a:srgbClr val="009900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3740" name="Oval 12"/>
            <p:cNvSpPr>
              <a:spLocks noChangeArrowheads="1"/>
            </p:cNvSpPr>
            <p:nvPr/>
          </p:nvSpPr>
          <p:spPr bwMode="auto">
            <a:xfrm>
              <a:off x="3306" y="3225"/>
              <a:ext cx="134" cy="134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73741" name="Text Box 13"/>
            <p:cNvSpPr txBox="1">
              <a:spLocks noChangeArrowheads="1"/>
            </p:cNvSpPr>
            <p:nvPr/>
          </p:nvSpPr>
          <p:spPr bwMode="auto">
            <a:xfrm>
              <a:off x="3569" y="1440"/>
              <a:ext cx="161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>
                  <a:solidFill>
                    <a:srgbClr val="CC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Самый интересный</a:t>
              </a:r>
              <a:br>
                <a:rPr lang="ru-RU" sz="2000">
                  <a:solidFill>
                    <a:srgbClr val="CC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ru-RU" sz="2000">
                  <a:solidFill>
                    <a:srgbClr val="CCCC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результат</a:t>
              </a:r>
            </a:p>
          </p:txBody>
        </p:sp>
        <p:sp>
          <p:nvSpPr>
            <p:cNvPr id="73742" name="Text Box 14"/>
            <p:cNvSpPr txBox="1">
              <a:spLocks noChangeArrowheads="1"/>
            </p:cNvSpPr>
            <p:nvPr/>
          </p:nvSpPr>
          <p:spPr bwMode="auto">
            <a:xfrm>
              <a:off x="3562" y="1824"/>
              <a:ext cx="11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ru-RU" sz="200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endParaRPr>
            </a:p>
          </p:txBody>
        </p:sp>
        <p:sp>
          <p:nvSpPr>
            <p:cNvPr id="73743" name="Text Box 15"/>
            <p:cNvSpPr txBox="1">
              <a:spLocks noChangeArrowheads="1"/>
            </p:cNvSpPr>
            <p:nvPr/>
          </p:nvSpPr>
          <p:spPr bwMode="auto">
            <a:xfrm>
              <a:off x="3576" y="1875"/>
              <a:ext cx="215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000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Самый красиво-</a:t>
              </a:r>
              <a:br>
                <a:rPr lang="ru-RU" sz="2000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ru-RU" sz="2000" dirty="0">
                  <a:solidFill>
                    <a:srgbClr val="FF669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оформленный стенд</a:t>
              </a:r>
            </a:p>
          </p:txBody>
        </p:sp>
        <p:sp>
          <p:nvSpPr>
            <p:cNvPr id="73744" name="Text Box 16"/>
            <p:cNvSpPr txBox="1">
              <a:spLocks noChangeArrowheads="1"/>
            </p:cNvSpPr>
            <p:nvPr/>
          </p:nvSpPr>
          <p:spPr bwMode="auto">
            <a:xfrm>
              <a:off x="3621" y="2325"/>
              <a:ext cx="113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FF0000"/>
                  </a:solidFill>
                  <a:latin typeface="Comic Sans MS" pitchFamily="66" charset="0"/>
                </a:rPr>
                <a:t>Самое яркое </a:t>
              </a:r>
              <a:br>
                <a:rPr lang="ru-RU" sz="2000" dirty="0">
                  <a:solidFill>
                    <a:srgbClr val="FF0000"/>
                  </a:solidFill>
                  <a:latin typeface="Comic Sans MS" pitchFamily="66" charset="0"/>
                </a:rPr>
              </a:br>
              <a:r>
                <a:rPr lang="ru-RU" sz="2000" dirty="0">
                  <a:solidFill>
                    <a:srgbClr val="FF0000"/>
                  </a:solidFill>
                  <a:latin typeface="Comic Sans MS" pitchFamily="66" charset="0"/>
                </a:rPr>
                <a:t>выступление</a:t>
              </a:r>
            </a:p>
          </p:txBody>
        </p:sp>
        <p:sp>
          <p:nvSpPr>
            <p:cNvPr id="73745" name="Text Box 17"/>
            <p:cNvSpPr txBox="1">
              <a:spLocks noChangeArrowheads="1"/>
            </p:cNvSpPr>
            <p:nvPr/>
          </p:nvSpPr>
          <p:spPr bwMode="auto">
            <a:xfrm>
              <a:off x="3576" y="2730"/>
              <a:ext cx="1932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Самая самостоятельная</a:t>
              </a:r>
              <a:br>
                <a:rPr lang="ru-RU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ru-RU" sz="20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 проектная группа</a:t>
              </a:r>
            </a:p>
          </p:txBody>
        </p:sp>
        <p:sp>
          <p:nvSpPr>
            <p:cNvPr id="73746" name="Text Box 18"/>
            <p:cNvSpPr txBox="1">
              <a:spLocks noChangeArrowheads="1"/>
            </p:cNvSpPr>
            <p:nvPr/>
          </p:nvSpPr>
          <p:spPr bwMode="auto">
            <a:xfrm>
              <a:off x="3621" y="3180"/>
              <a:ext cx="1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Приз зрительских </a:t>
              </a:r>
              <a:br>
                <a:rPr lang="ru-RU" sz="2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</a:br>
              <a:r>
                <a:rPr lang="ru-RU" sz="2000" dirty="0">
                  <a:solidFill>
                    <a:srgbClr val="3399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симпатий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149</TotalTime>
  <Words>374</Words>
  <Application>Microsoft Office PowerPoint</Application>
  <PresentationFormat>Экран (4:3)</PresentationFormat>
  <Paragraphs>67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Проектная деятельность в начальной школе.</vt:lpstr>
      <vt:lpstr>«Проект» - в буквальном переводе с лат. «брошенный вперёд».</vt:lpstr>
      <vt:lpstr>Слайд 3</vt:lpstr>
      <vt:lpstr>Отличительные черты проектного метода.</vt:lpstr>
      <vt:lpstr>Учебные проекты  </vt:lpstr>
      <vt:lpstr>Основные этапы:</vt:lpstr>
      <vt:lpstr>Каждый проект должен быть доведён до успешного завершения.</vt:lpstr>
      <vt:lpstr>Слайд 8</vt:lpstr>
      <vt:lpstr>Слайд 9</vt:lpstr>
      <vt:lpstr>Дневник  «Мой проект» </vt:lpstr>
      <vt:lpstr>Подведём итоги</vt:lpstr>
      <vt:lpstr>              Выводы: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кабинет</dc:creator>
  <cp:lastModifiedBy>кабинет</cp:lastModifiedBy>
  <cp:revision>16</cp:revision>
  <dcterms:created xsi:type="dcterms:W3CDTF">2013-11-17T13:56:34Z</dcterms:created>
  <dcterms:modified xsi:type="dcterms:W3CDTF">2013-11-18T13:03:07Z</dcterms:modified>
</cp:coreProperties>
</file>