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4" r:id="rId3"/>
    <p:sldId id="271" r:id="rId4"/>
    <p:sldId id="262" r:id="rId5"/>
    <p:sldId id="265" r:id="rId6"/>
    <p:sldId id="263" r:id="rId7"/>
    <p:sldId id="268" r:id="rId8"/>
    <p:sldId id="269" r:id="rId9"/>
    <p:sldId id="270" r:id="rId10"/>
    <p:sldId id="266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78" y="-10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E9AC2F-0D4C-43AA-ABF1-E542CA9EA534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15906-618A-4FCA-A786-67ABFE63C8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15906-618A-4FCA-A786-67ABFE63C8A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15906-618A-4FCA-A786-67ABFE63C8A2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15906-618A-4FCA-A786-67ABFE63C8A2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15906-618A-4FCA-A786-67ABFE63C8A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AE548-D592-4379-BCA3-CB1B61BBA0E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15906-618A-4FCA-A786-67ABFE63C8A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15906-618A-4FCA-A786-67ABFE63C8A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15906-618A-4FCA-A786-67ABFE63C8A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15906-618A-4FCA-A786-67ABFE63C8A2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15906-618A-4FCA-A786-67ABFE63C8A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15906-618A-4FCA-A786-67ABFE63C8A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36975" y="0"/>
            <a:ext cx="425084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Русский язык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50151" y="914400"/>
            <a:ext cx="18277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Урок 10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0" y="1371600"/>
            <a:ext cx="3962400" cy="5029200"/>
            <a:chOff x="0" y="1371600"/>
            <a:chExt cx="3962400" cy="5029200"/>
          </a:xfrm>
        </p:grpSpPr>
        <p:sp>
          <p:nvSpPr>
            <p:cNvPr id="5" name="Вертикальный свиток 4"/>
            <p:cNvSpPr/>
            <p:nvPr/>
          </p:nvSpPr>
          <p:spPr>
            <a:xfrm>
              <a:off x="0" y="1371600"/>
              <a:ext cx="3962400" cy="5029200"/>
            </a:xfrm>
            <a:prstGeom prst="verticalScroll">
              <a:avLst>
                <a:gd name="adj" fmla="val 6879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bg1"/>
                </a:solidFill>
              </a:endParaRPr>
            </a:p>
          </p:txBody>
        </p:sp>
        <p:pic>
          <p:nvPicPr>
            <p:cNvPr id="3076" name="Picture 4" descr="http://www.tpk-vashdom.ru/xml_my_shop_new/img/435087.jp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381000" y="1676400"/>
              <a:ext cx="3200400" cy="4623817"/>
            </a:xfrm>
            <a:prstGeom prst="rect">
              <a:avLst/>
            </a:prstGeom>
            <a:noFill/>
          </p:spPr>
        </p:pic>
      </p:grpSp>
      <p:pic>
        <p:nvPicPr>
          <p:cNvPr id="3080" name="Picture 8" descr="http://s016.radikal.ru/i334/1110/3b/c7a1aaea3c32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flipH="1">
            <a:off x="6172200" y="3468495"/>
            <a:ext cx="2962427" cy="338950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ПОУРОЧНЫЕ ПЛАНЫ 1 КЛАСС\РП 1 класс Перспектива\Русский язык\Учебник\обложка_0031.jpg"/>
          <p:cNvPicPr>
            <a:picLocks noChangeAspect="1" noChangeArrowheads="1"/>
          </p:cNvPicPr>
          <p:nvPr/>
        </p:nvPicPr>
        <p:blipFill>
          <a:blip r:embed="rId3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1905000" y="41032"/>
            <a:ext cx="6400800" cy="495182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467956" y="6477000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С.30</a:t>
            </a: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152400" y="5181600"/>
            <a:ext cx="8839200" cy="1371600"/>
            <a:chOff x="609600" y="3657600"/>
            <a:chExt cx="8534400" cy="1600200"/>
          </a:xfrm>
        </p:grpSpPr>
        <p:grpSp>
          <p:nvGrpSpPr>
            <p:cNvPr id="5" name="Группа 3"/>
            <p:cNvGrpSpPr/>
            <p:nvPr/>
          </p:nvGrpSpPr>
          <p:grpSpPr>
            <a:xfrm>
              <a:off x="609600" y="3657600"/>
              <a:ext cx="8534400" cy="1600200"/>
              <a:chOff x="1066800" y="1143000"/>
              <a:chExt cx="8534400" cy="1600200"/>
            </a:xfrm>
          </p:grpSpPr>
          <p:grpSp>
            <p:nvGrpSpPr>
              <p:cNvPr id="10" name="Группа 12"/>
              <p:cNvGrpSpPr/>
              <p:nvPr/>
            </p:nvGrpSpPr>
            <p:grpSpPr>
              <a:xfrm>
                <a:off x="1066800" y="1295400"/>
                <a:ext cx="8534400" cy="1219200"/>
                <a:chOff x="1066800" y="914400"/>
                <a:chExt cx="8534400" cy="1219200"/>
              </a:xfrm>
            </p:grpSpPr>
            <p:cxnSp>
              <p:nvCxnSpPr>
                <p:cNvPr id="12" name="Прямая соединительная линия 11"/>
                <p:cNvCxnSpPr/>
                <p:nvPr/>
              </p:nvCxnSpPr>
              <p:spPr>
                <a:xfrm>
                  <a:off x="1066800" y="914400"/>
                  <a:ext cx="8534400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Прямая соединительная линия 12"/>
                <p:cNvCxnSpPr/>
                <p:nvPr/>
              </p:nvCxnSpPr>
              <p:spPr>
                <a:xfrm>
                  <a:off x="1066800" y="1219200"/>
                  <a:ext cx="8534400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Прямая соединительная линия 13"/>
                <p:cNvCxnSpPr/>
                <p:nvPr/>
              </p:nvCxnSpPr>
              <p:spPr>
                <a:xfrm>
                  <a:off x="1066800" y="1828800"/>
                  <a:ext cx="8534400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Прямая соединительная линия 14"/>
                <p:cNvCxnSpPr/>
                <p:nvPr/>
              </p:nvCxnSpPr>
              <p:spPr>
                <a:xfrm>
                  <a:off x="1066800" y="2133600"/>
                  <a:ext cx="8534400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" name="Прямая соединительная линия 10"/>
              <p:cNvCxnSpPr/>
              <p:nvPr/>
            </p:nvCxnSpPr>
            <p:spPr>
              <a:xfrm flipV="1">
                <a:off x="1676400" y="1143000"/>
                <a:ext cx="533400" cy="16002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2743200" y="3657600"/>
              <a:ext cx="533400" cy="16002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4267200" y="3657600"/>
              <a:ext cx="533400" cy="16002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5791200" y="3657600"/>
              <a:ext cx="533400" cy="16002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7391400" y="3657600"/>
              <a:ext cx="533400" cy="16002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Выноска со стрелкой вправо 15"/>
          <p:cNvSpPr/>
          <p:nvPr/>
        </p:nvSpPr>
        <p:spPr>
          <a:xfrm>
            <a:off x="76200" y="228600"/>
            <a:ext cx="1447800" cy="381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212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Учебник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7" name="Picture 2" descr="E:\ПОУРОЧНЫЕ ПЛАНЫ 1 КЛАСС\РП 1 класс Перспектива\Русский язык\Учебник\обложка_0031.jpg"/>
          <p:cNvPicPr>
            <a:picLocks noChangeAspect="1" noChangeArrowheads="1"/>
          </p:cNvPicPr>
          <p:nvPr/>
        </p:nvPicPr>
        <p:blipFill>
          <a:blip r:embed="rId4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304800" y="685800"/>
            <a:ext cx="609600" cy="6096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08583" y="0"/>
            <a:ext cx="27892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рефлексия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228600" y="914400"/>
            <a:ext cx="8614372" cy="3295650"/>
            <a:chOff x="381000" y="2362200"/>
            <a:chExt cx="8614372" cy="3295650"/>
          </a:xfrm>
        </p:grpSpPr>
        <p:pic>
          <p:nvPicPr>
            <p:cNvPr id="23554" name="Picture 2" descr="http://lib.znate.ru/pars_docs/refs/8/7990/7990_html_m6169237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533400" y="3581400"/>
              <a:ext cx="7650079" cy="2076450"/>
            </a:xfrm>
            <a:prstGeom prst="rect">
              <a:avLst/>
            </a:prstGeom>
            <a:noFill/>
          </p:spPr>
        </p:pic>
        <p:sp>
          <p:nvSpPr>
            <p:cNvPr id="5" name="Прямоугольник 4"/>
            <p:cNvSpPr/>
            <p:nvPr/>
          </p:nvSpPr>
          <p:spPr>
            <a:xfrm>
              <a:off x="3339017" y="2895600"/>
              <a:ext cx="2147383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3600" b="1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отлично</a:t>
              </a:r>
              <a:endParaRPr lang="ru-RU" sz="3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86910" y="2895600"/>
              <a:ext cx="2254142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3600" b="1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Не понял</a:t>
              </a:r>
              <a:endParaRPr lang="ru-RU" sz="3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986408" y="2895600"/>
              <a:ext cx="3008964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3600" b="1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Буду думать</a:t>
              </a:r>
              <a:endParaRPr lang="ru-RU" sz="3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sp>
          <p:nvSpPr>
            <p:cNvPr id="8" name="Овальная выноска 7"/>
            <p:cNvSpPr/>
            <p:nvPr/>
          </p:nvSpPr>
          <p:spPr>
            <a:xfrm>
              <a:off x="381000" y="2362200"/>
              <a:ext cx="2514600" cy="1600200"/>
            </a:xfrm>
            <a:prstGeom prst="wedgeEllipseCallout">
              <a:avLst>
                <a:gd name="adj1" fmla="val 13827"/>
                <a:gd name="adj2" fmla="val 6250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ьная выноска 8"/>
            <p:cNvSpPr/>
            <p:nvPr/>
          </p:nvSpPr>
          <p:spPr>
            <a:xfrm>
              <a:off x="3276600" y="2362200"/>
              <a:ext cx="2286000" cy="1600200"/>
            </a:xfrm>
            <a:prstGeom prst="wedgeEllipseCallout">
              <a:avLst>
                <a:gd name="adj1" fmla="val 8949"/>
                <a:gd name="adj2" fmla="val 6180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ьная выноска 9"/>
            <p:cNvSpPr/>
            <p:nvPr/>
          </p:nvSpPr>
          <p:spPr>
            <a:xfrm>
              <a:off x="5943600" y="2362200"/>
              <a:ext cx="2971800" cy="1600200"/>
            </a:xfrm>
            <a:prstGeom prst="wedgeEllipseCallout">
              <a:avLst>
                <a:gd name="adj1" fmla="val -12665"/>
                <a:gd name="adj2" fmla="val 7504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1823986" y="2057400"/>
            <a:ext cx="562128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Минутка чистописания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2" name="Группа 24"/>
          <p:cNvGrpSpPr/>
          <p:nvPr/>
        </p:nvGrpSpPr>
        <p:grpSpPr>
          <a:xfrm>
            <a:off x="609600" y="2819400"/>
            <a:ext cx="7620000" cy="3276600"/>
            <a:chOff x="1066800" y="1143000"/>
            <a:chExt cx="7620000" cy="3276600"/>
          </a:xfrm>
        </p:grpSpPr>
        <p:grpSp>
          <p:nvGrpSpPr>
            <p:cNvPr id="3" name="Группа 12"/>
            <p:cNvGrpSpPr/>
            <p:nvPr/>
          </p:nvGrpSpPr>
          <p:grpSpPr>
            <a:xfrm>
              <a:off x="1066800" y="1295400"/>
              <a:ext cx="7467600" cy="3048000"/>
              <a:chOff x="1066800" y="914400"/>
              <a:chExt cx="7467600" cy="3048000"/>
            </a:xfrm>
          </p:grpSpPr>
          <p:cxnSp>
            <p:nvCxnSpPr>
              <p:cNvPr id="5" name="Прямая соединительная линия 4"/>
              <p:cNvCxnSpPr/>
              <p:nvPr/>
            </p:nvCxnSpPr>
            <p:spPr>
              <a:xfrm>
                <a:off x="1066800" y="914400"/>
                <a:ext cx="74676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Прямая соединительная линия 5"/>
              <p:cNvCxnSpPr/>
              <p:nvPr/>
            </p:nvCxnSpPr>
            <p:spPr>
              <a:xfrm>
                <a:off x="1066800" y="1219200"/>
                <a:ext cx="74676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1066800" y="1828800"/>
                <a:ext cx="74676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>
                <a:off x="1066800" y="2133600"/>
                <a:ext cx="74676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1066800" y="2743200"/>
                <a:ext cx="74676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>
                <a:off x="1066800" y="3048000"/>
                <a:ext cx="74676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1066800" y="3657600"/>
                <a:ext cx="74676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1066800" y="3962400"/>
                <a:ext cx="74676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Группа 22"/>
            <p:cNvGrpSpPr/>
            <p:nvPr/>
          </p:nvGrpSpPr>
          <p:grpSpPr>
            <a:xfrm>
              <a:off x="1066800" y="1143000"/>
              <a:ext cx="7620000" cy="3276600"/>
              <a:chOff x="1066800" y="1143000"/>
              <a:chExt cx="7620000" cy="3276600"/>
            </a:xfrm>
          </p:grpSpPr>
          <p:cxnSp>
            <p:nvCxnSpPr>
              <p:cNvPr id="15" name="Прямая соединительная линия 14"/>
              <p:cNvCxnSpPr/>
              <p:nvPr/>
            </p:nvCxnSpPr>
            <p:spPr>
              <a:xfrm flipV="1">
                <a:off x="1066800" y="1143000"/>
                <a:ext cx="1143000" cy="32766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 flipV="1">
                <a:off x="2362200" y="1143000"/>
                <a:ext cx="1143000" cy="32766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 flipV="1">
                <a:off x="3657600" y="1143000"/>
                <a:ext cx="1143000" cy="32766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 flipV="1">
                <a:off x="4953000" y="1143000"/>
                <a:ext cx="1143000" cy="32766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 flipV="1">
                <a:off x="6248400" y="1143000"/>
                <a:ext cx="1143000" cy="32766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 flipV="1">
                <a:off x="7543800" y="1143000"/>
                <a:ext cx="1143000" cy="32766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4" name="Picture 6" descr="http://www.ru-toys.ru/files/0562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20000" y="5876442"/>
            <a:ext cx="1523999" cy="981558"/>
          </a:xfrm>
          <a:prstGeom prst="rect">
            <a:avLst/>
          </a:prstGeom>
          <a:noFill/>
        </p:spPr>
      </p:pic>
      <p:grpSp>
        <p:nvGrpSpPr>
          <p:cNvPr id="13" name="Группа 19"/>
          <p:cNvGrpSpPr>
            <a:grpSpLocks/>
          </p:cNvGrpSpPr>
          <p:nvPr/>
        </p:nvGrpSpPr>
        <p:grpSpPr bwMode="auto">
          <a:xfrm>
            <a:off x="1066800" y="76200"/>
            <a:ext cx="6172200" cy="1446213"/>
            <a:chOff x="2339950" y="260648"/>
            <a:chExt cx="4032250" cy="1446550"/>
          </a:xfrm>
        </p:grpSpPr>
        <p:cxnSp>
          <p:nvCxnSpPr>
            <p:cNvPr id="27" name="Прямая соединительная линия 26"/>
            <p:cNvCxnSpPr/>
            <p:nvPr/>
          </p:nvCxnSpPr>
          <p:spPr>
            <a:xfrm>
              <a:off x="2339950" y="837045"/>
              <a:ext cx="403225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2339950" y="1556350"/>
              <a:ext cx="403225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8"/>
            <p:cNvSpPr txBox="1">
              <a:spLocks noChangeArrowheads="1"/>
            </p:cNvSpPr>
            <p:nvPr/>
          </p:nvSpPr>
          <p:spPr bwMode="auto">
            <a:xfrm>
              <a:off x="2555528" y="260648"/>
              <a:ext cx="3600648" cy="144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4400" b="1" dirty="0" smtClean="0">
                  <a:latin typeface="Propisi" pitchFamily="2" charset="0"/>
                </a:rPr>
                <a:t>февраля.</a:t>
              </a:r>
              <a:endParaRPr lang="ru-RU" sz="4400" b="1" dirty="0">
                <a:latin typeface="Propisi" pitchFamily="2" charset="0"/>
              </a:endParaRPr>
            </a:p>
            <a:p>
              <a:pPr algn="ctr"/>
              <a:r>
                <a:rPr lang="ru-RU" sz="4400" b="1" dirty="0">
                  <a:latin typeface="Propisi" pitchFamily="2" charset="0"/>
                </a:rPr>
                <a:t>Классная работа.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Peterson1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5451" y="381000"/>
            <a:ext cx="4445149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 descr="Peterson17"/>
          <p:cNvPicPr>
            <a:picLocks noChangeAspect="1" noChangeArrowheads="1"/>
          </p:cNvPicPr>
          <p:nvPr/>
        </p:nvPicPr>
        <p:blipFill>
          <a:blip r:embed="rId4" cstate="email">
            <a:lum contrast="6000"/>
          </a:blip>
          <a:srcRect/>
          <a:stretch>
            <a:fillRect/>
          </a:stretch>
        </p:blipFill>
        <p:spPr bwMode="auto">
          <a:xfrm>
            <a:off x="4803122" y="3276601"/>
            <a:ext cx="4036078" cy="3239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95536" y="3884855"/>
            <a:ext cx="41044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>
                <a:solidFill>
                  <a:schemeClr val="accent2"/>
                </a:solidFill>
              </a:rPr>
              <a:t>Что мы еще не знаем и не умеем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220072" y="2060848"/>
            <a:ext cx="3744913" cy="174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>
                <a:solidFill>
                  <a:schemeClr val="accent2"/>
                </a:solidFill>
              </a:rPr>
              <a:t>Сами справимся с затруднениями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6477000" y="0"/>
            <a:ext cx="1524000" cy="2133600"/>
            <a:chOff x="5041900" y="1447800"/>
            <a:chExt cx="3644900" cy="5257800"/>
          </a:xfrm>
        </p:grpSpPr>
        <p:pic>
          <p:nvPicPr>
            <p:cNvPr id="7" name="Picture 2" descr="http://img0.liveinternet.ru/images/attach/c/7/98/427/98427128_4121583_repetitor_informatika_ege.gif"/>
            <p:cNvPicPr>
              <a:picLocks noChangeAspect="1" noChangeArrowheads="1"/>
            </p:cNvPicPr>
            <p:nvPr/>
          </p:nvPicPr>
          <p:blipFill>
            <a:blip r:embed="rId5" cstate="email"/>
            <a:srcRect l="21262" t="2658" r="24253" b="5648"/>
            <a:stretch>
              <a:fillRect/>
            </a:stretch>
          </p:blipFill>
          <p:spPr bwMode="auto">
            <a:xfrm>
              <a:off x="5041900" y="1447800"/>
              <a:ext cx="3644900" cy="5257800"/>
            </a:xfrm>
            <a:prstGeom prst="rect">
              <a:avLst/>
            </a:prstGeom>
            <a:noFill/>
          </p:spPr>
        </p:pic>
        <p:sp>
          <p:nvSpPr>
            <p:cNvPr id="8" name="Прямоугольник 7"/>
            <p:cNvSpPr/>
            <p:nvPr/>
          </p:nvSpPr>
          <p:spPr>
            <a:xfrm rot="19901892">
              <a:off x="6254151" y="3501366"/>
              <a:ext cx="1766377" cy="11321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ПОУРОЧНЫЕ ПЛАНЫ 1 КЛАСС\РП 1 класс Перспектива\Русский язык\Учебник\обложка_0030.jpg"/>
          <p:cNvPicPr>
            <a:picLocks noChangeAspect="1" noChangeArrowheads="1"/>
          </p:cNvPicPr>
          <p:nvPr/>
        </p:nvPicPr>
        <p:blipFill>
          <a:blip r:embed="rId3" cstate="email">
            <a:lum bright="-20000" contrast="40000"/>
          </a:blip>
          <a:srcRect/>
          <a:stretch>
            <a:fillRect/>
          </a:stretch>
        </p:blipFill>
        <p:spPr bwMode="auto">
          <a:xfrm>
            <a:off x="609600" y="76199"/>
            <a:ext cx="7848600" cy="608943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467956" y="6477000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С.29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ПОУРОЧНЫЕ ПЛАНЫ 1 КЛАСС\РП 1 класс Перспектива\Русский язык\Учебник\обложка_0030.jpg"/>
          <p:cNvPicPr>
            <a:picLocks noChangeAspect="1" noChangeArrowheads="1"/>
          </p:cNvPicPr>
          <p:nvPr/>
        </p:nvPicPr>
        <p:blipFill>
          <a:blip r:embed="rId3" cstate="email">
            <a:lum bright="-20000" contrast="40000"/>
          </a:blip>
          <a:srcRect/>
          <a:stretch>
            <a:fillRect/>
          </a:stretch>
        </p:blipFill>
        <p:spPr bwMode="auto">
          <a:xfrm>
            <a:off x="1905000" y="228600"/>
            <a:ext cx="6705600" cy="36576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467956" y="6477000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С.29</a:t>
            </a: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304800" y="4419600"/>
            <a:ext cx="8534400" cy="1524000"/>
            <a:chOff x="609600" y="3657600"/>
            <a:chExt cx="8534400" cy="1600200"/>
          </a:xfrm>
        </p:grpSpPr>
        <p:grpSp>
          <p:nvGrpSpPr>
            <p:cNvPr id="5" name="Группа 3"/>
            <p:cNvGrpSpPr/>
            <p:nvPr/>
          </p:nvGrpSpPr>
          <p:grpSpPr>
            <a:xfrm>
              <a:off x="609600" y="3657600"/>
              <a:ext cx="8534400" cy="1600200"/>
              <a:chOff x="1066800" y="1143000"/>
              <a:chExt cx="8534400" cy="1600200"/>
            </a:xfrm>
          </p:grpSpPr>
          <p:grpSp>
            <p:nvGrpSpPr>
              <p:cNvPr id="10" name="Группа 12"/>
              <p:cNvGrpSpPr/>
              <p:nvPr/>
            </p:nvGrpSpPr>
            <p:grpSpPr>
              <a:xfrm>
                <a:off x="1066800" y="1295400"/>
                <a:ext cx="8534400" cy="1219200"/>
                <a:chOff x="1066800" y="914400"/>
                <a:chExt cx="8534400" cy="1219200"/>
              </a:xfrm>
            </p:grpSpPr>
            <p:cxnSp>
              <p:nvCxnSpPr>
                <p:cNvPr id="12" name="Прямая соединительная линия 11"/>
                <p:cNvCxnSpPr/>
                <p:nvPr/>
              </p:nvCxnSpPr>
              <p:spPr>
                <a:xfrm>
                  <a:off x="1066800" y="914400"/>
                  <a:ext cx="8534400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Прямая соединительная линия 12"/>
                <p:cNvCxnSpPr/>
                <p:nvPr/>
              </p:nvCxnSpPr>
              <p:spPr>
                <a:xfrm>
                  <a:off x="1066800" y="1219200"/>
                  <a:ext cx="8534400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Прямая соединительная линия 13"/>
                <p:cNvCxnSpPr/>
                <p:nvPr/>
              </p:nvCxnSpPr>
              <p:spPr>
                <a:xfrm>
                  <a:off x="1066800" y="1828800"/>
                  <a:ext cx="8534400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Прямая соединительная линия 14"/>
                <p:cNvCxnSpPr/>
                <p:nvPr/>
              </p:nvCxnSpPr>
              <p:spPr>
                <a:xfrm>
                  <a:off x="1066800" y="2133600"/>
                  <a:ext cx="8534400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" name="Прямая соединительная линия 10"/>
              <p:cNvCxnSpPr/>
              <p:nvPr/>
            </p:nvCxnSpPr>
            <p:spPr>
              <a:xfrm flipV="1">
                <a:off x="1676400" y="1143000"/>
                <a:ext cx="533400" cy="16002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2743200" y="3657600"/>
              <a:ext cx="533400" cy="16002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4267200" y="3657600"/>
              <a:ext cx="533400" cy="16002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5791200" y="3657600"/>
              <a:ext cx="533400" cy="16002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7391400" y="3657600"/>
              <a:ext cx="533400" cy="16002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Выноска со стрелкой вправо 15"/>
          <p:cNvSpPr/>
          <p:nvPr/>
        </p:nvSpPr>
        <p:spPr>
          <a:xfrm>
            <a:off x="76200" y="228600"/>
            <a:ext cx="1447800" cy="381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212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Учебник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7" name="Picture 2" descr="E:\ПОУРОЧНЫЕ ПЛАНЫ 1 КЛАСС\РП 1 класс Перспектива\Русский язык\Учебник\обложка_0030.jpg"/>
          <p:cNvPicPr>
            <a:picLocks noChangeAspect="1" noChangeArrowheads="1"/>
          </p:cNvPicPr>
          <p:nvPr/>
        </p:nvPicPr>
        <p:blipFill>
          <a:blip r:embed="rId4" cstate="email">
            <a:lum bright="-20000" contrast="40000"/>
          </a:blip>
          <a:srcRect/>
          <a:stretch>
            <a:fillRect/>
          </a:stretch>
        </p:blipFill>
        <p:spPr bwMode="auto">
          <a:xfrm flipH="1">
            <a:off x="76200" y="1524000"/>
            <a:ext cx="1143000" cy="1447800"/>
          </a:xfrm>
          <a:prstGeom prst="rect">
            <a:avLst/>
          </a:prstGeom>
          <a:noFill/>
        </p:spPr>
      </p:pic>
      <p:pic>
        <p:nvPicPr>
          <p:cNvPr id="18" name="Picture 2" descr="E:\ПОУРОЧНЫЕ ПЛАНЫ 1 КЛАСС\РП 1 класс Перспектива\Русский язык\Учебник\обложка_0030.jpg"/>
          <p:cNvPicPr>
            <a:picLocks noChangeAspect="1" noChangeArrowheads="1"/>
          </p:cNvPicPr>
          <p:nvPr/>
        </p:nvPicPr>
        <p:blipFill>
          <a:blip r:embed="rId5" cstate="email">
            <a:lum bright="-20000" contrast="40000"/>
          </a:blip>
          <a:srcRect/>
          <a:stretch>
            <a:fillRect/>
          </a:stretch>
        </p:blipFill>
        <p:spPr bwMode="auto">
          <a:xfrm>
            <a:off x="152400" y="685800"/>
            <a:ext cx="762000" cy="6858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ПОУРОЧНЫЕ ПЛАНЫ 1 КЛАСС\РП 1 класс Перспектива\Русский язык\Учебник\обложка_0031.jpg"/>
          <p:cNvPicPr>
            <a:picLocks noChangeAspect="1" noChangeArrowheads="1"/>
          </p:cNvPicPr>
          <p:nvPr/>
        </p:nvPicPr>
        <p:blipFill>
          <a:blip r:embed="rId3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1676400" y="304800"/>
            <a:ext cx="7066934" cy="1524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467956" y="6477000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С.30</a:t>
            </a:r>
            <a:endParaRPr lang="ru-RU" dirty="0"/>
          </a:p>
        </p:txBody>
      </p:sp>
      <p:pic>
        <p:nvPicPr>
          <p:cNvPr id="4" name="Picture 2" descr="E:\ПОУРОЧНЫЕ ПЛАНЫ 1 КЛАСС\РП 1 класс Перспектива\Русский язык\Учебник\обложка_0031.jpg"/>
          <p:cNvPicPr>
            <a:picLocks noChangeAspect="1" noChangeArrowheads="1"/>
          </p:cNvPicPr>
          <p:nvPr/>
        </p:nvPicPr>
        <p:blipFill>
          <a:blip r:embed="rId4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1752600" y="4419600"/>
            <a:ext cx="7086600" cy="2057400"/>
          </a:xfrm>
          <a:prstGeom prst="rect">
            <a:avLst/>
          </a:prstGeom>
          <a:noFill/>
        </p:spPr>
      </p:pic>
      <p:grpSp>
        <p:nvGrpSpPr>
          <p:cNvPr id="5" name="Группа 4"/>
          <p:cNvGrpSpPr/>
          <p:nvPr/>
        </p:nvGrpSpPr>
        <p:grpSpPr>
          <a:xfrm>
            <a:off x="152400" y="2362200"/>
            <a:ext cx="8839200" cy="1295400"/>
            <a:chOff x="609600" y="3657600"/>
            <a:chExt cx="8534400" cy="1600200"/>
          </a:xfrm>
        </p:grpSpPr>
        <p:grpSp>
          <p:nvGrpSpPr>
            <p:cNvPr id="6" name="Группа 3"/>
            <p:cNvGrpSpPr/>
            <p:nvPr/>
          </p:nvGrpSpPr>
          <p:grpSpPr>
            <a:xfrm>
              <a:off x="609600" y="3657600"/>
              <a:ext cx="8534400" cy="1600200"/>
              <a:chOff x="1066800" y="1143000"/>
              <a:chExt cx="8534400" cy="1600200"/>
            </a:xfrm>
          </p:grpSpPr>
          <p:grpSp>
            <p:nvGrpSpPr>
              <p:cNvPr id="11" name="Группа 12"/>
              <p:cNvGrpSpPr/>
              <p:nvPr/>
            </p:nvGrpSpPr>
            <p:grpSpPr>
              <a:xfrm>
                <a:off x="1066800" y="1295400"/>
                <a:ext cx="8534400" cy="1219200"/>
                <a:chOff x="1066800" y="914400"/>
                <a:chExt cx="8534400" cy="1219200"/>
              </a:xfrm>
            </p:grpSpPr>
            <p:cxnSp>
              <p:nvCxnSpPr>
                <p:cNvPr id="13" name="Прямая соединительная линия 12"/>
                <p:cNvCxnSpPr/>
                <p:nvPr/>
              </p:nvCxnSpPr>
              <p:spPr>
                <a:xfrm>
                  <a:off x="1066800" y="914400"/>
                  <a:ext cx="8534400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Прямая соединительная линия 13"/>
                <p:cNvCxnSpPr/>
                <p:nvPr/>
              </p:nvCxnSpPr>
              <p:spPr>
                <a:xfrm>
                  <a:off x="1066800" y="1219200"/>
                  <a:ext cx="8534400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Прямая соединительная линия 14"/>
                <p:cNvCxnSpPr/>
                <p:nvPr/>
              </p:nvCxnSpPr>
              <p:spPr>
                <a:xfrm>
                  <a:off x="1066800" y="1828800"/>
                  <a:ext cx="8534400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Прямая соединительная линия 15"/>
                <p:cNvCxnSpPr/>
                <p:nvPr/>
              </p:nvCxnSpPr>
              <p:spPr>
                <a:xfrm>
                  <a:off x="1066800" y="2133600"/>
                  <a:ext cx="8534400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" name="Прямая соединительная линия 11"/>
              <p:cNvCxnSpPr/>
              <p:nvPr/>
            </p:nvCxnSpPr>
            <p:spPr>
              <a:xfrm flipV="1">
                <a:off x="1676400" y="1143000"/>
                <a:ext cx="533400" cy="16002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2743200" y="3657600"/>
              <a:ext cx="533400" cy="16002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4267200" y="3657600"/>
              <a:ext cx="533400" cy="16002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5791200" y="3657600"/>
              <a:ext cx="533400" cy="16002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7391400" y="3657600"/>
              <a:ext cx="533400" cy="16002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Выноска со стрелкой вправо 16"/>
          <p:cNvSpPr/>
          <p:nvPr/>
        </p:nvSpPr>
        <p:spPr>
          <a:xfrm>
            <a:off x="76200" y="228600"/>
            <a:ext cx="1447800" cy="381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212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Учебник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8" name="Picture 2" descr="E:\ПОУРОЧНЫЕ ПЛАНЫ 1 КЛАСС\РП 1 класс Перспектива\Русский язык\Учебник\обложка_0031.jpg"/>
          <p:cNvPicPr>
            <a:picLocks noChangeAspect="1" noChangeArrowheads="1"/>
          </p:cNvPicPr>
          <p:nvPr/>
        </p:nvPicPr>
        <p:blipFill>
          <a:blip r:embed="rId5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228600" y="685800"/>
            <a:ext cx="762000" cy="762000"/>
          </a:xfrm>
          <a:prstGeom prst="rect">
            <a:avLst/>
          </a:prstGeom>
          <a:noFill/>
        </p:spPr>
      </p:pic>
      <p:pic>
        <p:nvPicPr>
          <p:cNvPr id="19" name="Picture 2" descr="E:\ПОУРОЧНЫЕ ПЛАНЫ 1 КЛАСС\РП 1 класс Перспектива\Русский язык\Учебник\обложка_0031.jpg"/>
          <p:cNvPicPr>
            <a:picLocks noChangeAspect="1" noChangeArrowheads="1"/>
          </p:cNvPicPr>
          <p:nvPr/>
        </p:nvPicPr>
        <p:blipFill>
          <a:blip r:embed="rId6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228600" y="4876800"/>
            <a:ext cx="762000" cy="762000"/>
          </a:xfrm>
          <a:prstGeom prst="rect">
            <a:avLst/>
          </a:prstGeom>
          <a:noFill/>
        </p:spPr>
      </p:pic>
      <p:sp>
        <p:nvSpPr>
          <p:cNvPr id="20" name="Выноска со стрелкой вправо 19"/>
          <p:cNvSpPr/>
          <p:nvPr/>
        </p:nvSpPr>
        <p:spPr>
          <a:xfrm>
            <a:off x="76200" y="4419600"/>
            <a:ext cx="1447800" cy="381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212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Учебник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ДОКУМЕНТЫ\ПОУРОЧНЫЕ ПЛАНЫ 1 КЛАСС\РП 1 класс Перспектива\Русский язык\Рабоая тетарадь\10013.jpg"/>
          <p:cNvPicPr>
            <a:picLocks noChangeAspect="1" noChangeArrowheads="1"/>
          </p:cNvPicPr>
          <p:nvPr/>
        </p:nvPicPr>
        <p:blipFill>
          <a:blip r:embed="rId3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1399347" y="152400"/>
            <a:ext cx="7668453" cy="5105400"/>
          </a:xfrm>
          <a:prstGeom prst="rect">
            <a:avLst/>
          </a:prstGeom>
          <a:noFill/>
        </p:spPr>
      </p:pic>
      <p:sp>
        <p:nvSpPr>
          <p:cNvPr id="2" name="Выноска со стрелкой вправо 1"/>
          <p:cNvSpPr/>
          <p:nvPr/>
        </p:nvSpPr>
        <p:spPr>
          <a:xfrm>
            <a:off x="152400" y="228600"/>
            <a:ext cx="1447800" cy="381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212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Пропись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67956" y="6488668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С.16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ДОКУМЕНТЫ\ПОУРОЧНЫЕ ПЛАНЫ 1 КЛАСС\РП 1 класс Перспектива\Русский язык\Рабоая тетарадь\10014.jpg"/>
          <p:cNvPicPr>
            <a:picLocks noChangeAspect="1" noChangeArrowheads="1"/>
          </p:cNvPicPr>
          <p:nvPr/>
        </p:nvPicPr>
        <p:blipFill>
          <a:blip r:embed="rId3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1447800" y="228600"/>
            <a:ext cx="7671006" cy="4502150"/>
          </a:xfrm>
          <a:prstGeom prst="rect">
            <a:avLst/>
          </a:prstGeom>
          <a:noFill/>
        </p:spPr>
      </p:pic>
      <p:sp>
        <p:nvSpPr>
          <p:cNvPr id="2" name="Выноска со стрелкой вправо 1"/>
          <p:cNvSpPr/>
          <p:nvPr/>
        </p:nvSpPr>
        <p:spPr>
          <a:xfrm>
            <a:off x="152400" y="228600"/>
            <a:ext cx="1447800" cy="381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212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Пропись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67956" y="6488668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С.17</a:t>
            </a:r>
            <a:endParaRPr lang="ru-RU" dirty="0"/>
          </a:p>
        </p:txBody>
      </p:sp>
      <p:pic>
        <p:nvPicPr>
          <p:cNvPr id="5" name="Picture 2" descr="D:\ДОКУМЕНТЫ\ПОУРОЧНЫЕ ПЛАНЫ 1 КЛАСС\РП 1 класс Перспектива\Русский язык\Рабоая тетарадь\1001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81000" y="762000"/>
            <a:ext cx="685800" cy="5334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ДОКУМЕНТЫ\ПОУРОЧНЫЕ ПЛАНЫ 1 КЛАСС\РП 1 класс Перспектива\Русский язык\Рабоая тетарадь\10014.jpg"/>
          <p:cNvPicPr>
            <a:picLocks noChangeAspect="1" noChangeArrowheads="1"/>
          </p:cNvPicPr>
          <p:nvPr/>
        </p:nvPicPr>
        <p:blipFill>
          <a:blip r:embed="rId3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1447799" y="152400"/>
            <a:ext cx="7694951" cy="6705600"/>
          </a:xfrm>
          <a:prstGeom prst="rect">
            <a:avLst/>
          </a:prstGeom>
          <a:noFill/>
        </p:spPr>
      </p:pic>
      <p:sp>
        <p:nvSpPr>
          <p:cNvPr id="2" name="Выноска со стрелкой вправо 1"/>
          <p:cNvSpPr/>
          <p:nvPr/>
        </p:nvSpPr>
        <p:spPr>
          <a:xfrm>
            <a:off x="152400" y="228600"/>
            <a:ext cx="1447800" cy="381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212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Пропись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67956" y="6488668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С.17</a:t>
            </a:r>
            <a:endParaRPr lang="ru-RU" dirty="0"/>
          </a:p>
        </p:txBody>
      </p:sp>
      <p:pic>
        <p:nvPicPr>
          <p:cNvPr id="5" name="Picture 2" descr="D:\ДОКУМЕНТЫ\ПОУРОЧНЫЕ ПЛАНЫ 1 КЛАСС\РП 1 класс Перспектива\Русский язык\Рабоая тетарадь\1001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81000" y="762000"/>
            <a:ext cx="685800" cy="5334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54</Words>
  <Application>Microsoft Office PowerPoint</Application>
  <PresentationFormat>Экран (4:3)</PresentationFormat>
  <Paragraphs>36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21</cp:revision>
  <dcterms:modified xsi:type="dcterms:W3CDTF">2014-02-26T14:57:53Z</dcterms:modified>
</cp:coreProperties>
</file>