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4" r:id="rId4"/>
    <p:sldId id="276" r:id="rId5"/>
    <p:sldId id="262" r:id="rId6"/>
    <p:sldId id="265" r:id="rId7"/>
    <p:sldId id="266" r:id="rId8"/>
    <p:sldId id="263" r:id="rId9"/>
    <p:sldId id="267" r:id="rId10"/>
    <p:sldId id="268" r:id="rId11"/>
    <p:sldId id="269" r:id="rId12"/>
    <p:sldId id="270" r:id="rId13"/>
    <p:sldId id="274" r:id="rId14"/>
    <p:sldId id="275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8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9AC2F-0D4C-43AA-ABF1-E542CA9EA53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15906-618A-4FCA-A786-67ABFE63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B7C336-58A6-4561-80D4-ACBC395C031C}" type="slidenum">
              <a:rPr lang="ru-RU">
                <a:solidFill>
                  <a:srgbClr val="000000"/>
                </a:solidFill>
              </a:rPr>
              <a:pPr/>
              <a:t>11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AE548-D592-4379-BCA3-CB1B61BBA0E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6BBA54-A531-4BFE-AA3D-AAFAAE75815D}" type="slidenum">
              <a:rPr lang="ru-RU">
                <a:solidFill>
                  <a:srgbClr val="000000"/>
                </a:solidFill>
              </a:rPr>
              <a:pPr/>
              <a:t>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5906-618A-4FCA-A786-67ABFE63C8A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91F3-24C7-441E-A861-6C5B0976C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75AC0-8C24-4C27-8EA4-767F7E8D3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36E51-E147-49C8-A7F7-CCDAE809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E7132-236E-495F-BBCF-06211CFB4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5B3D-AAE5-415B-BE4B-8B471AE43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00C0-10AA-4562-B51B-92F53A448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6D432-19AE-4BB0-92E5-D80EA0854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2D0EF-0534-4F08-BCB9-FFF3631BB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B2205-FB64-4617-927D-17CBD76AA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CB3BA-9AED-4953-A298-94A734BED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62DF0-2731-4DE0-807E-E2F40FC15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7DEF0-BF15-444C-9FD4-26D6E2671A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10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36975" y="0"/>
            <a:ext cx="42508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Русский язык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0151" y="914400"/>
            <a:ext cx="1827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 11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1371600"/>
            <a:ext cx="3962400" cy="5029200"/>
            <a:chOff x="0" y="1371600"/>
            <a:chExt cx="3962400" cy="5029200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1371600"/>
              <a:ext cx="3962400" cy="5029200"/>
            </a:xfrm>
            <a:prstGeom prst="verticalScroll">
              <a:avLst>
                <a:gd name="adj" fmla="val 68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3076" name="Picture 4" descr="http://www.tpk-vashdom.ru/xml_my_shop_new/img/435087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81000" y="1676400"/>
              <a:ext cx="3200400" cy="4623817"/>
            </a:xfrm>
            <a:prstGeom prst="rect">
              <a:avLst/>
            </a:prstGeom>
            <a:noFill/>
          </p:spPr>
        </p:pic>
      </p:grpSp>
      <p:pic>
        <p:nvPicPr>
          <p:cNvPr id="3080" name="Picture 8" descr="http://s016.radikal.ru/i334/1110/3b/c7a1aaea3c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172200" y="3468495"/>
            <a:ext cx="2962427" cy="33895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0"/>
          <p:cNvGrpSpPr/>
          <p:nvPr/>
        </p:nvGrpSpPr>
        <p:grpSpPr>
          <a:xfrm>
            <a:off x="152400" y="530179"/>
            <a:ext cx="8991600" cy="6327821"/>
            <a:chOff x="152400" y="2895600"/>
            <a:chExt cx="8991600" cy="6327821"/>
          </a:xfrm>
        </p:grpSpPr>
        <p:grpSp>
          <p:nvGrpSpPr>
            <p:cNvPr id="3" name="Группа 24"/>
            <p:cNvGrpSpPr/>
            <p:nvPr/>
          </p:nvGrpSpPr>
          <p:grpSpPr>
            <a:xfrm>
              <a:off x="152400" y="2895600"/>
              <a:ext cx="8991600" cy="6327821"/>
              <a:chOff x="1066800" y="1143000"/>
              <a:chExt cx="9105900" cy="6969275"/>
            </a:xfrm>
          </p:grpSpPr>
          <p:grpSp>
            <p:nvGrpSpPr>
              <p:cNvPr id="4" name="Группа 12"/>
              <p:cNvGrpSpPr/>
              <p:nvPr/>
            </p:nvGrpSpPr>
            <p:grpSpPr>
              <a:xfrm>
                <a:off x="1066800" y="1295400"/>
                <a:ext cx="9105900" cy="6561553"/>
                <a:chOff x="1066800" y="914400"/>
                <a:chExt cx="9105900" cy="6561553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1066800" y="914400"/>
                  <a:ext cx="8915400" cy="3500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1066800" y="1219200"/>
                  <a:ext cx="8915400" cy="3500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1066800" y="1787604"/>
                  <a:ext cx="8915400" cy="411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flipV="1">
                  <a:off x="1066800" y="2092404"/>
                  <a:ext cx="8915400" cy="411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flipV="1">
                  <a:off x="1066800" y="2702004"/>
                  <a:ext cx="8915400" cy="411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flipV="1">
                  <a:off x="1066800" y="3006804"/>
                  <a:ext cx="8915400" cy="411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flipV="1">
                  <a:off x="1066800" y="3616404"/>
                  <a:ext cx="8915400" cy="411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flipV="1">
                  <a:off x="1066800" y="3921204"/>
                  <a:ext cx="8915400" cy="411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flipV="1">
                  <a:off x="1257300" y="4494340"/>
                  <a:ext cx="8915400" cy="411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 flipV="1">
                  <a:off x="1257300" y="4799139"/>
                  <a:ext cx="8915400" cy="411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 flipV="1">
                  <a:off x="1257300" y="5408740"/>
                  <a:ext cx="8915400" cy="411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 flipV="1">
                  <a:off x="1257300" y="5713540"/>
                  <a:ext cx="8915400" cy="411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 flipV="1">
                  <a:off x="1257300" y="6215557"/>
                  <a:ext cx="8915400" cy="411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 flipV="1">
                  <a:off x="1257300" y="6520356"/>
                  <a:ext cx="8915400" cy="411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 flipV="1">
                  <a:off x="1257300" y="7129957"/>
                  <a:ext cx="8915400" cy="411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flipV="1">
                  <a:off x="1257300" y="7434757"/>
                  <a:ext cx="8915400" cy="411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Прямая соединительная линия 4"/>
              <p:cNvCxnSpPr/>
              <p:nvPr/>
            </p:nvCxnSpPr>
            <p:spPr>
              <a:xfrm flipV="1">
                <a:off x="10668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flipV="1">
                <a:off x="9029700" y="4835675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609600" y="2895601"/>
              <a:ext cx="2438400" cy="63245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514600" y="2895600"/>
              <a:ext cx="2438400" cy="63245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4419600" y="2895600"/>
              <a:ext cx="2438400" cy="63245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6248400" y="2895600"/>
              <a:ext cx="2438400" cy="63245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157404" y="152400"/>
            <a:ext cx="7834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Propisi" pitchFamily="2" charset="0"/>
              </a:rPr>
              <a:t>Трудолюбивый - ленивый. </a:t>
            </a:r>
            <a:endParaRPr lang="ru-RU" sz="6600" b="1" dirty="0">
              <a:latin typeface="Propisi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949404"/>
            <a:ext cx="62985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Propisi" pitchFamily="2" charset="0"/>
              </a:rPr>
              <a:t>Смелый - трусливый.</a:t>
            </a:r>
            <a:endParaRPr lang="ru-RU" sz="6600" b="1" dirty="0">
              <a:latin typeface="Propis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1787604"/>
            <a:ext cx="59105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Propisi" pitchFamily="2" charset="0"/>
              </a:rPr>
              <a:t>Вежливый - грубый.</a:t>
            </a:r>
            <a:endParaRPr lang="ru-RU" sz="6600" b="1" dirty="0">
              <a:latin typeface="Propisi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2625804"/>
            <a:ext cx="44101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Propisi" pitchFamily="2" charset="0"/>
              </a:rPr>
              <a:t>Добрый - злой.</a:t>
            </a:r>
            <a:endParaRPr lang="ru-RU" sz="6600" b="1" dirty="0">
              <a:latin typeface="Propisi" pitchFamily="2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12707" y="-76200"/>
            <a:ext cx="22140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проверим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4800" y="3429000"/>
            <a:ext cx="58192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Propisi" pitchFamily="2" charset="0"/>
              </a:rPr>
              <a:t>Честный - л</a:t>
            </a:r>
            <a:r>
              <a:rPr lang="ru-RU" sz="6600" b="1" u="sng" dirty="0" smtClean="0">
                <a:solidFill>
                  <a:srgbClr val="FF0000"/>
                </a:solidFill>
                <a:latin typeface="Propisi" pitchFamily="2" charset="0"/>
              </a:rPr>
              <a:t>жи</a:t>
            </a:r>
            <a:r>
              <a:rPr lang="ru-RU" sz="6600" b="1" dirty="0" smtClean="0">
                <a:latin typeface="Propisi" pitchFamily="2" charset="0"/>
              </a:rPr>
              <a:t>вый.</a:t>
            </a:r>
            <a:endParaRPr lang="ru-RU" sz="6600" b="1" dirty="0">
              <a:latin typeface="Propisi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4800" y="4267200"/>
            <a:ext cx="49600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Propisi" pitchFamily="2" charset="0"/>
              </a:rPr>
              <a:t>Умный - глупый.</a:t>
            </a:r>
            <a:endParaRPr lang="ru-RU" sz="6600" b="1" dirty="0">
              <a:latin typeface="Propisi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4800" y="4988004"/>
            <a:ext cx="80105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Propisi" pitchFamily="2" charset="0"/>
              </a:rPr>
              <a:t>Послушный - непослушный.</a:t>
            </a:r>
            <a:endParaRPr lang="ru-RU" sz="6600" b="1" dirty="0">
              <a:latin typeface="Propisi" pitchFamily="2" charset="0"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48" descr="Штриховой диагональный 2"/>
          <p:cNvSpPr>
            <a:spLocks/>
          </p:cNvSpPr>
          <p:nvPr/>
        </p:nvSpPr>
        <p:spPr bwMode="auto">
          <a:xfrm rot="-126566">
            <a:off x="-393700" y="5222875"/>
            <a:ext cx="9864725" cy="2884488"/>
          </a:xfrm>
          <a:custGeom>
            <a:avLst/>
            <a:gdLst>
              <a:gd name="T0" fmla="*/ 2147483647 w 6102"/>
              <a:gd name="T1" fmla="*/ 2147483647 h 1632"/>
              <a:gd name="T2" fmla="*/ 2147483647 w 6102"/>
              <a:gd name="T3" fmla="*/ 2147483647 h 1632"/>
              <a:gd name="T4" fmla="*/ 2147483647 w 6102"/>
              <a:gd name="T5" fmla="*/ 2147483647 h 1632"/>
              <a:gd name="T6" fmla="*/ 2147483647 w 6102"/>
              <a:gd name="T7" fmla="*/ 2147483647 h 1632"/>
              <a:gd name="T8" fmla="*/ 2147483647 w 6102"/>
              <a:gd name="T9" fmla="*/ 2147483647 h 1632"/>
              <a:gd name="T10" fmla="*/ 2147483647 w 6102"/>
              <a:gd name="T11" fmla="*/ 2147483647 h 1632"/>
              <a:gd name="T12" fmla="*/ 2147483647 w 6102"/>
              <a:gd name="T13" fmla="*/ 2147483647 h 1632"/>
              <a:gd name="T14" fmla="*/ 2147483647 w 6102"/>
              <a:gd name="T15" fmla="*/ 2147483647 h 1632"/>
              <a:gd name="T16" fmla="*/ 2147483647 w 6102"/>
              <a:gd name="T17" fmla="*/ 2147483647 h 1632"/>
              <a:gd name="T18" fmla="*/ 2147483647 w 6102"/>
              <a:gd name="T19" fmla="*/ 2147483647 h 1632"/>
              <a:gd name="T20" fmla="*/ 2147483647 w 6102"/>
              <a:gd name="T21" fmla="*/ 2147483647 h 1632"/>
              <a:gd name="T22" fmla="*/ 2147483647 w 6102"/>
              <a:gd name="T23" fmla="*/ 2147483647 h 1632"/>
              <a:gd name="T24" fmla="*/ 2147483647 w 6102"/>
              <a:gd name="T25" fmla="*/ 2147483647 h 1632"/>
              <a:gd name="T26" fmla="*/ 2147483647 w 6102"/>
              <a:gd name="T27" fmla="*/ 2147483647 h 1632"/>
              <a:gd name="T28" fmla="*/ 2147483647 w 6102"/>
              <a:gd name="T29" fmla="*/ 2147483647 h 1632"/>
              <a:gd name="T30" fmla="*/ 2147483647 w 6102"/>
              <a:gd name="T31" fmla="*/ 2147483647 h 1632"/>
              <a:gd name="T32" fmla="*/ 2147483647 w 6102"/>
              <a:gd name="T33" fmla="*/ 2147483647 h 1632"/>
              <a:gd name="T34" fmla="*/ 2147483647 w 6102"/>
              <a:gd name="T35" fmla="*/ 2147483647 h 1632"/>
              <a:gd name="T36" fmla="*/ 2147483647 w 6102"/>
              <a:gd name="T37" fmla="*/ 2147483647 h 1632"/>
              <a:gd name="T38" fmla="*/ 2147483647 w 6102"/>
              <a:gd name="T39" fmla="*/ 2147483647 h 1632"/>
              <a:gd name="T40" fmla="*/ 2147483647 w 6102"/>
              <a:gd name="T41" fmla="*/ 2147483647 h 1632"/>
              <a:gd name="T42" fmla="*/ 2147483647 w 6102"/>
              <a:gd name="T43" fmla="*/ 2147483647 h 1632"/>
              <a:gd name="T44" fmla="*/ 2147483647 w 6102"/>
              <a:gd name="T45" fmla="*/ 2147483647 h 1632"/>
              <a:gd name="T46" fmla="*/ 2147483647 w 6102"/>
              <a:gd name="T47" fmla="*/ 2147483647 h 1632"/>
              <a:gd name="T48" fmla="*/ 2147483647 w 6102"/>
              <a:gd name="T49" fmla="*/ 2147483647 h 1632"/>
              <a:gd name="T50" fmla="*/ 2147483647 w 6102"/>
              <a:gd name="T51" fmla="*/ 2147483647 h 1632"/>
              <a:gd name="T52" fmla="*/ 2147483647 w 6102"/>
              <a:gd name="T53" fmla="*/ 2147483647 h 1632"/>
              <a:gd name="T54" fmla="*/ 2147483647 w 6102"/>
              <a:gd name="T55" fmla="*/ 2147483647 h 1632"/>
              <a:gd name="T56" fmla="*/ 2147483647 w 6102"/>
              <a:gd name="T57" fmla="*/ 2147483647 h 1632"/>
              <a:gd name="T58" fmla="*/ 2147483647 w 6102"/>
              <a:gd name="T59" fmla="*/ 2147483647 h 1632"/>
              <a:gd name="T60" fmla="*/ 2147483647 w 6102"/>
              <a:gd name="T61" fmla="*/ 2147483647 h 1632"/>
              <a:gd name="T62" fmla="*/ 2147483647 w 6102"/>
              <a:gd name="T63" fmla="*/ 2147483647 h 1632"/>
              <a:gd name="T64" fmla="*/ 2147483647 w 6102"/>
              <a:gd name="T65" fmla="*/ 2147483647 h 1632"/>
              <a:gd name="T66" fmla="*/ 2147483647 w 6102"/>
              <a:gd name="T67" fmla="*/ 2147483647 h 1632"/>
              <a:gd name="T68" fmla="*/ 2147483647 w 6102"/>
              <a:gd name="T69" fmla="*/ 2147483647 h 1632"/>
              <a:gd name="T70" fmla="*/ 2147483647 w 6102"/>
              <a:gd name="T71" fmla="*/ 2147483647 h 1632"/>
              <a:gd name="T72" fmla="*/ 2147483647 w 6102"/>
              <a:gd name="T73" fmla="*/ 2147483647 h 1632"/>
              <a:gd name="T74" fmla="*/ 2147483647 w 6102"/>
              <a:gd name="T75" fmla="*/ 2147483647 h 1632"/>
              <a:gd name="T76" fmla="*/ 2147483647 w 6102"/>
              <a:gd name="T77" fmla="*/ 2147483647 h 1632"/>
              <a:gd name="T78" fmla="*/ 2147483647 w 6102"/>
              <a:gd name="T79" fmla="*/ 2147483647 h 1632"/>
              <a:gd name="T80" fmla="*/ 2147483647 w 6102"/>
              <a:gd name="T81" fmla="*/ 2147483647 h 1632"/>
              <a:gd name="T82" fmla="*/ 2147483647 w 6102"/>
              <a:gd name="T83" fmla="*/ 2147483647 h 1632"/>
              <a:gd name="T84" fmla="*/ 2147483647 w 6102"/>
              <a:gd name="T85" fmla="*/ 2147483647 h 16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102"/>
              <a:gd name="T130" fmla="*/ 0 h 1632"/>
              <a:gd name="T131" fmla="*/ 6102 w 6102"/>
              <a:gd name="T132" fmla="*/ 1632 h 16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3335" name="Picture 23" descr="b3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5661025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724400"/>
            <a:ext cx="152241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427" flipH="1">
            <a:off x="5364163" y="4724400"/>
            <a:ext cx="13716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3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175" y="5300663"/>
            <a:ext cx="12922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b3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5661025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Ins02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-1296988" y="2565400"/>
            <a:ext cx="12969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9" cstate="email">
            <a:lum bright="-12000"/>
          </a:blip>
          <a:srcRect/>
          <a:stretch>
            <a:fillRect/>
          </a:stretch>
        </p:blipFill>
        <p:spPr bwMode="auto">
          <a:xfrm rot="-718568">
            <a:off x="5292725" y="23495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1763713" y="333375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516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3361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esenka_o_raduge.wav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6021388"/>
            <a:ext cx="8651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3" name="Picture 51" descr="b3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113" y="59499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4" name="Picture 52" descr="b3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5949950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12088" y="61658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</p:childTnLst>
        </p:cTn>
      </p:par>
    </p:tnLst>
    <p:bldLst>
      <p:bldP spid="13315" grpId="0" animBg="1"/>
      <p:bldP spid="13315" grpId="1" animBg="1"/>
      <p:bldP spid="13315" grpId="2" animBg="1"/>
      <p:bldP spid="13348" grpId="0" animBg="1"/>
      <p:bldP spid="13349" grpId="0" animBg="1"/>
      <p:bldP spid="13350" grpId="0" animBg="1"/>
      <p:bldP spid="13350" grpId="1" animBg="1"/>
      <p:bldP spid="13333" grpId="0" animBg="1"/>
      <p:bldP spid="13333" grpId="1" animBg="1"/>
      <p:bldP spid="13352" grpId="0" animBg="1"/>
      <p:bldP spid="13352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58" grpId="0" animBg="1"/>
      <p:bldP spid="1335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ОУРОЧНЫЕ ПЛАНЫ 1 КЛАСС\РП 1 класс Перспектива\Русский язык\Рабоая тетарадь\10015.jp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1905000" y="86970"/>
            <a:ext cx="5638800" cy="6694830"/>
          </a:xfrm>
          <a:prstGeom prst="rect">
            <a:avLst/>
          </a:prstGeom>
          <a:noFill/>
        </p:spPr>
      </p:pic>
      <p:sp>
        <p:nvSpPr>
          <p:cNvPr id="2" name="Выноска со стрелкой вправо 1"/>
          <p:cNvSpPr/>
          <p:nvPr/>
        </p:nvSpPr>
        <p:spPr>
          <a:xfrm>
            <a:off x="114300" y="1143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Пропись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9856" y="637436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С.18</a:t>
            </a:r>
            <a:endParaRPr lang="ru-RU" dirty="0"/>
          </a:p>
        </p:txBody>
      </p:sp>
      <p:pic>
        <p:nvPicPr>
          <p:cNvPr id="6" name="Picture 2" descr="D:\ДОКУМЕНТЫ\ПОУРОЧНЫЕ ПЛАНЫ 1 КЛАСС\РП 1 класс Перспектива\Русский язык\Рабоая тетарадь\100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609600"/>
            <a:ext cx="609600" cy="83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ОУРОЧНЫЕ ПЛАНЫ 1 КЛАСС\РП 1 класс Перспектива\Русский язык\Рабоая тетарадь\10015.jp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1447800" y="76200"/>
            <a:ext cx="7611035" cy="1828800"/>
          </a:xfrm>
          <a:prstGeom prst="rect">
            <a:avLst/>
          </a:prstGeom>
          <a:noFill/>
        </p:spPr>
      </p:pic>
      <p:sp>
        <p:nvSpPr>
          <p:cNvPr id="2" name="Выноска со стрелкой вправо 1"/>
          <p:cNvSpPr/>
          <p:nvPr/>
        </p:nvSpPr>
        <p:spPr>
          <a:xfrm>
            <a:off x="114300" y="1143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Пропись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9856" y="637436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С.18</a:t>
            </a:r>
            <a:endParaRPr lang="ru-RU" dirty="0"/>
          </a:p>
        </p:txBody>
      </p:sp>
      <p:pic>
        <p:nvPicPr>
          <p:cNvPr id="7" name="Picture 2" descr="D:\ДОКУМЕНТЫ\ПОУРОЧНЫЕ ПЛАНЫ 1 КЛАСС\РП 1 класс Перспектива\Русский язык\Рабоая тетарадь\10015.jpg"/>
          <p:cNvPicPr>
            <a:picLocks noChangeAspect="1" noChangeArrowheads="1"/>
          </p:cNvPicPr>
          <p:nvPr/>
        </p:nvPicPr>
        <p:blipFill>
          <a:blip r:embed="rId4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133600" y="2438399"/>
            <a:ext cx="5334000" cy="24553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ОУРОЧНЫЕ ПЛАНЫ 1 КЛАСС\РП 1 класс Перспектива\Русский язык\Учебник\обложка_0035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828800" y="-1"/>
            <a:ext cx="6019800" cy="23622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67956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С.34</a:t>
            </a:r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76200" y="8382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Учебник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E:\ПОУРОЧНЫЕ ПЛАНЫ 1 КЛАСС\РП 1 класс Перспектива\Русский язык\Учебник\обложка_0035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28600" y="1295400"/>
            <a:ext cx="685800" cy="609600"/>
          </a:xfrm>
          <a:prstGeom prst="rect">
            <a:avLst/>
          </a:prstGeom>
          <a:noFill/>
        </p:spPr>
      </p:pic>
      <p:pic>
        <p:nvPicPr>
          <p:cNvPr id="6" name="Picture 2" descr="E:\ПОУРОЧНЫЕ ПЛАНЫ 1 КЛАСС\РП 1 класс Перспектива\Русский язык\Учебник\обложка_0035.jpg"/>
          <p:cNvPicPr>
            <a:picLocks noChangeAspect="1" noChangeArrowheads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62000" y="2576191"/>
            <a:ext cx="6858000" cy="30626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ОУРОЧНЫЕ ПЛАНЫ 1 КЛАСС\РП 1 класс Перспектива\Русский язык\Учебник\обложка_0035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066800" y="152401"/>
            <a:ext cx="7010400" cy="3485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67956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С.34</a:t>
            </a:r>
            <a:endParaRPr lang="ru-RU" dirty="0"/>
          </a:p>
        </p:txBody>
      </p:sp>
      <p:grpSp>
        <p:nvGrpSpPr>
          <p:cNvPr id="2" name="Группа 3"/>
          <p:cNvGrpSpPr/>
          <p:nvPr/>
        </p:nvGrpSpPr>
        <p:grpSpPr>
          <a:xfrm>
            <a:off x="304800" y="3962400"/>
            <a:ext cx="8534400" cy="1371600"/>
            <a:chOff x="609600" y="3657600"/>
            <a:chExt cx="8534400" cy="16002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09600" y="3657600"/>
              <a:ext cx="8534400" cy="1600200"/>
              <a:chOff x="1066800" y="1143000"/>
              <a:chExt cx="8534400" cy="1600200"/>
            </a:xfrm>
          </p:grpSpPr>
          <p:grpSp>
            <p:nvGrpSpPr>
              <p:cNvPr id="5" name="Группа 12"/>
              <p:cNvGrpSpPr/>
              <p:nvPr/>
            </p:nvGrpSpPr>
            <p:grpSpPr>
              <a:xfrm>
                <a:off x="1066800" y="1295400"/>
                <a:ext cx="8534400" cy="1219200"/>
                <a:chOff x="1066800" y="914400"/>
                <a:chExt cx="8534400" cy="1219200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1066800" y="9144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1066800" y="12192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1066800" y="18288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1066800" y="21336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1676400" y="1143000"/>
                <a:ext cx="533400" cy="16002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27432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672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57912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73914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8583" y="0"/>
            <a:ext cx="27892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228600" y="914400"/>
            <a:ext cx="8614372" cy="3295650"/>
            <a:chOff x="381000" y="2362200"/>
            <a:chExt cx="8614372" cy="3295650"/>
          </a:xfrm>
        </p:grpSpPr>
        <p:pic>
          <p:nvPicPr>
            <p:cNvPr id="23554" name="Picture 2" descr="http://lib.znate.ru/pars_docs/refs/8/7990/7990_html_m6169237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33400" y="3581400"/>
              <a:ext cx="7650079" cy="2076450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3339017" y="2895600"/>
              <a:ext cx="214738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отлично</a:t>
              </a:r>
              <a:endPara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86910" y="2895600"/>
              <a:ext cx="225414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Не понял</a:t>
              </a:r>
              <a:endPara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986408" y="2895600"/>
              <a:ext cx="300896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Буду думать</a:t>
              </a:r>
              <a:endPara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8" name="Овальная выноска 7"/>
            <p:cNvSpPr/>
            <p:nvPr/>
          </p:nvSpPr>
          <p:spPr>
            <a:xfrm>
              <a:off x="381000" y="2362200"/>
              <a:ext cx="2514600" cy="1600200"/>
            </a:xfrm>
            <a:prstGeom prst="wedgeEllipseCallout">
              <a:avLst>
                <a:gd name="adj1" fmla="val 13827"/>
                <a:gd name="adj2" fmla="val 625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ьная выноска 8"/>
            <p:cNvSpPr/>
            <p:nvPr/>
          </p:nvSpPr>
          <p:spPr>
            <a:xfrm>
              <a:off x="3276600" y="2362200"/>
              <a:ext cx="2286000" cy="1600200"/>
            </a:xfrm>
            <a:prstGeom prst="wedgeEllipseCallout">
              <a:avLst>
                <a:gd name="adj1" fmla="val 8949"/>
                <a:gd name="adj2" fmla="val 6180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ьная выноска 9"/>
            <p:cNvSpPr/>
            <p:nvPr/>
          </p:nvSpPr>
          <p:spPr>
            <a:xfrm>
              <a:off x="5943600" y="2362200"/>
              <a:ext cx="2971800" cy="1600200"/>
            </a:xfrm>
            <a:prstGeom prst="wedgeEllipseCallout">
              <a:avLst>
                <a:gd name="adj1" fmla="val -12665"/>
                <a:gd name="adj2" fmla="val 750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23986" y="2057400"/>
            <a:ext cx="5621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Минутка чистописания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609600" y="2819400"/>
            <a:ext cx="7620000" cy="3276600"/>
            <a:chOff x="1066800" y="1143000"/>
            <a:chExt cx="7620000" cy="3276600"/>
          </a:xfrm>
        </p:grpSpPr>
        <p:grpSp>
          <p:nvGrpSpPr>
            <p:cNvPr id="3" name="Группа 12"/>
            <p:cNvGrpSpPr/>
            <p:nvPr/>
          </p:nvGrpSpPr>
          <p:grpSpPr>
            <a:xfrm>
              <a:off x="1066800" y="1295400"/>
              <a:ext cx="7467600" cy="3048000"/>
              <a:chOff x="1066800" y="914400"/>
              <a:chExt cx="7467600" cy="3048000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1066800" y="9144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066800" y="12192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066800" y="18288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066800" y="21336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066800" y="27432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066800" y="30480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066800" y="36576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066800" y="3962400"/>
                <a:ext cx="7467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22"/>
            <p:cNvGrpSpPr/>
            <p:nvPr/>
          </p:nvGrpSpPr>
          <p:grpSpPr>
            <a:xfrm>
              <a:off x="1066800" y="1143000"/>
              <a:ext cx="7620000" cy="3276600"/>
              <a:chOff x="1066800" y="1143000"/>
              <a:chExt cx="7620000" cy="3276600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10668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23622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36576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49530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62484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7543800" y="1143000"/>
                <a:ext cx="1143000" cy="327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Picture 6" descr="http://www.ru-toys.ru/files/056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5876442"/>
            <a:ext cx="1523999" cy="981558"/>
          </a:xfrm>
          <a:prstGeom prst="rect">
            <a:avLst/>
          </a:prstGeom>
          <a:noFill/>
        </p:spPr>
      </p:pic>
      <p:grpSp>
        <p:nvGrpSpPr>
          <p:cNvPr id="13" name="Группа 19"/>
          <p:cNvGrpSpPr>
            <a:grpSpLocks/>
          </p:cNvGrpSpPr>
          <p:nvPr/>
        </p:nvGrpSpPr>
        <p:grpSpPr bwMode="auto">
          <a:xfrm>
            <a:off x="1066800" y="76200"/>
            <a:ext cx="6172200" cy="1446213"/>
            <a:chOff x="2339950" y="260648"/>
            <a:chExt cx="4032250" cy="1446550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2339950" y="837045"/>
              <a:ext cx="40322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339950" y="1556350"/>
              <a:ext cx="40322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8"/>
            <p:cNvSpPr txBox="1">
              <a:spLocks noChangeArrowheads="1"/>
            </p:cNvSpPr>
            <p:nvPr/>
          </p:nvSpPr>
          <p:spPr bwMode="auto">
            <a:xfrm>
              <a:off x="2555528" y="260648"/>
              <a:ext cx="3600648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400" b="1" dirty="0" smtClean="0">
                  <a:latin typeface="Propisi" pitchFamily="2" charset="0"/>
                </a:rPr>
                <a:t>.</a:t>
              </a:r>
              <a:endParaRPr lang="ru-RU" sz="4400" b="1" dirty="0">
                <a:latin typeface="Propisi" pitchFamily="2" charset="0"/>
              </a:endParaRPr>
            </a:p>
            <a:p>
              <a:pPr algn="ctr"/>
              <a:r>
                <a:rPr lang="ru-RU" sz="4400" b="1" dirty="0">
                  <a:latin typeface="Propisi" pitchFamily="2" charset="0"/>
                </a:rPr>
                <a:t>Классная работа.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terson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451" y="381000"/>
            <a:ext cx="444514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Peterson17"/>
          <p:cNvPicPr>
            <a:picLocks noChangeAspect="1" noChangeArrowheads="1"/>
          </p:cNvPicPr>
          <p:nvPr/>
        </p:nvPicPr>
        <p:blipFill>
          <a:blip r:embed="rId4" cstate="email">
            <a:lum contrast="6000"/>
          </a:blip>
          <a:srcRect/>
          <a:stretch>
            <a:fillRect/>
          </a:stretch>
        </p:blipFill>
        <p:spPr bwMode="auto">
          <a:xfrm>
            <a:off x="4803122" y="3276601"/>
            <a:ext cx="4036078" cy="323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3884855"/>
            <a:ext cx="4104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</a:rPr>
              <a:t>Что мы еще не знаем и не умеем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20072" y="2060848"/>
            <a:ext cx="37449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</a:rPr>
              <a:t>Сами справимся с затруднениями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477000" y="0"/>
            <a:ext cx="1524000" cy="2133600"/>
            <a:chOff x="5041900" y="1447800"/>
            <a:chExt cx="3644900" cy="5257800"/>
          </a:xfrm>
        </p:grpSpPr>
        <p:pic>
          <p:nvPicPr>
            <p:cNvPr id="7" name="Picture 2" descr="http://img0.liveinternet.ru/images/attach/c/7/98/427/98427128_4121583_repetitor_informatika_ege.gif"/>
            <p:cNvPicPr>
              <a:picLocks noChangeAspect="1" noChangeArrowheads="1"/>
            </p:cNvPicPr>
            <p:nvPr/>
          </p:nvPicPr>
          <p:blipFill>
            <a:blip r:embed="rId5" cstate="email"/>
            <a:srcRect l="21262" t="2658" r="24253" b="5648"/>
            <a:stretch>
              <a:fillRect/>
            </a:stretch>
          </p:blipFill>
          <p:spPr bwMode="auto">
            <a:xfrm>
              <a:off x="5041900" y="1447800"/>
              <a:ext cx="3644900" cy="5257800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 rot="19901892">
              <a:off x="6254151" y="3501366"/>
              <a:ext cx="1766377" cy="1132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ОУРОЧНЫЕ ПЛАНЫ 1 КЛАСС\РП 1 класс Перспектива\Русский язык\Учебник\обложка_0032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524000" y="152400"/>
            <a:ext cx="6781800" cy="58823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58200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С.31</a:t>
            </a:r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76200" y="12954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Учебник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E:\ПОУРОЧНЫЕ ПЛАНЫ 1 КЛАСС\РП 1 класс Перспектива\Русский язык\Учебник\обложка_0032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04800" y="17526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ОУРОЧНЫЕ ПЛАНЫ 1 КЛАСС\РП 1 класс Перспектива\Русский язык\Учебник\обложка_0032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371600" y="146649"/>
            <a:ext cx="7467600" cy="36633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58200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С.31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04800" y="4343400"/>
            <a:ext cx="8534400" cy="1371600"/>
            <a:chOff x="609600" y="3657600"/>
            <a:chExt cx="8534400" cy="1600200"/>
          </a:xfrm>
        </p:grpSpPr>
        <p:grpSp>
          <p:nvGrpSpPr>
            <p:cNvPr id="5" name="Группа 3"/>
            <p:cNvGrpSpPr/>
            <p:nvPr/>
          </p:nvGrpSpPr>
          <p:grpSpPr>
            <a:xfrm>
              <a:off x="609600" y="3657600"/>
              <a:ext cx="8534400" cy="1600200"/>
              <a:chOff x="1066800" y="1143000"/>
              <a:chExt cx="8534400" cy="1600200"/>
            </a:xfrm>
          </p:grpSpPr>
          <p:grpSp>
            <p:nvGrpSpPr>
              <p:cNvPr id="10" name="Группа 12"/>
              <p:cNvGrpSpPr/>
              <p:nvPr/>
            </p:nvGrpSpPr>
            <p:grpSpPr>
              <a:xfrm>
                <a:off x="1066800" y="1295400"/>
                <a:ext cx="8534400" cy="1219200"/>
                <a:chOff x="1066800" y="914400"/>
                <a:chExt cx="8534400" cy="1219200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1066800" y="9144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1066800" y="12192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1066800" y="18288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1066800" y="21336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1676400" y="1143000"/>
                <a:ext cx="533400" cy="16002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27432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672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57912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73914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Выноска со стрелкой вправо 15"/>
          <p:cNvSpPr/>
          <p:nvPr/>
        </p:nvSpPr>
        <p:spPr>
          <a:xfrm>
            <a:off x="152400" y="1524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Учебник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FF"/>
            </a:gs>
            <a:gs pos="50000">
              <a:srgbClr val="99CCFF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8200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С.32</a:t>
            </a:r>
            <a:endParaRPr lang="ru-RU" dirty="0"/>
          </a:p>
        </p:txBody>
      </p:sp>
      <p:pic>
        <p:nvPicPr>
          <p:cNvPr id="6" name="Picture 2" descr="E:\ПОУРОЧНЫЕ ПЛАНЫ 1 КЛАСС\РП 1 класс Перспектива\Русский язык\Учебник\обложка_0033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33400" y="0"/>
            <a:ext cx="7696200" cy="65940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ОУРОЧНЫЕ ПЛАНЫ 1 КЛАСС\РП 1 класс Перспектива\Русский язык\Учебник\обложка_00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685800"/>
            <a:ext cx="1066800" cy="1226820"/>
          </a:xfrm>
          <a:prstGeom prst="rect">
            <a:avLst/>
          </a:prstGeom>
          <a:noFill/>
        </p:spPr>
      </p:pic>
      <p:pic>
        <p:nvPicPr>
          <p:cNvPr id="3" name="Picture 2" descr="E:\ПОУРОЧНЫЕ ПЛАНЫ 1 КЛАСС\РП 1 класс Перспектива\Русский язык\Учебник\обложка_0033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 l="3200"/>
          <a:stretch>
            <a:fillRect/>
          </a:stretch>
        </p:blipFill>
        <p:spPr bwMode="auto">
          <a:xfrm>
            <a:off x="1828800" y="152400"/>
            <a:ext cx="6915150" cy="342900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152400" y="4343400"/>
            <a:ext cx="8839200" cy="1447800"/>
            <a:chOff x="609600" y="3657600"/>
            <a:chExt cx="8534400" cy="16002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09600" y="3657600"/>
              <a:ext cx="8534400" cy="1600200"/>
              <a:chOff x="1066800" y="1143000"/>
              <a:chExt cx="8534400" cy="1600200"/>
            </a:xfrm>
          </p:grpSpPr>
          <p:grpSp>
            <p:nvGrpSpPr>
              <p:cNvPr id="5" name="Группа 12"/>
              <p:cNvGrpSpPr/>
              <p:nvPr/>
            </p:nvGrpSpPr>
            <p:grpSpPr>
              <a:xfrm>
                <a:off x="1066800" y="1295400"/>
                <a:ext cx="8534400" cy="1219200"/>
                <a:chOff x="1066800" y="914400"/>
                <a:chExt cx="8534400" cy="1219200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1066800" y="9144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1066800" y="12192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1066800" y="18288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1066800" y="2133600"/>
                  <a:ext cx="853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1676400" y="1143000"/>
                <a:ext cx="533400" cy="16002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27432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672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57912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7391400" y="3657600"/>
              <a:ext cx="533400" cy="16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8467956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С.32</a:t>
            </a:r>
            <a:endParaRPr lang="ru-RU" dirty="0"/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228600" y="1524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Учебник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ОУРОЧНЫЕ ПЛАНЫ 1 КЛАСС\РП 1 класс Перспектива\Русский язык\Учебник\обложка_0034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447800" y="127000"/>
            <a:ext cx="5791200" cy="482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67956" y="6477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С.33</a:t>
            </a: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52400" y="152400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12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Учебник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E:\ПОУРОЧНЫЕ ПЛАНЫ 1 КЛАСС\РП 1 класс Перспектива\Русский язык\Учебник\обложка_0034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57200" y="609600"/>
            <a:ext cx="457200" cy="457200"/>
          </a:xfrm>
          <a:prstGeom prst="rect">
            <a:avLst/>
          </a:prstGeom>
          <a:noFill/>
        </p:spPr>
      </p:pic>
      <p:pic>
        <p:nvPicPr>
          <p:cNvPr id="8" name="Picture 2" descr="E:\ПОУРОЧНЫЕ ПЛАНЫ 1 КЛАСС\РП 1 класс Перспектива\Русский язык\Учебник\обложка_0034.jpg"/>
          <p:cNvPicPr>
            <a:picLocks noChangeAspect="1" noChangeArrowheads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6229350" y="1066800"/>
            <a:ext cx="2914650" cy="1524000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80999" y="5105400"/>
            <a:ext cx="7218947" cy="1447800"/>
            <a:chOff x="380999" y="5105400"/>
            <a:chExt cx="7218947" cy="1447800"/>
          </a:xfrm>
        </p:grpSpPr>
        <p:pic>
          <p:nvPicPr>
            <p:cNvPr id="9" name="Picture 2" descr="E:\ПОУРОЧНЫЕ ПЛАНЫ 1 КЛАСС\РП 1 класс Перспектива\Русский язык\Учебник\обложка_0034.jpg"/>
            <p:cNvPicPr>
              <a:picLocks noChangeAspect="1" noChangeArrowheads="1"/>
            </p:cNvPicPr>
            <p:nvPr/>
          </p:nvPicPr>
          <p:blipFill>
            <a:blip r:embed="rId6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380999" y="5105400"/>
              <a:ext cx="7218947" cy="1447800"/>
            </a:xfrm>
            <a:prstGeom prst="rect">
              <a:avLst/>
            </a:prstGeom>
            <a:noFill/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33400" y="5105400"/>
              <a:ext cx="2895600" cy="304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196874" y="6396335"/>
            <a:ext cx="17075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проверим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90</Words>
  <Application>Microsoft Office PowerPoint</Application>
  <PresentationFormat>Экран (4:3)</PresentationFormat>
  <Paragraphs>52</Paragraphs>
  <Slides>16</Slides>
  <Notes>16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20</cp:revision>
  <dcterms:modified xsi:type="dcterms:W3CDTF">2014-02-26T14:59:21Z</dcterms:modified>
</cp:coreProperties>
</file>