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0"/>
  </p:notesMasterIdLst>
  <p:sldIdLst>
    <p:sldId id="273" r:id="rId2"/>
    <p:sldId id="282" r:id="rId3"/>
    <p:sldId id="256" r:id="rId4"/>
    <p:sldId id="257" r:id="rId5"/>
    <p:sldId id="274" r:id="rId6"/>
    <p:sldId id="260" r:id="rId7"/>
    <p:sldId id="262" r:id="rId8"/>
    <p:sldId id="261" r:id="rId9"/>
    <p:sldId id="283" r:id="rId10"/>
    <p:sldId id="269" r:id="rId11"/>
    <p:sldId id="270" r:id="rId12"/>
    <p:sldId id="271" r:id="rId13"/>
    <p:sldId id="272" r:id="rId14"/>
    <p:sldId id="284" r:id="rId15"/>
    <p:sldId id="285" r:id="rId16"/>
    <p:sldId id="286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5811351-8044-4EFC-97FF-5EB9B12CF8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05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21565-9995-450A-8D8B-FBDCB7A2EFD0}" type="slidenum">
              <a:rPr lang="ru-RU"/>
              <a:pPr/>
              <a:t>6</a:t>
            </a:fld>
            <a:endParaRPr lang="ru-RU"/>
          </a:p>
        </p:txBody>
      </p:sp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9D2520-4F9F-4657-B8FB-D9BA88714B1A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7BD3C-11F7-41D7-9698-321BD19E4440}" type="slidenum">
              <a:rPr lang="ru-RU"/>
              <a:pPr/>
              <a:t>7</a:t>
            </a:fld>
            <a:endParaRPr lang="ru-RU"/>
          </a:p>
        </p:txBody>
      </p:sp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952794-41D5-4377-9F2C-F398166B73C7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5749D-C170-4F0F-BEB7-43B1B8DD4202}" type="slidenum">
              <a:rPr lang="ru-RU"/>
              <a:pPr/>
              <a:t>17</a:t>
            </a:fld>
            <a:endParaRPr lang="ru-RU"/>
          </a:p>
        </p:txBody>
      </p:sp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8BA8DA-0751-479A-96D3-EAFF992F72CE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9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176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8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88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89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0C6386-56B5-4A8B-A125-FACEFBF1CF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57C3-E3D3-456C-BDCF-F6404A2670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0C309-0DA2-4294-B2D1-3464A01D4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6D24-7ACC-4382-BE03-3F1E82B611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5617-54A4-4CF0-8D50-BC0C1649F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2C652-C20B-47F5-99EA-8BE1ADA7FF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D9F3C-F4D6-448A-928A-FBF1ABABE0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8258-193E-4ADF-B79E-B562A088C9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79FFA-A1FA-4EE9-AFA6-A7D18EB2B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45C6E-B666-4397-A675-F9CC2BE0E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A663E-5AB6-4D5C-AA56-9CDE798373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6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6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2E7CB2D-D912-4CE8-B8A7-7BF0A0AE3C9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3990975"/>
          </a:xfrm>
        </p:spPr>
        <p:txBody>
          <a:bodyPr/>
          <a:lstStyle/>
          <a:p>
            <a:r>
              <a:rPr lang="ru-RU" sz="5400" b="1" dirty="0"/>
              <a:t>Урок русского языка</a:t>
            </a:r>
            <a:br>
              <a:rPr lang="ru-RU" sz="5400" b="1" dirty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/>
              <a:t>Тема: </a:t>
            </a:r>
            <a:br>
              <a:rPr lang="ru-RU" sz="5400" b="1" dirty="0"/>
            </a:br>
            <a:r>
              <a:rPr lang="ru-RU" sz="5400" b="1" dirty="0" smtClean="0"/>
              <a:t>Разбор местоимения как часть речи.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 anchor="ctr"/>
          <a:lstStyle/>
          <a:p>
            <a:r>
              <a:rPr lang="ru-RU" sz="4000" b="1">
                <a:solidFill>
                  <a:schemeClr val="tx1"/>
                </a:solidFill>
              </a:rPr>
              <a:t>Барон Пьер де Кубертен</a:t>
            </a:r>
            <a:endParaRPr lang="ru-RU" sz="4000">
              <a:solidFill>
                <a:schemeClr val="tx1"/>
              </a:solidFill>
            </a:endParaRP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2420938"/>
            <a:ext cx="4038600" cy="41370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/>
              <a:t>1896 год – </a:t>
            </a:r>
          </a:p>
          <a:p>
            <a:pPr algn="ctr">
              <a:buFontTx/>
              <a:buNone/>
            </a:pPr>
            <a:r>
              <a:rPr lang="en-US" sz="4000" b="1" dirty="0" smtClean="0"/>
              <a:t>I</a:t>
            </a:r>
            <a:endParaRPr lang="ru-RU" sz="4000" b="1" dirty="0"/>
          </a:p>
          <a:p>
            <a:pPr algn="ctr">
              <a:buFontTx/>
              <a:buNone/>
            </a:pPr>
            <a:r>
              <a:rPr lang="ru-RU" sz="4000" b="1" dirty="0" smtClean="0"/>
              <a:t>Олимпиада</a:t>
            </a:r>
          </a:p>
          <a:p>
            <a:pPr algn="ctr">
              <a:buFontTx/>
              <a:buNone/>
            </a:pPr>
            <a:r>
              <a:rPr lang="ru-RU" sz="4000" b="1" dirty="0" smtClean="0"/>
              <a:t> </a:t>
            </a:r>
            <a:r>
              <a:rPr lang="ru-RU" sz="4000" b="1" dirty="0"/>
              <a:t>в Афинах</a:t>
            </a:r>
          </a:p>
        </p:txBody>
      </p:sp>
      <p:pic>
        <p:nvPicPr>
          <p:cNvPr id="54276" name="Picture 8" descr="pk_1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4" y="1988840"/>
            <a:ext cx="3485106" cy="3878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777875"/>
          </a:xfrm>
        </p:spPr>
        <p:txBody>
          <a:bodyPr anchor="ctr">
            <a:normAutofit fontScale="90000"/>
          </a:bodyPr>
          <a:lstStyle/>
          <a:p>
            <a:r>
              <a:rPr lang="ru-RU" sz="4000">
                <a:solidFill>
                  <a:schemeClr val="tx1"/>
                </a:solidFill>
              </a:rPr>
              <a:t>ЭМБЛЕМА</a:t>
            </a:r>
            <a:br>
              <a:rPr lang="ru-RU" sz="4000">
                <a:solidFill>
                  <a:schemeClr val="tx1"/>
                </a:solidFill>
              </a:rPr>
            </a:br>
            <a:r>
              <a:rPr lang="ru-RU" sz="3200" b="1"/>
              <a:t>разработана в 1913 году</a:t>
            </a:r>
            <a:endParaRPr lang="ru-RU" sz="4900" b="1">
              <a:solidFill>
                <a:srgbClr val="6600FF"/>
              </a:solidFill>
            </a:endParaRPr>
          </a:p>
        </p:txBody>
      </p:sp>
      <p:pic>
        <p:nvPicPr>
          <p:cNvPr id="55299" name="Picture 5" descr="bd172a5722d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25538"/>
            <a:ext cx="466071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0" y="2484438"/>
            <a:ext cx="4286250" cy="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graphicFrame>
        <p:nvGraphicFramePr>
          <p:cNvPr id="5532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14154"/>
              </p:ext>
            </p:extLst>
          </p:nvPr>
        </p:nvGraphicFramePr>
        <p:xfrm>
          <a:off x="250825" y="3789363"/>
          <a:ext cx="4393183" cy="2839273"/>
        </p:xfrm>
        <a:graphic>
          <a:graphicData uri="http://schemas.openxmlformats.org/drawingml/2006/table">
            <a:tbl>
              <a:tblPr/>
              <a:tblGrid>
                <a:gridCol w="2197995"/>
                <a:gridCol w="2195188"/>
              </a:tblGrid>
              <a:tr h="4607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ЦВЕТА ОЛИМПИЙСКИХ КОЛЕЦ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Синий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Европа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5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5C1F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Черный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5C1F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41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Красный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Америка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41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Желтый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Азия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41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Зеленый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Times New Roman" pitchFamily="18" charset="0"/>
                        </a:rPr>
                        <a:t>Австралия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5292725" y="1412875"/>
            <a:ext cx="3671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dirty="0"/>
              <a:t>Олимпийский </a:t>
            </a:r>
            <a:r>
              <a:rPr lang="ru-RU" sz="3000" b="1" dirty="0" smtClean="0"/>
              <a:t>символ</a:t>
            </a:r>
            <a:r>
              <a:rPr lang="ru-RU" sz="3000" dirty="0" smtClean="0"/>
              <a:t>- это пять </a:t>
            </a:r>
            <a:r>
              <a:rPr lang="ru-RU" sz="3000" dirty="0"/>
              <a:t>переплетенных колец. (…) означают </a:t>
            </a:r>
            <a:r>
              <a:rPr lang="ru-RU" sz="3000" dirty="0" smtClean="0"/>
              <a:t>пять </a:t>
            </a:r>
            <a:r>
              <a:rPr lang="ru-RU" sz="3000" dirty="0"/>
              <a:t>континентов Земли.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>
                <a:solidFill>
                  <a:schemeClr val="tx1"/>
                </a:solidFill>
              </a:rPr>
              <a:t>Олимпийский Огонь</a:t>
            </a:r>
          </a:p>
        </p:txBody>
      </p:sp>
      <p:pic>
        <p:nvPicPr>
          <p:cNvPr id="56323" name="Picture 2" descr="http://i059.radikal.ru/1105/9f/eae76fc7ec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25538"/>
            <a:ext cx="47529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148263" y="1196975"/>
            <a:ext cx="37449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400" dirty="0"/>
              <a:t>Зажжение Олимпийского огня открывает Олимпийские Игры. (…) доставляют прямо из Олимпии.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 descr="O3489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305" y="692696"/>
            <a:ext cx="38893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476831" y="933995"/>
            <a:ext cx="4032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Олимпийский флаг</a:t>
            </a:r>
            <a:r>
              <a:rPr lang="ru-RU" sz="3600" dirty="0"/>
              <a:t> – это полотно белого цвета с изображенными на (…) Олимпийскими кольцами.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Зимние олимпийские </a:t>
            </a:r>
            <a:br>
              <a:rPr lang="ru-RU" sz="4000"/>
            </a:br>
            <a:r>
              <a:rPr lang="ru-RU" sz="4000"/>
              <a:t>виды спорта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/>
              <a:t>лыжный спорт,</a:t>
            </a:r>
          </a:p>
          <a:p>
            <a:pPr marL="609600" indent="-609600"/>
            <a:r>
              <a:rPr lang="ru-RU"/>
              <a:t>биатлон,</a:t>
            </a:r>
          </a:p>
          <a:p>
            <a:pPr marL="609600" indent="-609600"/>
            <a:r>
              <a:rPr lang="ru-RU"/>
              <a:t> бобслей,</a:t>
            </a:r>
          </a:p>
          <a:p>
            <a:pPr marL="609600" indent="-609600"/>
            <a:r>
              <a:rPr lang="ru-RU"/>
              <a:t>санный спорт,</a:t>
            </a:r>
          </a:p>
          <a:p>
            <a:pPr marL="609600" indent="-609600"/>
            <a:r>
              <a:rPr lang="ru-RU"/>
              <a:t> кёрлинг,</a:t>
            </a:r>
          </a:p>
          <a:p>
            <a:pPr marL="609600" indent="-609600"/>
            <a:r>
              <a:rPr lang="ru-RU"/>
              <a:t> хоккей,</a:t>
            </a:r>
          </a:p>
          <a:p>
            <a:pPr marL="609600" indent="-609600"/>
            <a:r>
              <a:rPr lang="ru-RU"/>
              <a:t>фигурное катание и бег на коньках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Olymp_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692150"/>
            <a:ext cx="1836738" cy="2303463"/>
          </a:xfrm>
        </p:spPr>
      </p:pic>
      <p:pic>
        <p:nvPicPr>
          <p:cNvPr id="71683" name="Picture 3" descr="Olymp_15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71775" y="220663"/>
            <a:ext cx="3024188" cy="2351087"/>
          </a:xfrm>
        </p:spPr>
      </p:pic>
      <p:pic>
        <p:nvPicPr>
          <p:cNvPr id="71684" name="Picture 4" descr="Olymp_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4724400"/>
            <a:ext cx="3059113" cy="1914525"/>
          </a:xfrm>
          <a:prstGeom prst="rect">
            <a:avLst/>
          </a:prstGeom>
          <a:noFill/>
        </p:spPr>
      </p:pic>
      <p:pic>
        <p:nvPicPr>
          <p:cNvPr id="71685" name="Picture 5" descr="Olymp_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3860800"/>
            <a:ext cx="2951162" cy="2155825"/>
          </a:xfrm>
          <a:prstGeom prst="rect">
            <a:avLst/>
          </a:prstGeom>
          <a:noFill/>
        </p:spPr>
      </p:pic>
      <p:pic>
        <p:nvPicPr>
          <p:cNvPr id="71686" name="Picture 6" descr="Olymp_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692150"/>
            <a:ext cx="2663825" cy="2316163"/>
          </a:xfrm>
          <a:prstGeom prst="rect">
            <a:avLst/>
          </a:prstGeom>
          <a:noFill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19925" y="3500438"/>
            <a:ext cx="1905000" cy="2743200"/>
          </a:xfrm>
          <a:prstGeom prst="rect">
            <a:avLst/>
          </a:prstGeom>
          <a:noFill/>
        </p:spPr>
      </p:pic>
      <p:pic>
        <p:nvPicPr>
          <p:cNvPr id="71688" name="Picture 8" descr="0004652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2636838"/>
            <a:ext cx="2476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CC00"/>
                </a:solidFill>
              </a:rPr>
              <a:t>Помоги исправить ошибки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/>
              <a:t>      Ваня и Андрей катались во дворе на лыжах. К им подошла Катя. У её не было подруг. Мальчики пригласили девочку кататься с 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1371600" y="53340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Arial" charset="0"/>
              </a:rPr>
              <a:t>Оцени урок</a:t>
            </a: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2362200" y="14478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Урок понравился, ухожу с хорошим настроением. </a:t>
            </a: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2514600" y="2971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Урок понравился, но кое-что я не понял. </a:t>
            </a:r>
          </a:p>
        </p:txBody>
      </p:sp>
      <p:sp>
        <p:nvSpPr>
          <p:cNvPr id="65544" name="TextBox 8"/>
          <p:cNvSpPr txBox="1">
            <a:spLocks noChangeArrowheads="1"/>
          </p:cNvSpPr>
          <p:nvPr/>
        </p:nvSpPr>
        <p:spPr bwMode="auto">
          <a:xfrm>
            <a:off x="2514600" y="4267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" charset="0"/>
              </a:rPr>
              <a:t>Урок мне не понравился</a:t>
            </a:r>
          </a:p>
        </p:txBody>
      </p:sp>
      <p:pic>
        <p:nvPicPr>
          <p:cNvPr id="65546" name="Picture 10" descr="загруженно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981075"/>
            <a:ext cx="1855787" cy="1390650"/>
          </a:xfrm>
          <a:prstGeom prst="rect">
            <a:avLst/>
          </a:prstGeom>
          <a:noFill/>
        </p:spPr>
      </p:pic>
      <p:pic>
        <p:nvPicPr>
          <p:cNvPr id="65547" name="Picture 11" descr="ima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420938"/>
            <a:ext cx="1884362" cy="1512887"/>
          </a:xfrm>
          <a:prstGeom prst="rect">
            <a:avLst/>
          </a:prstGeom>
          <a:noFill/>
        </p:spPr>
      </p:pic>
      <p:pic>
        <p:nvPicPr>
          <p:cNvPr id="65548" name="Picture 12" descr="imag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933825"/>
            <a:ext cx="1873250" cy="1439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8000" b="1"/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Цели урока: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развитие умений определять признаки местоимений, формирование алгоритма разбора местоимения как части речи и умений проводить его в нужной последовательности.</a:t>
            </a:r>
            <a:endParaRPr lang="ru-RU" sz="2000" i="1"/>
          </a:p>
          <a:p>
            <a:pPr>
              <a:lnSpc>
                <a:spcPct val="80000"/>
              </a:lnSpc>
            </a:pPr>
            <a:r>
              <a:rPr lang="ru-RU" sz="2000"/>
              <a:t>совершенствование умений устной и письменной речи: нахождения речевых ошибок и их устранение (редактирование).  </a:t>
            </a:r>
          </a:p>
          <a:p>
            <a:pPr>
              <a:lnSpc>
                <a:spcPct val="80000"/>
              </a:lnSpc>
            </a:pPr>
            <a:r>
              <a:rPr lang="ru-RU" sz="2000"/>
              <a:t>развитие  умений работать с текстами; </a:t>
            </a:r>
          </a:p>
          <a:p>
            <a:pPr>
              <a:lnSpc>
                <a:spcPct val="80000"/>
              </a:lnSpc>
            </a:pPr>
            <a:r>
              <a:rPr lang="ru-RU" sz="2000"/>
              <a:t>развитие коммуникативных умений и навыков;</a:t>
            </a:r>
          </a:p>
          <a:p>
            <a:pPr>
              <a:lnSpc>
                <a:spcPct val="80000"/>
              </a:lnSpc>
            </a:pPr>
            <a:r>
              <a:rPr lang="ru-RU" sz="2000"/>
              <a:t> актуализация информации о  XXII Олимпийских зимних играх, имеющейся у школьников;</a:t>
            </a:r>
          </a:p>
          <a:p>
            <a:pPr>
              <a:lnSpc>
                <a:spcPct val="80000"/>
              </a:lnSpc>
            </a:pPr>
            <a:r>
              <a:rPr lang="ru-RU" sz="2000"/>
              <a:t> расширение представлений школьников о  XXII Олимпийских зимних играх;</a:t>
            </a:r>
          </a:p>
          <a:p>
            <a:pPr>
              <a:lnSpc>
                <a:spcPct val="80000"/>
              </a:lnSpc>
            </a:pPr>
            <a:r>
              <a:rPr lang="ru-RU" sz="2000"/>
              <a:t> включение школьников в  активное освоение системы олимпийских ценностей;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3494088"/>
          </a:xfrm>
        </p:spPr>
        <p:txBody>
          <a:bodyPr/>
          <a:lstStyle/>
          <a:p>
            <a:r>
              <a:rPr lang="ru-RU" sz="8000" b="1"/>
              <a:t>Быстрее, выше, сильнее!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dirty="0"/>
              <a:t>Би*</a:t>
            </a:r>
            <a:r>
              <a:rPr lang="ru-RU" sz="4000" b="1" dirty="0" err="1"/>
              <a:t>тлон</a:t>
            </a:r>
            <a:r>
              <a:rPr lang="ru-RU" sz="4000" b="1" dirty="0"/>
              <a:t> 	              </a:t>
            </a:r>
            <a:r>
              <a:rPr lang="ru-RU" sz="4000" b="1" dirty="0" err="1"/>
              <a:t>кам</a:t>
            </a:r>
            <a:r>
              <a:rPr lang="ru-RU" sz="4000" b="1" dirty="0"/>
              <a:t>*</a:t>
            </a:r>
            <a:r>
              <a:rPr lang="ru-RU" sz="4000" b="1" dirty="0" err="1"/>
              <a:t>нь</a:t>
            </a:r>
            <a:r>
              <a:rPr lang="ru-RU" sz="4000" b="1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4000" b="1" dirty="0"/>
              <a:t>Х*</a:t>
            </a:r>
            <a:r>
              <a:rPr lang="ru-RU" sz="4000" b="1" dirty="0" err="1"/>
              <a:t>ккей</a:t>
            </a:r>
            <a:r>
              <a:rPr lang="ru-RU" sz="4000" b="1" dirty="0"/>
              <a:t>                  </a:t>
            </a:r>
            <a:r>
              <a:rPr lang="ru-RU" sz="4000" b="1" dirty="0" smtClean="0"/>
              <a:t>лыж</a:t>
            </a:r>
            <a:r>
              <a:rPr lang="ru-RU" sz="4000" b="1" dirty="0"/>
              <a:t>*</a:t>
            </a:r>
          </a:p>
          <a:p>
            <a:pPr>
              <a:buFont typeface="Wingdings" pitchFamily="2" charset="2"/>
              <a:buNone/>
            </a:pPr>
            <a:r>
              <a:rPr lang="ru-RU" sz="4000" b="1" dirty="0" err="1"/>
              <a:t>Тр</a:t>
            </a:r>
            <a:r>
              <a:rPr lang="ru-RU" sz="4000" b="1" dirty="0"/>
              <a:t>*</a:t>
            </a:r>
            <a:r>
              <a:rPr lang="ru-RU" sz="4000" b="1" dirty="0" err="1"/>
              <a:t>мплин</a:t>
            </a:r>
            <a:r>
              <a:rPr lang="ru-RU" sz="4000" b="1" dirty="0"/>
              <a:t>		    </a:t>
            </a:r>
            <a:r>
              <a:rPr lang="ru-RU" sz="4000" b="1" dirty="0" smtClean="0"/>
              <a:t>в*</a:t>
            </a:r>
            <a:r>
              <a:rPr lang="ru-RU" sz="4000" b="1" dirty="0" err="1" smtClean="0"/>
              <a:t>нтовка</a:t>
            </a:r>
            <a:endParaRPr lang="ru-RU" sz="4000" b="1" dirty="0"/>
          </a:p>
          <a:p>
            <a:pPr>
              <a:buFont typeface="Wingdings" pitchFamily="2" charset="2"/>
              <a:buNone/>
            </a:pPr>
            <a:r>
              <a:rPr lang="ru-RU" sz="4000" b="1" dirty="0" err="1"/>
              <a:t>Кёрл</a:t>
            </a:r>
            <a:r>
              <a:rPr lang="ru-RU" sz="4000" b="1" dirty="0"/>
              <a:t>*</a:t>
            </a:r>
            <a:r>
              <a:rPr lang="ru-RU" sz="4000" b="1" dirty="0" err="1"/>
              <a:t>нг</a:t>
            </a:r>
            <a:r>
              <a:rPr lang="ru-RU" sz="4000" b="1" dirty="0"/>
              <a:t>	              шайба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347864" y="2204864"/>
            <a:ext cx="230425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71800" y="2816932"/>
            <a:ext cx="2880320" cy="126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563888" y="2816932"/>
            <a:ext cx="2088232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347864" y="2204864"/>
            <a:ext cx="216024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Четвёртое лишнее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3600" b="1"/>
          </a:p>
          <a:p>
            <a:r>
              <a:rPr lang="ru-RU" sz="3600" b="1"/>
              <a:t>Я, они, на, ты</a:t>
            </a:r>
          </a:p>
          <a:p>
            <a:r>
              <a:rPr lang="ru-RU" sz="3600" b="1"/>
              <a:t>Но, оно, она, они</a:t>
            </a:r>
          </a:p>
          <a:p>
            <a:r>
              <a:rPr lang="ru-RU" sz="3600" b="1"/>
              <a:t>Я, Яна, ты, вы </a:t>
            </a:r>
          </a:p>
          <a:p>
            <a:r>
              <a:rPr lang="ru-RU" sz="3600" b="1"/>
              <a:t>Он, она, они, оно</a:t>
            </a:r>
          </a:p>
          <a:p>
            <a:r>
              <a:rPr lang="ru-RU" sz="3600" b="1"/>
              <a:t>Мы, я, вы, они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771800" y="2636912"/>
            <a:ext cx="7920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27584" y="3212976"/>
            <a:ext cx="864096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47664" y="3933056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67844" y="4581128"/>
            <a:ext cx="1116124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27584" y="5229200"/>
            <a:ext cx="10081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9938" y="244476"/>
            <a:ext cx="8001000" cy="792162"/>
          </a:xfrm>
          <a:noFill/>
          <a:ln w="6350" cap="rnd"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b="1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1. Первые Олимпийские игры.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143000"/>
            <a:ext cx="464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56100" y="6021388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nstantia" pitchFamily="18" charset="0"/>
              </a:rPr>
              <a:t>Олимпия. Место проведения Олимпийских игр.</a:t>
            </a:r>
          </a:p>
        </p:txBody>
      </p:sp>
      <p:pic>
        <p:nvPicPr>
          <p:cNvPr id="11271" name="Picture 7" descr="карта Древней Греции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email">
            <a:lum bright="-12000" contrast="8000"/>
          </a:blip>
          <a:srcRect/>
          <a:stretch>
            <a:fillRect/>
          </a:stretch>
        </p:blipFill>
        <p:spPr bwMode="auto">
          <a:xfrm>
            <a:off x="228600" y="11430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50" y="158750"/>
            <a:ext cx="8991600" cy="609600"/>
          </a:xfrm>
          <a:noFill/>
          <a:ln w="6350" cap="rnd"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b="1" kern="1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1. Первые Олимпийские игры.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6613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638800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Вход на стадион в Олимпии.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836613"/>
            <a:ext cx="4114800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716463" y="6308725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CC00"/>
                </a:solidFill>
              </a:rPr>
              <a:t>Руины храма Зевса  в Олимпии</a:t>
            </a:r>
            <a:r>
              <a:rPr lang="ru-RU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Первые Олимпийские игры древности состоялись в 776 г. до н.э в Греции. По дошедшим до нас сведениям, мы узнаем, что традиция Олимпийских игр связана с именем Геракла. А посвящались они богу Зевсу.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Женщины не участвовали в Олимпийских играх, им даже запрещалось их смотреть.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   Первые Олимпийские игры древности состоялись в 776 г. до </a:t>
            </a:r>
            <a:r>
              <a:rPr lang="ru-RU" dirty="0" smtClean="0"/>
              <a:t>н</a:t>
            </a:r>
            <a:r>
              <a:rPr lang="ru-RU" dirty="0"/>
              <a:t>.</a:t>
            </a:r>
            <a:r>
              <a:rPr lang="ru-RU" dirty="0" smtClean="0"/>
              <a:t>  </a:t>
            </a:r>
            <a:r>
              <a:rPr lang="ru-RU" dirty="0"/>
              <a:t>э</a:t>
            </a:r>
            <a:r>
              <a:rPr lang="ru-RU" dirty="0" smtClean="0"/>
              <a:t>. </a:t>
            </a:r>
            <a:r>
              <a:rPr lang="ru-RU" dirty="0"/>
              <a:t>в Греции. По дошедшим </a:t>
            </a:r>
            <a:r>
              <a:rPr lang="ru-RU" dirty="0">
                <a:solidFill>
                  <a:srgbClr val="0000CC"/>
                </a:solidFill>
              </a:rPr>
              <a:t>до нас </a:t>
            </a:r>
            <a:r>
              <a:rPr lang="ru-RU" dirty="0"/>
              <a:t>сведениям, </a:t>
            </a:r>
            <a:r>
              <a:rPr lang="ru-RU" dirty="0">
                <a:solidFill>
                  <a:srgbClr val="0000CC"/>
                </a:solidFill>
              </a:rPr>
              <a:t>мы</a:t>
            </a:r>
            <a:r>
              <a:rPr lang="ru-RU" dirty="0"/>
              <a:t> узнаем, что традиция Олимпийских игр связана с именем Геракла. А посвящались </a:t>
            </a:r>
            <a:r>
              <a:rPr lang="ru-RU" dirty="0">
                <a:solidFill>
                  <a:srgbClr val="0000CC"/>
                </a:solidFill>
              </a:rPr>
              <a:t>они</a:t>
            </a:r>
            <a:r>
              <a:rPr lang="ru-RU" dirty="0"/>
              <a:t> богу Зевсу.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Женщины не участвовали в Олимпийских играх, </a:t>
            </a:r>
            <a:r>
              <a:rPr lang="ru-RU" dirty="0">
                <a:solidFill>
                  <a:srgbClr val="0000CC"/>
                </a:solidFill>
              </a:rPr>
              <a:t>им</a:t>
            </a:r>
            <a:r>
              <a:rPr lang="ru-RU" dirty="0"/>
              <a:t> даже запрещалось </a:t>
            </a:r>
            <a:r>
              <a:rPr lang="ru-RU" dirty="0">
                <a:solidFill>
                  <a:srgbClr val="0000CC"/>
                </a:solidFill>
              </a:rPr>
              <a:t>их</a:t>
            </a:r>
            <a:r>
              <a:rPr lang="ru-RU" dirty="0"/>
              <a:t> смотреть.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1">
      <a:dk1>
        <a:srgbClr val="5C1F00"/>
      </a:dk1>
      <a:lt1>
        <a:srgbClr val="FFFFFF"/>
      </a:lt1>
      <a:dk2>
        <a:srgbClr val="990000"/>
      </a:dk2>
      <a:lt2>
        <a:srgbClr val="FFF9BB"/>
      </a:lt2>
      <a:accent1>
        <a:srgbClr val="FF3300"/>
      </a:accent1>
      <a:accent2>
        <a:srgbClr val="B86D52"/>
      </a:accent2>
      <a:accent3>
        <a:srgbClr val="CAAAAA"/>
      </a:accent3>
      <a:accent4>
        <a:srgbClr val="DADADA"/>
      </a:accent4>
      <a:accent5>
        <a:srgbClr val="FFADAA"/>
      </a:accent5>
      <a:accent6>
        <a:srgbClr val="A66249"/>
      </a:accent6>
      <a:hlink>
        <a:srgbClr val="FF9900"/>
      </a:hlink>
      <a:folHlink>
        <a:srgbClr val="FFCC66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211</TotalTime>
  <Words>383</Words>
  <Application>Microsoft Office PowerPoint</Application>
  <PresentationFormat>Экран (4:3)</PresentationFormat>
  <Paragraphs>73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Соревнование</vt:lpstr>
      <vt:lpstr>Урок русского языка  Тема:  Разбор местоимения как часть речи. </vt:lpstr>
      <vt:lpstr>Цели урока:</vt:lpstr>
      <vt:lpstr>Быстрее, выше, сильнее! </vt:lpstr>
      <vt:lpstr>Презентация PowerPoint</vt:lpstr>
      <vt:lpstr>Четвёртое лишнее</vt:lpstr>
      <vt:lpstr>1. Первые Олимпийские игры.</vt:lpstr>
      <vt:lpstr>1. Первые Олимпийские игры. </vt:lpstr>
      <vt:lpstr>Презентация PowerPoint</vt:lpstr>
      <vt:lpstr>Презентация PowerPoint</vt:lpstr>
      <vt:lpstr>Барон Пьер де Кубертен</vt:lpstr>
      <vt:lpstr>ЭМБЛЕМА разработана в 1913 году</vt:lpstr>
      <vt:lpstr>Олимпийский Огонь</vt:lpstr>
      <vt:lpstr>Презентация PowerPoint</vt:lpstr>
      <vt:lpstr>Зимние олимпийские  виды спорта</vt:lpstr>
      <vt:lpstr>Презентация PowerPoint</vt:lpstr>
      <vt:lpstr>Помоги исправить ошибки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Быстрее, выше, сильнее! </dc:title>
  <dc:creator>1</dc:creator>
  <cp:lastModifiedBy>pk</cp:lastModifiedBy>
  <cp:revision>15</cp:revision>
  <dcterms:created xsi:type="dcterms:W3CDTF">2013-03-05T18:37:26Z</dcterms:created>
  <dcterms:modified xsi:type="dcterms:W3CDTF">2014-02-12T15:30:35Z</dcterms:modified>
</cp:coreProperties>
</file>