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26" r:id="rId2"/>
    <p:sldId id="327" r:id="rId3"/>
    <p:sldId id="321" r:id="rId4"/>
    <p:sldId id="322" r:id="rId5"/>
    <p:sldId id="323" r:id="rId6"/>
    <p:sldId id="319" r:id="rId7"/>
    <p:sldId id="317" r:id="rId8"/>
    <p:sldId id="315" r:id="rId9"/>
    <p:sldId id="313" r:id="rId10"/>
    <p:sldId id="293" r:id="rId11"/>
    <p:sldId id="290" r:id="rId12"/>
    <p:sldId id="299" r:id="rId13"/>
    <p:sldId id="294" r:id="rId14"/>
    <p:sldId id="300" r:id="rId15"/>
    <p:sldId id="295" r:id="rId16"/>
    <p:sldId id="301" r:id="rId17"/>
    <p:sldId id="302" r:id="rId18"/>
    <p:sldId id="303" r:id="rId19"/>
    <p:sldId id="304" r:id="rId20"/>
    <p:sldId id="305" r:id="rId21"/>
    <p:sldId id="309" r:id="rId22"/>
    <p:sldId id="306" r:id="rId23"/>
    <p:sldId id="307" r:id="rId24"/>
    <p:sldId id="308" r:id="rId25"/>
    <p:sldId id="296" r:id="rId26"/>
    <p:sldId id="298" r:id="rId27"/>
    <p:sldId id="31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6165C5-EE92-4F06-A519-E36F86FDE5A3}" type="doc">
      <dgm:prSet loTypeId="urn:microsoft.com/office/officeart/2005/8/layout/radial1" loCatId="relationship" qsTypeId="urn:microsoft.com/office/officeart/2005/8/quickstyle/simple1#1" qsCatId="simple" csTypeId="urn:microsoft.com/office/officeart/2005/8/colors/accent1_2#1" csCatId="accent1" phldr="1"/>
      <dgm:spPr/>
    </dgm:pt>
    <dgm:pt modelId="{576D44CC-639F-41F5-A6E2-B9DB7215065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rPr>
            <a:t>Вред природе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AB902472-E37F-4F4E-AA29-CBA99E42B4B2}" type="parTrans" cxnId="{1833597D-F561-4DEC-B01E-1B71EAF6C400}">
      <dgm:prSet/>
      <dgm:spPr/>
      <dgm:t>
        <a:bodyPr/>
        <a:lstStyle/>
        <a:p>
          <a:endParaRPr lang="ru-RU"/>
        </a:p>
      </dgm:t>
    </dgm:pt>
    <dgm:pt modelId="{4156F833-569F-4D1E-B119-7A199C890E73}" type="sibTrans" cxnId="{1833597D-F561-4DEC-B01E-1B71EAF6C400}">
      <dgm:prSet/>
      <dgm:spPr/>
      <dgm:t>
        <a:bodyPr/>
        <a:lstStyle/>
        <a:p>
          <a:endParaRPr lang="ru-RU"/>
        </a:p>
      </dgm:t>
    </dgm:pt>
    <dgm:pt modelId="{823F64C5-A1E2-4D0A-BDBE-1A2548AEE54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rPr>
            <a:t>Уменьшение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rPr>
            <a:t> кол-ва природы в городе</a:t>
          </a:r>
          <a:endParaRPr kumimoji="0" lang="ru-RU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05D2396D-F635-46C6-A5D0-7458F87C7DFD}" type="parTrans" cxnId="{D688E339-0A16-40D5-A152-38666D32C586}">
      <dgm:prSet/>
      <dgm:spPr/>
      <dgm:t>
        <a:bodyPr/>
        <a:lstStyle/>
        <a:p>
          <a:endParaRPr lang="ru-RU"/>
        </a:p>
      </dgm:t>
    </dgm:pt>
    <dgm:pt modelId="{67135C7C-EC7F-4D9C-AAC5-0876BA57F509}" type="sibTrans" cxnId="{D688E339-0A16-40D5-A152-38666D32C586}">
      <dgm:prSet/>
      <dgm:spPr/>
      <dgm:t>
        <a:bodyPr/>
        <a:lstStyle/>
        <a:p>
          <a:endParaRPr lang="ru-RU"/>
        </a:p>
      </dgm:t>
    </dgm:pt>
    <dgm:pt modelId="{1CA66C7D-D1E2-4786-B9C5-E550E3029C8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rPr>
            <a:t>Загрязнение воздуха</a:t>
          </a:r>
          <a:endParaRPr kumimoji="0" lang="ru-RU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615E1C34-034F-436C-8A21-DE9F43BAF8A9}" type="parTrans" cxnId="{156ACB29-AF33-4526-B1F2-2148940E2954}">
      <dgm:prSet/>
      <dgm:spPr/>
      <dgm:t>
        <a:bodyPr/>
        <a:lstStyle/>
        <a:p>
          <a:endParaRPr lang="ru-RU"/>
        </a:p>
      </dgm:t>
    </dgm:pt>
    <dgm:pt modelId="{72739D53-3C05-476D-8FA9-45FC6E53ED7C}" type="sibTrans" cxnId="{156ACB29-AF33-4526-B1F2-2148940E2954}">
      <dgm:prSet/>
      <dgm:spPr/>
      <dgm:t>
        <a:bodyPr/>
        <a:lstStyle/>
        <a:p>
          <a:endParaRPr lang="ru-RU"/>
        </a:p>
      </dgm:t>
    </dgm:pt>
    <dgm:pt modelId="{7F5C9F38-15C6-4579-8269-4541424A0E7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rPr>
            <a:t>Загрязнение водоемов</a:t>
          </a:r>
          <a:endParaRPr kumimoji="0" lang="ru-RU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1BCA7669-ABCF-416B-80A7-47D44269B831}" type="parTrans" cxnId="{2744752C-5093-4DE6-9517-3F8802999D9D}">
      <dgm:prSet/>
      <dgm:spPr/>
      <dgm:t>
        <a:bodyPr/>
        <a:lstStyle/>
        <a:p>
          <a:endParaRPr lang="ru-RU"/>
        </a:p>
      </dgm:t>
    </dgm:pt>
    <dgm:pt modelId="{0E52BAB0-B8F0-4DEE-A33B-F4C3AA35EC4E}" type="sibTrans" cxnId="{2744752C-5093-4DE6-9517-3F8802999D9D}">
      <dgm:prSet/>
      <dgm:spPr/>
      <dgm:t>
        <a:bodyPr/>
        <a:lstStyle/>
        <a:p>
          <a:endParaRPr lang="ru-RU"/>
        </a:p>
      </dgm:t>
    </dgm:pt>
    <dgm:pt modelId="{BE4C2D55-4A2A-4D8C-B6A8-B42F9723645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rPr>
            <a:t>Загрязнение</a:t>
          </a:r>
          <a:endParaRPr kumimoji="0" lang="ru-RU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rPr>
            <a:t>почв</a:t>
          </a:r>
          <a:endParaRPr kumimoji="0" lang="ru-RU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2BA1575E-1D0B-44D2-BC0B-5891F26A03F6}" type="parTrans" cxnId="{BD26922C-C968-4799-936D-BCB7E57D0ECE}">
      <dgm:prSet/>
      <dgm:spPr/>
      <dgm:t>
        <a:bodyPr/>
        <a:lstStyle/>
        <a:p>
          <a:endParaRPr lang="ru-RU"/>
        </a:p>
      </dgm:t>
    </dgm:pt>
    <dgm:pt modelId="{7C673003-046B-413D-A775-06C7E3E716DD}" type="sibTrans" cxnId="{BD26922C-C968-4799-936D-BCB7E57D0ECE}">
      <dgm:prSet/>
      <dgm:spPr/>
      <dgm:t>
        <a:bodyPr/>
        <a:lstStyle/>
        <a:p>
          <a:endParaRPr lang="ru-RU"/>
        </a:p>
      </dgm:t>
    </dgm:pt>
    <dgm:pt modelId="{30D2DBD5-B12B-4BB0-8205-710C0F69BF73}" type="pres">
      <dgm:prSet presAssocID="{E96165C5-EE92-4F06-A519-E36F86FDE5A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E2B9515-A35A-4C2B-B588-D59B7EC0D852}" type="pres">
      <dgm:prSet presAssocID="{576D44CC-639F-41F5-A6E2-B9DB72150653}" presName="centerShape" presStyleLbl="node0" presStyleIdx="0" presStyleCnt="1"/>
      <dgm:spPr/>
      <dgm:t>
        <a:bodyPr/>
        <a:lstStyle/>
        <a:p>
          <a:endParaRPr lang="ru-RU"/>
        </a:p>
      </dgm:t>
    </dgm:pt>
    <dgm:pt modelId="{733C12BF-86B0-485D-AA28-05E31516C69A}" type="pres">
      <dgm:prSet presAssocID="{05D2396D-F635-46C6-A5D0-7458F87C7DFD}" presName="Name9" presStyleLbl="parChTrans1D2" presStyleIdx="0" presStyleCnt="4"/>
      <dgm:spPr/>
      <dgm:t>
        <a:bodyPr/>
        <a:lstStyle/>
        <a:p>
          <a:endParaRPr lang="ru-RU"/>
        </a:p>
      </dgm:t>
    </dgm:pt>
    <dgm:pt modelId="{682ACFFF-6A11-4FFC-AC73-CB7CBD1A508E}" type="pres">
      <dgm:prSet presAssocID="{05D2396D-F635-46C6-A5D0-7458F87C7DFD}" presName="connTx" presStyleLbl="parChTrans1D2" presStyleIdx="0" presStyleCnt="4"/>
      <dgm:spPr/>
      <dgm:t>
        <a:bodyPr/>
        <a:lstStyle/>
        <a:p>
          <a:endParaRPr lang="ru-RU"/>
        </a:p>
      </dgm:t>
    </dgm:pt>
    <dgm:pt modelId="{CEF578DA-C7FF-4839-85C4-DC790E501011}" type="pres">
      <dgm:prSet presAssocID="{823F64C5-A1E2-4D0A-BDBE-1A2548AEE540}" presName="node" presStyleLbl="node1" presStyleIdx="0" presStyleCnt="4" custScaleX="178542" custRadScaleRad="95774" custRadScaleInc="24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DFF58D-619D-44CA-B832-7E3D192481B6}" type="pres">
      <dgm:prSet presAssocID="{615E1C34-034F-436C-8A21-DE9F43BAF8A9}" presName="Name9" presStyleLbl="parChTrans1D2" presStyleIdx="1" presStyleCnt="4"/>
      <dgm:spPr/>
      <dgm:t>
        <a:bodyPr/>
        <a:lstStyle/>
        <a:p>
          <a:endParaRPr lang="ru-RU"/>
        </a:p>
      </dgm:t>
    </dgm:pt>
    <dgm:pt modelId="{60CF9ADD-9494-4DD7-836A-6F0988F4490C}" type="pres">
      <dgm:prSet presAssocID="{615E1C34-034F-436C-8A21-DE9F43BAF8A9}" presName="connTx" presStyleLbl="parChTrans1D2" presStyleIdx="1" presStyleCnt="4"/>
      <dgm:spPr/>
      <dgm:t>
        <a:bodyPr/>
        <a:lstStyle/>
        <a:p>
          <a:endParaRPr lang="ru-RU"/>
        </a:p>
      </dgm:t>
    </dgm:pt>
    <dgm:pt modelId="{50CF9337-5828-485F-9990-6D50D6FABB20}" type="pres">
      <dgm:prSet presAssocID="{1CA66C7D-D1E2-4786-B9C5-E550E3029C83}" presName="node" presStyleLbl="node1" presStyleIdx="1" presStyleCnt="4" custScaleX="1535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EDE333-CD83-4B62-AA4B-7B2B91C754D0}" type="pres">
      <dgm:prSet presAssocID="{1BCA7669-ABCF-416B-80A7-47D44269B831}" presName="Name9" presStyleLbl="parChTrans1D2" presStyleIdx="2" presStyleCnt="4"/>
      <dgm:spPr/>
      <dgm:t>
        <a:bodyPr/>
        <a:lstStyle/>
        <a:p>
          <a:endParaRPr lang="ru-RU"/>
        </a:p>
      </dgm:t>
    </dgm:pt>
    <dgm:pt modelId="{1619CFD5-9074-461C-B92E-A69101F19884}" type="pres">
      <dgm:prSet presAssocID="{1BCA7669-ABCF-416B-80A7-47D44269B831}" presName="connTx" presStyleLbl="parChTrans1D2" presStyleIdx="2" presStyleCnt="4"/>
      <dgm:spPr/>
      <dgm:t>
        <a:bodyPr/>
        <a:lstStyle/>
        <a:p>
          <a:endParaRPr lang="ru-RU"/>
        </a:p>
      </dgm:t>
    </dgm:pt>
    <dgm:pt modelId="{E8B97AA9-F213-4C0E-BAB7-1A2629F23FFC}" type="pres">
      <dgm:prSet presAssocID="{7F5C9F38-15C6-4579-8269-4541424A0E71}" presName="node" presStyleLbl="node1" presStyleIdx="2" presStyleCnt="4" custScaleX="190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0A82CD-87CF-4134-91C3-B21FFF2B7BA3}" type="pres">
      <dgm:prSet presAssocID="{2BA1575E-1D0B-44D2-BC0B-5891F26A03F6}" presName="Name9" presStyleLbl="parChTrans1D2" presStyleIdx="3" presStyleCnt="4"/>
      <dgm:spPr/>
      <dgm:t>
        <a:bodyPr/>
        <a:lstStyle/>
        <a:p>
          <a:endParaRPr lang="ru-RU"/>
        </a:p>
      </dgm:t>
    </dgm:pt>
    <dgm:pt modelId="{468714B8-FA80-4F2E-951B-46B00D7F438E}" type="pres">
      <dgm:prSet presAssocID="{2BA1575E-1D0B-44D2-BC0B-5891F26A03F6}" presName="connTx" presStyleLbl="parChTrans1D2" presStyleIdx="3" presStyleCnt="4"/>
      <dgm:spPr/>
      <dgm:t>
        <a:bodyPr/>
        <a:lstStyle/>
        <a:p>
          <a:endParaRPr lang="ru-RU"/>
        </a:p>
      </dgm:t>
    </dgm:pt>
    <dgm:pt modelId="{DE793550-DE53-4B4C-AE47-BDC856327D2A}" type="pres">
      <dgm:prSet presAssocID="{BE4C2D55-4A2A-4D8C-B6A8-B42F97236458}" presName="node" presStyleLbl="node1" presStyleIdx="3" presStyleCnt="4" custScaleX="152748" custRadScaleRad="104210" custRadScaleInc="-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F572AC-A724-466E-9F4F-83DA589FDA93}" type="presOf" srcId="{05D2396D-F635-46C6-A5D0-7458F87C7DFD}" destId="{682ACFFF-6A11-4FFC-AC73-CB7CBD1A508E}" srcOrd="1" destOrd="0" presId="urn:microsoft.com/office/officeart/2005/8/layout/radial1"/>
    <dgm:cxn modelId="{F56D91AC-C079-4A6C-8D78-BB0CA512CBF5}" type="presOf" srcId="{615E1C34-034F-436C-8A21-DE9F43BAF8A9}" destId="{92DFF58D-619D-44CA-B832-7E3D192481B6}" srcOrd="0" destOrd="0" presId="urn:microsoft.com/office/officeart/2005/8/layout/radial1"/>
    <dgm:cxn modelId="{6542BD69-95FE-43B3-B00F-1061FE7BA259}" type="presOf" srcId="{1BCA7669-ABCF-416B-80A7-47D44269B831}" destId="{1619CFD5-9074-461C-B92E-A69101F19884}" srcOrd="1" destOrd="0" presId="urn:microsoft.com/office/officeart/2005/8/layout/radial1"/>
    <dgm:cxn modelId="{75E2B340-031F-4C18-A2E4-1AA7C419F1C9}" type="presOf" srcId="{7F5C9F38-15C6-4579-8269-4541424A0E71}" destId="{E8B97AA9-F213-4C0E-BAB7-1A2629F23FFC}" srcOrd="0" destOrd="0" presId="urn:microsoft.com/office/officeart/2005/8/layout/radial1"/>
    <dgm:cxn modelId="{AA3173AD-25F4-41E8-8CEC-32B12011063A}" type="presOf" srcId="{576D44CC-639F-41F5-A6E2-B9DB72150653}" destId="{BE2B9515-A35A-4C2B-B588-D59B7EC0D852}" srcOrd="0" destOrd="0" presId="urn:microsoft.com/office/officeart/2005/8/layout/radial1"/>
    <dgm:cxn modelId="{3A6DA81B-01CF-46EC-BA56-C57597A4B1BC}" type="presOf" srcId="{1CA66C7D-D1E2-4786-B9C5-E550E3029C83}" destId="{50CF9337-5828-485F-9990-6D50D6FABB20}" srcOrd="0" destOrd="0" presId="urn:microsoft.com/office/officeart/2005/8/layout/radial1"/>
    <dgm:cxn modelId="{BD26922C-C968-4799-936D-BCB7E57D0ECE}" srcId="{576D44CC-639F-41F5-A6E2-B9DB72150653}" destId="{BE4C2D55-4A2A-4D8C-B6A8-B42F97236458}" srcOrd="3" destOrd="0" parTransId="{2BA1575E-1D0B-44D2-BC0B-5891F26A03F6}" sibTransId="{7C673003-046B-413D-A775-06C7E3E716DD}"/>
    <dgm:cxn modelId="{1F6E30CF-4AA6-4910-9D06-130547CFCC82}" type="presOf" srcId="{615E1C34-034F-436C-8A21-DE9F43BAF8A9}" destId="{60CF9ADD-9494-4DD7-836A-6F0988F4490C}" srcOrd="1" destOrd="0" presId="urn:microsoft.com/office/officeart/2005/8/layout/radial1"/>
    <dgm:cxn modelId="{140726F9-6B36-49F7-9E8F-BCFEAF5A83BC}" type="presOf" srcId="{BE4C2D55-4A2A-4D8C-B6A8-B42F97236458}" destId="{DE793550-DE53-4B4C-AE47-BDC856327D2A}" srcOrd="0" destOrd="0" presId="urn:microsoft.com/office/officeart/2005/8/layout/radial1"/>
    <dgm:cxn modelId="{9D98B24A-54A5-494B-90CC-52ED8E0ECB4D}" type="presOf" srcId="{05D2396D-F635-46C6-A5D0-7458F87C7DFD}" destId="{733C12BF-86B0-485D-AA28-05E31516C69A}" srcOrd="0" destOrd="0" presId="urn:microsoft.com/office/officeart/2005/8/layout/radial1"/>
    <dgm:cxn modelId="{156ACB29-AF33-4526-B1F2-2148940E2954}" srcId="{576D44CC-639F-41F5-A6E2-B9DB72150653}" destId="{1CA66C7D-D1E2-4786-B9C5-E550E3029C83}" srcOrd="1" destOrd="0" parTransId="{615E1C34-034F-436C-8A21-DE9F43BAF8A9}" sibTransId="{72739D53-3C05-476D-8FA9-45FC6E53ED7C}"/>
    <dgm:cxn modelId="{7DA94B2D-18E1-4608-91DB-05362F6D7989}" type="presOf" srcId="{1BCA7669-ABCF-416B-80A7-47D44269B831}" destId="{77EDE333-CD83-4B62-AA4B-7B2B91C754D0}" srcOrd="0" destOrd="0" presId="urn:microsoft.com/office/officeart/2005/8/layout/radial1"/>
    <dgm:cxn modelId="{1833597D-F561-4DEC-B01E-1B71EAF6C400}" srcId="{E96165C5-EE92-4F06-A519-E36F86FDE5A3}" destId="{576D44CC-639F-41F5-A6E2-B9DB72150653}" srcOrd="0" destOrd="0" parTransId="{AB902472-E37F-4F4E-AA29-CBA99E42B4B2}" sibTransId="{4156F833-569F-4D1E-B119-7A199C890E73}"/>
    <dgm:cxn modelId="{2744752C-5093-4DE6-9517-3F8802999D9D}" srcId="{576D44CC-639F-41F5-A6E2-B9DB72150653}" destId="{7F5C9F38-15C6-4579-8269-4541424A0E71}" srcOrd="2" destOrd="0" parTransId="{1BCA7669-ABCF-416B-80A7-47D44269B831}" sibTransId="{0E52BAB0-B8F0-4DEE-A33B-F4C3AA35EC4E}"/>
    <dgm:cxn modelId="{9F2F6C6E-983E-4E22-BB75-BFA35384F2F1}" type="presOf" srcId="{E96165C5-EE92-4F06-A519-E36F86FDE5A3}" destId="{30D2DBD5-B12B-4BB0-8205-710C0F69BF73}" srcOrd="0" destOrd="0" presId="urn:microsoft.com/office/officeart/2005/8/layout/radial1"/>
    <dgm:cxn modelId="{C93D3FFE-F2BE-4403-B20B-3BF58E933E0D}" type="presOf" srcId="{2BA1575E-1D0B-44D2-BC0B-5891F26A03F6}" destId="{F20A82CD-87CF-4134-91C3-B21FFF2B7BA3}" srcOrd="0" destOrd="0" presId="urn:microsoft.com/office/officeart/2005/8/layout/radial1"/>
    <dgm:cxn modelId="{E672D9AB-9861-447A-89A8-C8729071AB22}" type="presOf" srcId="{2BA1575E-1D0B-44D2-BC0B-5891F26A03F6}" destId="{468714B8-FA80-4F2E-951B-46B00D7F438E}" srcOrd="1" destOrd="0" presId="urn:microsoft.com/office/officeart/2005/8/layout/radial1"/>
    <dgm:cxn modelId="{1C0AB3A3-3DB2-4674-A0D9-807B89A1A349}" type="presOf" srcId="{823F64C5-A1E2-4D0A-BDBE-1A2548AEE540}" destId="{CEF578DA-C7FF-4839-85C4-DC790E501011}" srcOrd="0" destOrd="0" presId="urn:microsoft.com/office/officeart/2005/8/layout/radial1"/>
    <dgm:cxn modelId="{D688E339-0A16-40D5-A152-38666D32C586}" srcId="{576D44CC-639F-41F5-A6E2-B9DB72150653}" destId="{823F64C5-A1E2-4D0A-BDBE-1A2548AEE540}" srcOrd="0" destOrd="0" parTransId="{05D2396D-F635-46C6-A5D0-7458F87C7DFD}" sibTransId="{67135C7C-EC7F-4D9C-AAC5-0876BA57F509}"/>
    <dgm:cxn modelId="{301B52D9-AD53-4F37-95D5-E14FEE959F02}" type="presParOf" srcId="{30D2DBD5-B12B-4BB0-8205-710C0F69BF73}" destId="{BE2B9515-A35A-4C2B-B588-D59B7EC0D852}" srcOrd="0" destOrd="0" presId="urn:microsoft.com/office/officeart/2005/8/layout/radial1"/>
    <dgm:cxn modelId="{6FD35263-FBAE-43B6-BF89-48A13CCCF852}" type="presParOf" srcId="{30D2DBD5-B12B-4BB0-8205-710C0F69BF73}" destId="{733C12BF-86B0-485D-AA28-05E31516C69A}" srcOrd="1" destOrd="0" presId="urn:microsoft.com/office/officeart/2005/8/layout/radial1"/>
    <dgm:cxn modelId="{9313FE2F-93DA-4612-AFEF-D459E3AD57AE}" type="presParOf" srcId="{733C12BF-86B0-485D-AA28-05E31516C69A}" destId="{682ACFFF-6A11-4FFC-AC73-CB7CBD1A508E}" srcOrd="0" destOrd="0" presId="urn:microsoft.com/office/officeart/2005/8/layout/radial1"/>
    <dgm:cxn modelId="{4CDCD27F-A2E6-4722-BFA4-FA1B2072B74D}" type="presParOf" srcId="{30D2DBD5-B12B-4BB0-8205-710C0F69BF73}" destId="{CEF578DA-C7FF-4839-85C4-DC790E501011}" srcOrd="2" destOrd="0" presId="urn:microsoft.com/office/officeart/2005/8/layout/radial1"/>
    <dgm:cxn modelId="{C2B7FDEB-94C6-4ED6-A73F-2DFCBA6D84CC}" type="presParOf" srcId="{30D2DBD5-B12B-4BB0-8205-710C0F69BF73}" destId="{92DFF58D-619D-44CA-B832-7E3D192481B6}" srcOrd="3" destOrd="0" presId="urn:microsoft.com/office/officeart/2005/8/layout/radial1"/>
    <dgm:cxn modelId="{A7F9F7D2-2513-4DF1-9207-27D09C7104CC}" type="presParOf" srcId="{92DFF58D-619D-44CA-B832-7E3D192481B6}" destId="{60CF9ADD-9494-4DD7-836A-6F0988F4490C}" srcOrd="0" destOrd="0" presId="urn:microsoft.com/office/officeart/2005/8/layout/radial1"/>
    <dgm:cxn modelId="{D35D8E64-E7B3-4131-B27D-9B98E75AE1B4}" type="presParOf" srcId="{30D2DBD5-B12B-4BB0-8205-710C0F69BF73}" destId="{50CF9337-5828-485F-9990-6D50D6FABB20}" srcOrd="4" destOrd="0" presId="urn:microsoft.com/office/officeart/2005/8/layout/radial1"/>
    <dgm:cxn modelId="{A9C7D47A-7954-45D6-B6F3-9C0981A132DC}" type="presParOf" srcId="{30D2DBD5-B12B-4BB0-8205-710C0F69BF73}" destId="{77EDE333-CD83-4B62-AA4B-7B2B91C754D0}" srcOrd="5" destOrd="0" presId="urn:microsoft.com/office/officeart/2005/8/layout/radial1"/>
    <dgm:cxn modelId="{7C25E4C7-5ACC-492B-A5C8-A4D53A9F9E4F}" type="presParOf" srcId="{77EDE333-CD83-4B62-AA4B-7B2B91C754D0}" destId="{1619CFD5-9074-461C-B92E-A69101F19884}" srcOrd="0" destOrd="0" presId="urn:microsoft.com/office/officeart/2005/8/layout/radial1"/>
    <dgm:cxn modelId="{FAABE3A1-2119-4977-B487-C14A7B5A713E}" type="presParOf" srcId="{30D2DBD5-B12B-4BB0-8205-710C0F69BF73}" destId="{E8B97AA9-F213-4C0E-BAB7-1A2629F23FFC}" srcOrd="6" destOrd="0" presId="urn:microsoft.com/office/officeart/2005/8/layout/radial1"/>
    <dgm:cxn modelId="{7E38D0F3-AB8E-49CC-9C59-E11E3EC48E87}" type="presParOf" srcId="{30D2DBD5-B12B-4BB0-8205-710C0F69BF73}" destId="{F20A82CD-87CF-4134-91C3-B21FFF2B7BA3}" srcOrd="7" destOrd="0" presId="urn:microsoft.com/office/officeart/2005/8/layout/radial1"/>
    <dgm:cxn modelId="{D4455E24-23E6-48D9-A0C7-608921DFCD38}" type="presParOf" srcId="{F20A82CD-87CF-4134-91C3-B21FFF2B7BA3}" destId="{468714B8-FA80-4F2E-951B-46B00D7F438E}" srcOrd="0" destOrd="0" presId="urn:microsoft.com/office/officeart/2005/8/layout/radial1"/>
    <dgm:cxn modelId="{E9B1BBB6-9F09-4383-A002-FED0158CA8BF}" type="presParOf" srcId="{30D2DBD5-B12B-4BB0-8205-710C0F69BF73}" destId="{DE793550-DE53-4B4C-AE47-BDC856327D2A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6ADD2D-1007-459C-983A-6CB3954AC296}" type="doc">
      <dgm:prSet loTypeId="urn:microsoft.com/office/officeart/2008/layout/RadialCluster" loCatId="relationship" qsTypeId="urn:microsoft.com/office/officeart/2005/8/quickstyle/simple1#2" qsCatId="simple" csTypeId="urn:microsoft.com/office/officeart/2005/8/colors/accent3_2" csCatId="accent3" phldr="1"/>
      <dgm:spPr/>
    </dgm:pt>
    <dgm:pt modelId="{C32CFB79-B770-40E7-9524-17482CBAAB8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</a:rPr>
            <a:t>Вред </a:t>
          </a:r>
          <a:endParaRPr kumimoji="0" lang="ru-RU" b="0" i="0" u="none" strike="noStrike" cap="none" normalizeH="0" baseline="0" dirty="0" smtClean="0">
            <a:ln/>
            <a:effectLst/>
            <a:latin typeface="Arial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</a:rPr>
            <a:t>Человеку. </a:t>
          </a:r>
          <a:endParaRPr kumimoji="0" lang="ru-RU" b="0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24DBEA90-29E4-4A88-8E37-99D4EE49546D}" type="parTrans" cxnId="{306E8676-B6B2-4A75-B3AF-176E2918C05A}">
      <dgm:prSet/>
      <dgm:spPr/>
      <dgm:t>
        <a:bodyPr/>
        <a:lstStyle/>
        <a:p>
          <a:endParaRPr lang="ru-RU"/>
        </a:p>
      </dgm:t>
    </dgm:pt>
    <dgm:pt modelId="{B98AD72B-A759-4FFD-B348-BC26A5463A30}" type="sibTrans" cxnId="{306E8676-B6B2-4A75-B3AF-176E2918C05A}">
      <dgm:prSet/>
      <dgm:spPr/>
      <dgm:t>
        <a:bodyPr/>
        <a:lstStyle/>
        <a:p>
          <a:endParaRPr lang="ru-RU"/>
        </a:p>
      </dgm:t>
    </dgm:pt>
    <dgm:pt modelId="{CB8BC184-23C2-49EB-845C-586A2D0D558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</a:rPr>
            <a:t>Мусор в реке – раны у человека</a:t>
          </a:r>
          <a:endParaRPr kumimoji="0" lang="ru-RU" b="0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A2F511E5-55C4-4E3A-B1B3-9FF45CAFD01A}" type="parTrans" cxnId="{35E4ECB2-7962-4838-9147-8DB6EF25F004}">
      <dgm:prSet/>
      <dgm:spPr/>
      <dgm:t>
        <a:bodyPr/>
        <a:lstStyle/>
        <a:p>
          <a:endParaRPr lang="ru-RU"/>
        </a:p>
      </dgm:t>
    </dgm:pt>
    <dgm:pt modelId="{26C1B204-E45B-4870-A082-A945E1050171}" type="sibTrans" cxnId="{35E4ECB2-7962-4838-9147-8DB6EF25F004}">
      <dgm:prSet/>
      <dgm:spPr/>
      <dgm:t>
        <a:bodyPr/>
        <a:lstStyle/>
        <a:p>
          <a:endParaRPr lang="ru-RU"/>
        </a:p>
      </dgm:t>
    </dgm:pt>
    <dgm:pt modelId="{B0EE3C56-A483-4ABE-86F4-1E40E183632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</a:rPr>
            <a:t>Заболевание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</a:rPr>
            <a:t> организма</a:t>
          </a:r>
          <a:endParaRPr kumimoji="0" lang="ru-RU" b="0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72D848F8-6517-4256-B5B1-59F2F6F8ABCE}" type="parTrans" cxnId="{26141104-61DD-4382-A98C-5AFA9C8A44C6}">
      <dgm:prSet/>
      <dgm:spPr/>
      <dgm:t>
        <a:bodyPr/>
        <a:lstStyle/>
        <a:p>
          <a:endParaRPr lang="ru-RU"/>
        </a:p>
      </dgm:t>
    </dgm:pt>
    <dgm:pt modelId="{A2E4DAD0-55F1-47EB-A8CB-CB2FF6B698A7}" type="sibTrans" cxnId="{26141104-61DD-4382-A98C-5AFA9C8A44C6}">
      <dgm:prSet/>
      <dgm:spPr/>
      <dgm:t>
        <a:bodyPr/>
        <a:lstStyle/>
        <a:p>
          <a:endParaRPr lang="ru-RU"/>
        </a:p>
      </dgm:t>
    </dgm:pt>
    <dgm:pt modelId="{FE1630AA-458C-446A-A866-D9DAAA9129E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</a:rPr>
            <a:t>Инфекционные заболевания </a:t>
          </a:r>
          <a:endParaRPr kumimoji="0" lang="ru-RU" b="0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EDEE91A8-6ACF-47D9-B289-C5E70FBCEB16}" type="parTrans" cxnId="{27EB1F76-1C23-4924-BB76-3B0144014A4B}">
      <dgm:prSet/>
      <dgm:spPr/>
      <dgm:t>
        <a:bodyPr/>
        <a:lstStyle/>
        <a:p>
          <a:endParaRPr lang="ru-RU"/>
        </a:p>
      </dgm:t>
    </dgm:pt>
    <dgm:pt modelId="{627066F0-2708-4DDC-B4E2-D88A961CD188}" type="sibTrans" cxnId="{27EB1F76-1C23-4924-BB76-3B0144014A4B}">
      <dgm:prSet/>
      <dgm:spPr/>
      <dgm:t>
        <a:bodyPr/>
        <a:lstStyle/>
        <a:p>
          <a:endParaRPr lang="ru-RU"/>
        </a:p>
      </dgm:t>
    </dgm:pt>
    <dgm:pt modelId="{A87DDF6B-C13B-4C68-BA2C-658BB8A6EBD7}" type="pres">
      <dgm:prSet presAssocID="{656ADD2D-1007-459C-983A-6CB3954AC29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371F357C-2D51-4BAE-875E-0DAEC4CBCE75}" type="pres">
      <dgm:prSet presAssocID="{C32CFB79-B770-40E7-9524-17482CBAAB88}" presName="singleCycle" presStyleCnt="0"/>
      <dgm:spPr/>
    </dgm:pt>
    <dgm:pt modelId="{80F9FCDA-52BE-4181-9589-99409C96CA75}" type="pres">
      <dgm:prSet presAssocID="{C32CFB79-B770-40E7-9524-17482CBAAB88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7B972517-E363-4D7D-9B79-03EE0A5F6BBD}" type="pres">
      <dgm:prSet presAssocID="{A2F511E5-55C4-4E3A-B1B3-9FF45CAFD01A}" presName="Name56" presStyleLbl="parChTrans1D2" presStyleIdx="0" presStyleCnt="3"/>
      <dgm:spPr/>
      <dgm:t>
        <a:bodyPr/>
        <a:lstStyle/>
        <a:p>
          <a:endParaRPr lang="ru-RU"/>
        </a:p>
      </dgm:t>
    </dgm:pt>
    <dgm:pt modelId="{14BD0C68-A450-4CBD-B33D-1C1061EDBD02}" type="pres">
      <dgm:prSet presAssocID="{CB8BC184-23C2-49EB-845C-586A2D0D5589}" presName="text0" presStyleLbl="node1" presStyleIdx="1" presStyleCnt="4" custScaleX="1875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57A1A-BFE1-4D21-8D19-1E2D783FDF3B}" type="pres">
      <dgm:prSet presAssocID="{72D848F8-6517-4256-B5B1-59F2F6F8ABCE}" presName="Name56" presStyleLbl="parChTrans1D2" presStyleIdx="1" presStyleCnt="3"/>
      <dgm:spPr/>
      <dgm:t>
        <a:bodyPr/>
        <a:lstStyle/>
        <a:p>
          <a:endParaRPr lang="ru-RU"/>
        </a:p>
      </dgm:t>
    </dgm:pt>
    <dgm:pt modelId="{2C143377-A5D0-4DE5-9632-B674C613ECD7}" type="pres">
      <dgm:prSet presAssocID="{B0EE3C56-A483-4ABE-86F4-1E40E1836327}" presName="text0" presStyleLbl="node1" presStyleIdx="2" presStyleCnt="4" custScaleX="222988" custScaleY="76583" custRadScaleRad="114010" custRadScaleInc="-7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98657-5D0A-4145-86D6-8C793BDC8961}" type="pres">
      <dgm:prSet presAssocID="{EDEE91A8-6ACF-47D9-B289-C5E70FBCEB16}" presName="Name56" presStyleLbl="parChTrans1D2" presStyleIdx="2" presStyleCnt="3"/>
      <dgm:spPr/>
      <dgm:t>
        <a:bodyPr/>
        <a:lstStyle/>
        <a:p>
          <a:endParaRPr lang="ru-RU"/>
        </a:p>
      </dgm:t>
    </dgm:pt>
    <dgm:pt modelId="{DB935020-4A47-4D93-A6D8-163F9A4A125B}" type="pres">
      <dgm:prSet presAssocID="{FE1630AA-458C-446A-A866-D9DAAA9129E9}" presName="text0" presStyleLbl="node1" presStyleIdx="3" presStyleCnt="4" custScaleX="199988" custScaleY="105052" custRadScaleRad="107348" custRadScaleInc="-3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6E8676-B6B2-4A75-B3AF-176E2918C05A}" srcId="{656ADD2D-1007-459C-983A-6CB3954AC296}" destId="{C32CFB79-B770-40E7-9524-17482CBAAB88}" srcOrd="0" destOrd="0" parTransId="{24DBEA90-29E4-4A88-8E37-99D4EE49546D}" sibTransId="{B98AD72B-A759-4FFD-B348-BC26A5463A30}"/>
    <dgm:cxn modelId="{3389588E-EECD-45FD-9025-607121414275}" type="presOf" srcId="{FE1630AA-458C-446A-A866-D9DAAA9129E9}" destId="{DB935020-4A47-4D93-A6D8-163F9A4A125B}" srcOrd="0" destOrd="0" presId="urn:microsoft.com/office/officeart/2008/layout/RadialCluster"/>
    <dgm:cxn modelId="{B7702B5B-02BB-441A-9141-84325AF33949}" type="presOf" srcId="{C32CFB79-B770-40E7-9524-17482CBAAB88}" destId="{80F9FCDA-52BE-4181-9589-99409C96CA75}" srcOrd="0" destOrd="0" presId="urn:microsoft.com/office/officeart/2008/layout/RadialCluster"/>
    <dgm:cxn modelId="{6C36C60F-78C3-4999-9F91-14FEA64412C2}" type="presOf" srcId="{EDEE91A8-6ACF-47D9-B289-C5E70FBCEB16}" destId="{ABA98657-5D0A-4145-86D6-8C793BDC8961}" srcOrd="0" destOrd="0" presId="urn:microsoft.com/office/officeart/2008/layout/RadialCluster"/>
    <dgm:cxn modelId="{3D65720A-B2A8-475A-89F2-F624951A61D9}" type="presOf" srcId="{B0EE3C56-A483-4ABE-86F4-1E40E1836327}" destId="{2C143377-A5D0-4DE5-9632-B674C613ECD7}" srcOrd="0" destOrd="0" presId="urn:microsoft.com/office/officeart/2008/layout/RadialCluster"/>
    <dgm:cxn modelId="{44F6772D-C57F-40D0-A5F8-01F91B0463EA}" type="presOf" srcId="{A2F511E5-55C4-4E3A-B1B3-9FF45CAFD01A}" destId="{7B972517-E363-4D7D-9B79-03EE0A5F6BBD}" srcOrd="0" destOrd="0" presId="urn:microsoft.com/office/officeart/2008/layout/RadialCluster"/>
    <dgm:cxn modelId="{DFD139DF-C61F-4105-B8BF-712F68DC6A3E}" type="presOf" srcId="{656ADD2D-1007-459C-983A-6CB3954AC296}" destId="{A87DDF6B-C13B-4C68-BA2C-658BB8A6EBD7}" srcOrd="0" destOrd="0" presId="urn:microsoft.com/office/officeart/2008/layout/RadialCluster"/>
    <dgm:cxn modelId="{83EFE078-910B-4AFF-8A78-E1F539C922C7}" type="presOf" srcId="{CB8BC184-23C2-49EB-845C-586A2D0D5589}" destId="{14BD0C68-A450-4CBD-B33D-1C1061EDBD02}" srcOrd="0" destOrd="0" presId="urn:microsoft.com/office/officeart/2008/layout/RadialCluster"/>
    <dgm:cxn modelId="{26141104-61DD-4382-A98C-5AFA9C8A44C6}" srcId="{C32CFB79-B770-40E7-9524-17482CBAAB88}" destId="{B0EE3C56-A483-4ABE-86F4-1E40E1836327}" srcOrd="1" destOrd="0" parTransId="{72D848F8-6517-4256-B5B1-59F2F6F8ABCE}" sibTransId="{A2E4DAD0-55F1-47EB-A8CB-CB2FF6B698A7}"/>
    <dgm:cxn modelId="{B1C0FC2F-3114-4134-99A3-D7DEE434D40E}" type="presOf" srcId="{72D848F8-6517-4256-B5B1-59F2F6F8ABCE}" destId="{00F57A1A-BFE1-4D21-8D19-1E2D783FDF3B}" srcOrd="0" destOrd="0" presId="urn:microsoft.com/office/officeart/2008/layout/RadialCluster"/>
    <dgm:cxn modelId="{27EB1F76-1C23-4924-BB76-3B0144014A4B}" srcId="{C32CFB79-B770-40E7-9524-17482CBAAB88}" destId="{FE1630AA-458C-446A-A866-D9DAAA9129E9}" srcOrd="2" destOrd="0" parTransId="{EDEE91A8-6ACF-47D9-B289-C5E70FBCEB16}" sibTransId="{627066F0-2708-4DDC-B4E2-D88A961CD188}"/>
    <dgm:cxn modelId="{35E4ECB2-7962-4838-9147-8DB6EF25F004}" srcId="{C32CFB79-B770-40E7-9524-17482CBAAB88}" destId="{CB8BC184-23C2-49EB-845C-586A2D0D5589}" srcOrd="0" destOrd="0" parTransId="{A2F511E5-55C4-4E3A-B1B3-9FF45CAFD01A}" sibTransId="{26C1B204-E45B-4870-A082-A945E1050171}"/>
    <dgm:cxn modelId="{2DCC9AA9-E3EC-43C1-8FC6-D60504B2E1C9}" type="presParOf" srcId="{A87DDF6B-C13B-4C68-BA2C-658BB8A6EBD7}" destId="{371F357C-2D51-4BAE-875E-0DAEC4CBCE75}" srcOrd="0" destOrd="0" presId="urn:microsoft.com/office/officeart/2008/layout/RadialCluster"/>
    <dgm:cxn modelId="{BF3081EC-3928-4FC8-BA07-7C937999D1A3}" type="presParOf" srcId="{371F357C-2D51-4BAE-875E-0DAEC4CBCE75}" destId="{80F9FCDA-52BE-4181-9589-99409C96CA75}" srcOrd="0" destOrd="0" presId="urn:microsoft.com/office/officeart/2008/layout/RadialCluster"/>
    <dgm:cxn modelId="{8CB6831D-6F83-4A78-987D-D19B42AAB84F}" type="presParOf" srcId="{371F357C-2D51-4BAE-875E-0DAEC4CBCE75}" destId="{7B972517-E363-4D7D-9B79-03EE0A5F6BBD}" srcOrd="1" destOrd="0" presId="urn:microsoft.com/office/officeart/2008/layout/RadialCluster"/>
    <dgm:cxn modelId="{1B9455D1-18D7-4670-9369-151BC3FFEE76}" type="presParOf" srcId="{371F357C-2D51-4BAE-875E-0DAEC4CBCE75}" destId="{14BD0C68-A450-4CBD-B33D-1C1061EDBD02}" srcOrd="2" destOrd="0" presId="urn:microsoft.com/office/officeart/2008/layout/RadialCluster"/>
    <dgm:cxn modelId="{4B165F5E-4BD5-4D47-A73C-19EC1235C75C}" type="presParOf" srcId="{371F357C-2D51-4BAE-875E-0DAEC4CBCE75}" destId="{00F57A1A-BFE1-4D21-8D19-1E2D783FDF3B}" srcOrd="3" destOrd="0" presId="urn:microsoft.com/office/officeart/2008/layout/RadialCluster"/>
    <dgm:cxn modelId="{5B5C183E-4E10-4092-B498-9678000C5E51}" type="presParOf" srcId="{371F357C-2D51-4BAE-875E-0DAEC4CBCE75}" destId="{2C143377-A5D0-4DE5-9632-B674C613ECD7}" srcOrd="4" destOrd="0" presId="urn:microsoft.com/office/officeart/2008/layout/RadialCluster"/>
    <dgm:cxn modelId="{4E128D0D-1ADA-40EF-A46C-96CB369627B8}" type="presParOf" srcId="{371F357C-2D51-4BAE-875E-0DAEC4CBCE75}" destId="{ABA98657-5D0A-4145-86D6-8C793BDC8961}" srcOrd="5" destOrd="0" presId="urn:microsoft.com/office/officeart/2008/layout/RadialCluster"/>
    <dgm:cxn modelId="{60762DA4-BA2A-482D-9587-5D8EED694CC2}" type="presParOf" srcId="{371F357C-2D51-4BAE-875E-0DAEC4CBCE75}" destId="{DB935020-4A47-4D93-A6D8-163F9A4A125B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2B9515-A35A-4C2B-B588-D59B7EC0D852}">
      <dsp:nvSpPr>
        <dsp:cNvPr id="0" name=""/>
        <dsp:cNvSpPr/>
      </dsp:nvSpPr>
      <dsp:spPr>
        <a:xfrm>
          <a:off x="1911389" y="1654224"/>
          <a:ext cx="1256216" cy="12562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rPr>
            <a:t>Вред природе</a:t>
          </a:r>
          <a:endParaRPr kumimoji="0" lang="ru-RU" sz="17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7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sp:txBody>
      <dsp:txXfrm>
        <a:off x="1911389" y="1654224"/>
        <a:ext cx="1256216" cy="1256216"/>
      </dsp:txXfrm>
    </dsp:sp>
    <dsp:sp modelId="{733C12BF-86B0-485D-AA28-05E31516C69A}">
      <dsp:nvSpPr>
        <dsp:cNvPr id="0" name=""/>
        <dsp:cNvSpPr/>
      </dsp:nvSpPr>
      <dsp:spPr>
        <a:xfrm rot="16267446">
          <a:off x="2399608" y="1476881"/>
          <a:ext cx="310515" cy="44474"/>
        </a:xfrm>
        <a:custGeom>
          <a:avLst/>
          <a:gdLst/>
          <a:ahLst/>
          <a:cxnLst/>
          <a:rect l="0" t="0" r="0" b="0"/>
          <a:pathLst>
            <a:path>
              <a:moveTo>
                <a:pt x="0" y="22237"/>
              </a:moveTo>
              <a:lnTo>
                <a:pt x="310515" y="222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267446">
        <a:off x="2547103" y="1491355"/>
        <a:ext cx="15525" cy="15525"/>
      </dsp:txXfrm>
    </dsp:sp>
    <dsp:sp modelId="{CEF578DA-C7FF-4839-85C4-DC790E501011}">
      <dsp:nvSpPr>
        <dsp:cNvPr id="0" name=""/>
        <dsp:cNvSpPr/>
      </dsp:nvSpPr>
      <dsp:spPr>
        <a:xfrm>
          <a:off x="1448799" y="87712"/>
          <a:ext cx="2242873" cy="12562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rPr>
            <a:t>Уменьшение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rPr>
            <a:t> кол-ва природы в городе</a:t>
          </a:r>
          <a:endParaRPr kumimoji="0" lang="ru-RU" sz="16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sp:txBody>
      <dsp:txXfrm>
        <a:off x="1448799" y="87712"/>
        <a:ext cx="2242873" cy="1256216"/>
      </dsp:txXfrm>
    </dsp:sp>
    <dsp:sp modelId="{92DFF58D-619D-44CA-B832-7E3D192481B6}">
      <dsp:nvSpPr>
        <dsp:cNvPr id="0" name=""/>
        <dsp:cNvSpPr/>
      </dsp:nvSpPr>
      <dsp:spPr>
        <a:xfrm>
          <a:off x="3167606" y="2260095"/>
          <a:ext cx="43124" cy="44474"/>
        </a:xfrm>
        <a:custGeom>
          <a:avLst/>
          <a:gdLst/>
          <a:ahLst/>
          <a:cxnLst/>
          <a:rect l="0" t="0" r="0" b="0"/>
          <a:pathLst>
            <a:path>
              <a:moveTo>
                <a:pt x="0" y="22237"/>
              </a:moveTo>
              <a:lnTo>
                <a:pt x="43124" y="222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88090" y="2281254"/>
        <a:ext cx="2156" cy="2156"/>
      </dsp:txXfrm>
    </dsp:sp>
    <dsp:sp modelId="{50CF9337-5828-485F-9990-6D50D6FABB20}">
      <dsp:nvSpPr>
        <dsp:cNvPr id="0" name=""/>
        <dsp:cNvSpPr/>
      </dsp:nvSpPr>
      <dsp:spPr>
        <a:xfrm>
          <a:off x="3210730" y="1654224"/>
          <a:ext cx="1929434" cy="12562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rPr>
            <a:t>Загрязнение воздуха</a:t>
          </a:r>
          <a:endParaRPr kumimoji="0" lang="ru-RU" sz="16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sp:txBody>
      <dsp:txXfrm>
        <a:off x="3210730" y="1654224"/>
        <a:ext cx="1929434" cy="1256216"/>
      </dsp:txXfrm>
    </dsp:sp>
    <dsp:sp modelId="{77EDE333-CD83-4B62-AA4B-7B2B91C754D0}">
      <dsp:nvSpPr>
        <dsp:cNvPr id="0" name=""/>
        <dsp:cNvSpPr/>
      </dsp:nvSpPr>
      <dsp:spPr>
        <a:xfrm rot="5400000">
          <a:off x="2349631" y="3078070"/>
          <a:ext cx="379733" cy="44474"/>
        </a:xfrm>
        <a:custGeom>
          <a:avLst/>
          <a:gdLst/>
          <a:ahLst/>
          <a:cxnLst/>
          <a:rect l="0" t="0" r="0" b="0"/>
          <a:pathLst>
            <a:path>
              <a:moveTo>
                <a:pt x="0" y="22237"/>
              </a:moveTo>
              <a:lnTo>
                <a:pt x="379733" y="222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400000">
        <a:off x="2530004" y="3090814"/>
        <a:ext cx="18986" cy="18986"/>
      </dsp:txXfrm>
    </dsp:sp>
    <dsp:sp modelId="{E8B97AA9-F213-4C0E-BAB7-1A2629F23FFC}">
      <dsp:nvSpPr>
        <dsp:cNvPr id="0" name=""/>
        <dsp:cNvSpPr/>
      </dsp:nvSpPr>
      <dsp:spPr>
        <a:xfrm>
          <a:off x="1343969" y="3290174"/>
          <a:ext cx="2391056" cy="12562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rPr>
            <a:t>Загрязнение водоемов</a:t>
          </a:r>
          <a:endParaRPr kumimoji="0" lang="ru-RU" sz="16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sp:txBody>
      <dsp:txXfrm>
        <a:off x="1343969" y="3290174"/>
        <a:ext cx="2391056" cy="1256216"/>
      </dsp:txXfrm>
    </dsp:sp>
    <dsp:sp modelId="{F20A82CD-87CF-4134-91C3-B21FFF2B7BA3}">
      <dsp:nvSpPr>
        <dsp:cNvPr id="0" name=""/>
        <dsp:cNvSpPr/>
      </dsp:nvSpPr>
      <dsp:spPr>
        <a:xfrm rot="10785594">
          <a:off x="1862951" y="2262829"/>
          <a:ext cx="48444" cy="44474"/>
        </a:xfrm>
        <a:custGeom>
          <a:avLst/>
          <a:gdLst/>
          <a:ahLst/>
          <a:cxnLst/>
          <a:rect l="0" t="0" r="0" b="0"/>
          <a:pathLst>
            <a:path>
              <a:moveTo>
                <a:pt x="0" y="22237"/>
              </a:moveTo>
              <a:lnTo>
                <a:pt x="48444" y="222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785594">
        <a:off x="1885962" y="2283855"/>
        <a:ext cx="2422" cy="2422"/>
      </dsp:txXfrm>
    </dsp:sp>
    <dsp:sp modelId="{DE793550-DE53-4B4C-AE47-BDC856327D2A}">
      <dsp:nvSpPr>
        <dsp:cNvPr id="0" name=""/>
        <dsp:cNvSpPr/>
      </dsp:nvSpPr>
      <dsp:spPr>
        <a:xfrm>
          <a:off x="-55874" y="1661080"/>
          <a:ext cx="1918845" cy="12562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rPr>
            <a:t>Загрязнение</a:t>
          </a:r>
          <a:endParaRPr kumimoji="0" lang="ru-RU" sz="16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rPr>
            <a:t>почв</a:t>
          </a:r>
          <a:endParaRPr kumimoji="0" lang="ru-RU" sz="16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sp:txBody>
      <dsp:txXfrm>
        <a:off x="-55874" y="1661080"/>
        <a:ext cx="1918845" cy="125621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F9FCDA-52BE-4181-9589-99409C96CA75}">
      <dsp:nvSpPr>
        <dsp:cNvPr id="0" name=""/>
        <dsp:cNvSpPr/>
      </dsp:nvSpPr>
      <dsp:spPr>
        <a:xfrm>
          <a:off x="1486604" y="2065711"/>
          <a:ext cx="1317746" cy="131774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Arial" pitchFamily="34" charset="0"/>
              <a:ea typeface="Times New Roman" pitchFamily="18" charset="0"/>
            </a:rPr>
            <a:t>Вред </a:t>
          </a:r>
          <a:endParaRPr kumimoji="0" lang="ru-RU" sz="1800" b="0" i="0" u="none" strike="noStrike" kern="1200" cap="none" normalizeH="0" baseline="0" dirty="0" smtClean="0">
            <a:ln/>
            <a:effectLst/>
            <a:latin typeface="Arial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Arial" pitchFamily="34" charset="0"/>
              <a:ea typeface="Times New Roman" pitchFamily="18" charset="0"/>
            </a:rPr>
            <a:t>Человеку. </a:t>
          </a:r>
          <a:endParaRPr kumimoji="0" lang="ru-RU" sz="1800" b="0" i="0" u="none" strike="noStrike" kern="1200" cap="none" normalizeH="0" baseline="0" dirty="0" smtClean="0">
            <a:ln/>
            <a:effectLst/>
            <a:latin typeface="Arial" pitchFamily="34" charset="0"/>
          </a:endParaRPr>
        </a:p>
      </dsp:txBody>
      <dsp:txXfrm>
        <a:off x="1486604" y="2065711"/>
        <a:ext cx="1317746" cy="1317746"/>
      </dsp:txXfrm>
    </dsp:sp>
    <dsp:sp modelId="{7B972517-E363-4D7D-9B79-03EE0A5F6BBD}">
      <dsp:nvSpPr>
        <dsp:cNvPr id="0" name=""/>
        <dsp:cNvSpPr/>
      </dsp:nvSpPr>
      <dsp:spPr>
        <a:xfrm rot="16200000">
          <a:off x="1683305" y="1603538"/>
          <a:ext cx="9243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24344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D0C68-A450-4CBD-B33D-1C1061EDBD02}">
      <dsp:nvSpPr>
        <dsp:cNvPr id="0" name=""/>
        <dsp:cNvSpPr/>
      </dsp:nvSpPr>
      <dsp:spPr>
        <a:xfrm>
          <a:off x="1317384" y="258476"/>
          <a:ext cx="1656187" cy="8828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 smtClean="0">
              <a:ln/>
              <a:effectLst/>
              <a:latin typeface="Arial" pitchFamily="34" charset="0"/>
              <a:ea typeface="Times New Roman" pitchFamily="18" charset="0"/>
            </a:rPr>
            <a:t>Мусор в реке – раны у человека</a:t>
          </a:r>
          <a:endParaRPr kumimoji="0" lang="ru-RU" sz="1600" b="0" i="0" u="none" strike="noStrike" kern="1200" cap="none" normalizeH="0" baseline="0" dirty="0" smtClean="0">
            <a:ln/>
            <a:effectLst/>
            <a:latin typeface="Arial" pitchFamily="34" charset="0"/>
          </a:endParaRPr>
        </a:p>
      </dsp:txBody>
      <dsp:txXfrm>
        <a:off x="1317384" y="258476"/>
        <a:ext cx="1656187" cy="882890"/>
      </dsp:txXfrm>
    </dsp:sp>
    <dsp:sp modelId="{00F57A1A-BFE1-4D21-8D19-1E2D783FDF3B}">
      <dsp:nvSpPr>
        <dsp:cNvPr id="0" name=""/>
        <dsp:cNvSpPr/>
      </dsp:nvSpPr>
      <dsp:spPr>
        <a:xfrm rot="1979069">
          <a:off x="2749237" y="3338361"/>
          <a:ext cx="6838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3869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143377-A5D0-4DE5-9632-B674C613ECD7}">
      <dsp:nvSpPr>
        <dsp:cNvPr id="0" name=""/>
        <dsp:cNvSpPr/>
      </dsp:nvSpPr>
      <dsp:spPr>
        <a:xfrm>
          <a:off x="2914517" y="3524514"/>
          <a:ext cx="1968738" cy="67614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0" i="0" u="none" strike="noStrike" kern="1200" cap="none" normalizeH="0" baseline="0" dirty="0" smtClean="0">
              <a:ln/>
              <a:effectLst/>
              <a:latin typeface="Arial" pitchFamily="34" charset="0"/>
              <a:ea typeface="Times New Roman" pitchFamily="18" charset="0"/>
            </a:rPr>
            <a:t>Заболевание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0" i="0" u="none" strike="noStrike" kern="1200" cap="none" normalizeH="0" baseline="0" dirty="0" smtClean="0">
              <a:ln/>
              <a:effectLst/>
              <a:latin typeface="Arial" pitchFamily="34" charset="0"/>
              <a:ea typeface="Times New Roman" pitchFamily="18" charset="0"/>
            </a:rPr>
            <a:t> организма</a:t>
          </a:r>
          <a:endParaRPr kumimoji="0" lang="ru-RU" sz="1700" b="0" i="0" u="none" strike="noStrike" kern="1200" cap="none" normalizeH="0" baseline="0" dirty="0" smtClean="0">
            <a:ln/>
            <a:effectLst/>
            <a:latin typeface="Arial" pitchFamily="34" charset="0"/>
          </a:endParaRPr>
        </a:p>
      </dsp:txBody>
      <dsp:txXfrm>
        <a:off x="2914517" y="3524514"/>
        <a:ext cx="1968738" cy="676143"/>
      </dsp:txXfrm>
    </dsp:sp>
    <dsp:sp modelId="{ABA98657-5D0A-4145-86D6-8C793BDC8961}">
      <dsp:nvSpPr>
        <dsp:cNvPr id="0" name=""/>
        <dsp:cNvSpPr/>
      </dsp:nvSpPr>
      <dsp:spPr>
        <a:xfrm rot="8792272">
          <a:off x="1054691" y="3289892"/>
          <a:ext cx="4709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0942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935020-4A47-4D93-A6D8-163F9A4A125B}">
      <dsp:nvSpPr>
        <dsp:cNvPr id="0" name=""/>
        <dsp:cNvSpPr/>
      </dsp:nvSpPr>
      <dsp:spPr>
        <a:xfrm>
          <a:off x="-490768" y="3419728"/>
          <a:ext cx="1765674" cy="92749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0" i="0" u="none" strike="noStrike" kern="1200" cap="none" normalizeH="0" baseline="0" dirty="0" smtClean="0">
              <a:ln/>
              <a:effectLst/>
              <a:latin typeface="Arial" pitchFamily="34" charset="0"/>
              <a:ea typeface="Times New Roman" pitchFamily="18" charset="0"/>
            </a:rPr>
            <a:t>Инфекционные заболевания </a:t>
          </a:r>
          <a:endParaRPr kumimoji="0" lang="ru-RU" sz="1700" b="0" i="0" u="none" strike="noStrike" kern="1200" cap="none" normalizeH="0" baseline="0" dirty="0" smtClean="0">
            <a:ln/>
            <a:effectLst/>
            <a:latin typeface="Arial" pitchFamily="34" charset="0"/>
          </a:endParaRPr>
        </a:p>
      </dsp:txBody>
      <dsp:txXfrm>
        <a:off x="-490768" y="3419728"/>
        <a:ext cx="1765674" cy="9274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B1B69-C427-4007-905E-215782B43407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7FF7A-2448-4C20-A81F-B473A2C9B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systema.ru/07referats/eco_vosp.htm" TargetMode="External"/><Relationship Id="rId7" Type="http://schemas.openxmlformats.org/officeDocument/2006/relationships/hyperlink" Target="http://ppt4web.ru/okruzhajushhijj-mir/otkuda-berjotsja-i-kuda-devaetsja-musor.html" TargetMode="Externa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yktyvkar.komi.com/content/view/7890/" TargetMode="External"/><Relationship Id="rId5" Type="http://schemas.openxmlformats.org/officeDocument/2006/relationships/hyperlink" Target="http://www.prirodaperm.ru/reports2007/2.htm" TargetMode="External"/><Relationship Id="rId4" Type="http://schemas.openxmlformats.org/officeDocument/2006/relationships/hyperlink" Target="http://www.bestreferat.ru/referat-120987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ko-440a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3213100"/>
            <a:ext cx="467995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1403350" y="1341438"/>
            <a:ext cx="1943100" cy="20161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CC3300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482" name="Picture 2" descr="C:\Users\хп\Desktop\аттестация\МОЯ АТТЕСТАЦИЯ\проект чистый город\фото\с1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81355" y="260648"/>
            <a:ext cx="4580092" cy="3600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s0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1" y="836712"/>
            <a:ext cx="4032126" cy="27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factory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9992" y="2924944"/>
            <a:ext cx="4103687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AutoShape 7"/>
          <p:cNvSpPr>
            <a:spLocks noChangeArrowheads="1"/>
          </p:cNvSpPr>
          <p:nvPr/>
        </p:nvSpPr>
        <p:spPr bwMode="auto">
          <a:xfrm rot="5400000">
            <a:off x="1871663" y="3752850"/>
            <a:ext cx="1871662" cy="23764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CC3300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6" name="WordArt 8"/>
          <p:cNvSpPr>
            <a:spLocks noChangeArrowheads="1" noChangeShapeType="1" noTextEdit="1"/>
          </p:cNvSpPr>
          <p:nvPr/>
        </p:nvSpPr>
        <p:spPr bwMode="auto">
          <a:xfrm>
            <a:off x="4932041" y="692150"/>
            <a:ext cx="3600400" cy="23048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"/>
                <a:cs typeface="Arial"/>
              </a:rPr>
              <a:t>Самый хороший вариант-</a:t>
            </a:r>
          </a:p>
          <a:p>
            <a:pPr algn="ctr"/>
            <a:r>
              <a:rPr lang="ru-RU" sz="3600" b="1" kern="10" dirty="0" smtClean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"/>
                <a:cs typeface="Arial"/>
              </a:rPr>
              <a:t>завод </a:t>
            </a:r>
            <a:r>
              <a:rPr lang="ru-RU" sz="3600" b="1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"/>
                <a:cs typeface="Arial"/>
              </a:rPr>
              <a:t>по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"/>
                <a:cs typeface="Arial"/>
              </a:rPr>
              <a:t>переработке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"/>
                <a:cs typeface="Arial"/>
              </a:rPr>
              <a:t>мусора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260648"/>
            <a:ext cx="3962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rgbClr val="008000"/>
                </a:solidFill>
                <a:latin typeface="Verdana" pitchFamily="34" charset="0"/>
              </a:rPr>
              <a:t>Формы переработки мусора</a:t>
            </a:r>
            <a:endParaRPr lang="ru-RU" b="1" u="sng" dirty="0">
              <a:solidFill>
                <a:srgbClr val="008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animBg="1"/>
      <p:bldP spid="225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165" y="1135701"/>
            <a:ext cx="842493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Этим стеклянным бутылкам и банкам будет подарена новая жизнь.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4213" y="2276475"/>
            <a:ext cx="78486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2659063" y="260350"/>
            <a:ext cx="6183312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u="sng">
                <a:solidFill>
                  <a:srgbClr val="008000"/>
                </a:solidFill>
                <a:latin typeface="Verdana" pitchFamily="34" charset="0"/>
              </a:rPr>
              <a:t>Формы переработки мусора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Картинка 104 из 203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1412776"/>
            <a:ext cx="1000125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16" descr="Картинка 256 из 166760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5" y="928688"/>
            <a:ext cx="1268413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8" name="Picture 22" descr="Картинка 132 из 5634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2420888"/>
            <a:ext cx="1643062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20" descr="Картинка 40 из 5634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154629">
            <a:off x="2795857" y="3756076"/>
            <a:ext cx="100012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 descr="Картинка 23 из 166760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220220">
            <a:off x="4003675" y="328930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Картинка 16 из 1373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0" y="2286000"/>
            <a:ext cx="717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Картинка 41 из 242271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642938"/>
            <a:ext cx="1143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 descr="Картинка 33 из 4548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65929">
            <a:off x="5853113" y="2860675"/>
            <a:ext cx="709612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Картинка 12 из 142967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E3FBED"/>
              </a:clrFrom>
              <a:clrTo>
                <a:srgbClr val="E3FB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50" y="928688"/>
            <a:ext cx="928688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18" descr="Картинка 159 из 192253"/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8" y="1857375"/>
            <a:ext cx="1000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4" descr="Картинка 36 из 4316"/>
          <p:cNvPicPr>
            <a:picLocks noChangeAspect="1" noChangeArrowheads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060848"/>
            <a:ext cx="2071688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4" descr="Картинка 36 из 4316"/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75" y="2000250"/>
            <a:ext cx="20002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4" descr="Картинка 36 из 4316"/>
          <p:cNvPicPr>
            <a:picLocks noChangeAspect="1" noChangeArrowheads="1"/>
          </p:cNvPicPr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4293096"/>
            <a:ext cx="19875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4" descr="Картинка 36 из 4316"/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4149080"/>
            <a:ext cx="20002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4" descr="Картинка 36 из 4316"/>
          <p:cNvPicPr>
            <a:picLocks noChangeAspect="1" noChangeArrowheads="1"/>
          </p:cNvPicPr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365104"/>
            <a:ext cx="19875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11560" y="2564904"/>
            <a:ext cx="1408112" cy="57943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СТЕКЛО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11960" y="4869160"/>
            <a:ext cx="1512168" cy="57606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ПИЩЕВЫЕ ОТХОДЫ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020272" y="5013176"/>
            <a:ext cx="1385887" cy="34131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МЕТАЛЛ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31640" y="4725144"/>
            <a:ext cx="1382712" cy="48577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БУМАГА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164388" y="2708275"/>
            <a:ext cx="1550987" cy="36353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ПЛАСТИК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004048" y="188640"/>
            <a:ext cx="3962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rgbClr val="008000"/>
                </a:solidFill>
                <a:latin typeface="Verdana" pitchFamily="34" charset="0"/>
              </a:rPr>
              <a:t>Формы переработки мусора</a:t>
            </a:r>
            <a:endParaRPr lang="ru-RU" b="1" u="sng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9512" y="260648"/>
            <a:ext cx="2304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u="sng" dirty="0" smtClean="0">
                <a:solidFill>
                  <a:srgbClr val="FF0000"/>
                </a:solidFill>
                <a:latin typeface="Verdana" pitchFamily="34" charset="0"/>
              </a:rPr>
              <a:t>Давайте  научимся сортировать мусор!</a:t>
            </a:r>
            <a:endParaRPr lang="ru-RU" i="1" u="sng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0.08612 C 0.02917 0.10996 0.02969 0.11551 0.04219 0.13218 C 0.04653 0.14862 0.05955 0.16112 0.06719 0.175 C 0.07118 0.18218 0.07101 0.18519 0.07674 0.19074 C 0.07761 0.19237 0.07813 0.19422 0.07917 0.19561 C 0.08056 0.19746 0.08264 0.19815 0.08386 0.20024 C 0.08472 0.20162 0.08438 0.20371 0.08507 0.2051 C 0.08629 0.20741 0.0882 0.20926 0.08976 0.21135 C 0.09202 0.22014 0.09514 0.22755 0.10174 0.23056 C 0.10573 0.23866 0.10886 0.24399 0.11476 0.24954 C 0.11858 0.25718 0.12222 0.26667 0.12795 0.27176 C 0.13091 0.27824 0.13525 0.2882 0.13976 0.29237 C 0.14341 0.30394 0.14809 0.31343 0.15295 0.32408 C 0.1566 0.33172 0.1592 0.34283 0.16476 0.34792 C 0.16632 0.35787 0.17014 0.3632 0.17431 0.37176 C 0.17847 0.38033 0.17952 0.38959 0.18629 0.39561 C 0.19167 0.40996 0.18889 0.4044 0.19341 0.41297 C 0.19514 0.41968 0.19757 0.42524 0.19931 0.43218 C 0.20243 0.44491 0.20295 0.45811 0.20764 0.47014 C 0.21094 0.48797 0.21719 0.50394 0.21719 0.52246 " pathEditMode="relative" ptsTypes="fffffffffffffffffffA">
                                      <p:cBhvr>
                                        <p:cTn id="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C -0.04879 0.01342 -0.09757 -0.00139 -0.14532 -0.00949 C -0.15799 -0.00903 -0.17066 -0.0088 -0.18334 -0.00787 C -0.19045 -0.00718 -0.20469 -0.00463 -0.20469 -0.00463 C -0.20938 -0.00255 -0.2191 -7.40741E-7 -0.2191 -7.40741E-7 C -0.22431 0.00463 -0.22778 0.00903 -0.23334 0.01111 C -0.23802 0.01574 -0.24184 0.02083 -0.24653 0.02546 C -0.25382 0.04051 -0.26875 0.04213 -0.28091 0.04444 C -0.28577 0.04537 -0.29532 0.04768 -0.29532 0.04768 C -0.3007 0.05023 -0.30625 0.05463 -0.31198 0.05555 C -0.32066 0.05694 -0.33802 0.05879 -0.33802 0.05879 C -0.34254 0.06088 -0.34358 0.06481 -0.34757 0.06828 C -0.35486 0.08241 -0.35365 0.08125 -0.35365 0.10162 " pathEditMode="relative" ptsTypes="ffffffffffffA">
                                      <p:cBhvr>
                                        <p:cTn id="10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5.92593E-6 C 0.0139 -0.00462 0.02553 -0.00532 0.04046 -0.00624 C 0.05435 -0.00856 0.06824 -0.01087 0.08213 -0.01273 C 0.09116 -0.01574 0.09914 -0.02013 0.10834 -0.02222 C 0.11355 -0.02685 0.11893 -0.02847 0.12501 -0.03009 C 0.13022 -0.03703 0.13317 -0.03796 0.14046 -0.03958 C 0.14168 -0.0412 0.14254 -0.04351 0.14411 -0.04444 C 0.14706 -0.04629 0.15366 -0.04768 0.15366 -0.04768 C 0.17414 -0.0655 0.21685 -0.06712 0.23942 -0.06828 C 0.26616 -0.0743 0.29185 -0.078 0.31911 -0.07939 C 0.34081 -0.08217 0.36182 -0.08842 0.38334 -0.09212 C 0.38699 -0.09282 0.39046 -0.09305 0.39411 -0.09351 C 0.40157 -0.09467 0.41668 -0.09675 0.41668 -0.09675 C 0.43091 -0.103 0.44636 -0.10462 0.46077 -0.11111 C 0.4856 -0.10972 0.48456 -0.11111 0.50001 -0.10624 C 0.50244 -0.10555 0.5047 -0.10532 0.50713 -0.10462 C 0.51077 -0.1037 0.51789 -0.10162 0.51789 -0.10162 C 0.52102 -0.09745 0.52501 -0.09374 0.52866 -0.0905 C 0.53977 -0.08078 0.52379 -0.09861 0.53577 -0.08564 C 0.53716 -0.08425 0.53803 -0.0824 0.53942 -0.08101 C 0.54168 -0.0787 0.54654 -0.07453 0.54654 -0.07453 C 0.55001 -0.06759 0.55105 -0.06319 0.54411 -0.06018 C 0.54272 -0.05509 0.54289 -0.05717 0.54289 -0.05393 " pathEditMode="relative" ptsTypes="ffffffffffffffffffffffA">
                                      <p:cBhvr>
                                        <p:cTn id="14" dur="2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4.44444E-6 C 0.0019 -0.00092 0.00416 -0.00138 0.0059 -0.003 C 0.00711 -0.00416 0.00711 -0.00671 0.00833 -0.00787 C 0.01371 -0.01296 0.021 -0.01689 0.02743 -0.01898 C 0.03281 -0.02407 0.03836 -0.02569 0.04409 -0.03009 C 0.05225 -0.03657 0.06111 -0.04236 0.07031 -0.04583 C 0.07621 -0.05416 0.08802 -0.05995 0.09652 -0.0618 C 0.10329 -0.06805 0.11163 -0.07013 0.11909 -0.07453 C 0.1309 -0.08125 0.14253 -0.08773 0.15486 -0.09189 C 0.16145 -0.09421 0.16718 -0.09907 0.17378 -0.10138 C 0.1769 -0.10254 0.18333 -0.10463 0.18333 -0.10463 C 0.18871 -0.10949 0.19496 -0.11296 0.20121 -0.11574 C 0.21284 -0.12777 0.22656 -0.13194 0.23923 -0.1412 C 0.246 -0.14606 0.24947 -0.15185 0.25711 -0.15393 C 0.26232 -0.1581 0.26718 -0.16157 0.27256 -0.16504 C 0.27847 -0.16898 0.28315 -0.17523 0.28923 -0.17916 C 0.29565 -0.19189 0.2868 -0.17662 0.29652 -0.18564 C 0.2993 -0.18819 0.30086 -0.19259 0.30364 -0.19513 C 0.30937 -0.20046 0.31736 -0.20879 0.32378 -0.21111 C 0.33333 -0.21898 0.34149 -0.23055 0.35243 -0.23472 C 0.36197 -0.24814 0.35034 -0.23333 0.35954 -0.2412 C 0.36631 -0.24699 0.37204 -0.25509 0.37986 -0.25856 C 0.38888 -0.26805 0.3802 -0.25949 0.38923 -0.26666 C 0.39166 -0.26875 0.39652 -0.27291 0.39652 -0.27291 C 0.40277 -0.27245 0.4092 -0.27222 0.41545 -0.27129 C 0.42777 -0.26967 0.43836 -0.2618 0.45121 -0.2618 " pathEditMode="relative" ptsTypes="fffffffffffffffffffffffffA">
                                      <p:cBhvr>
                                        <p:cTn id="18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25 0.0794 C -0.06389 0.07107 -0.07326 0.06135 -0.08021 0.05232 C -0.09063 0.0382 -0.08576 0.04283 -0.09306 0.03658 C -0.09879 0.025 -0.09132 0.03889 -0.10017 0.02709 C -0.10625 0.01898 -0.11198 0.00973 -0.11944 0.00324 C -0.12379 -0.00578 -0.1342 -0.01412 -0.14184 -0.01898 C -0.14757 -0.02916 -0.15573 -0.03171 -0.16337 -0.03958 C -0.17188 -0.04838 -0.18073 -0.05671 -0.1908 -0.0618 C -0.19635 -0.06944 -0.21354 -0.08356 -0.2217 -0.08727 C -0.22292 -0.08842 -0.22413 -0.08912 -0.22517 -0.09051 C -0.22656 -0.09236 -0.22726 -0.09514 -0.22882 -0.09676 C -0.23264 -0.10115 -0.23837 -0.10555 -0.24306 -0.10787 C -0.25122 -0.12245 -0.2658 -0.12939 -0.27413 -0.14444 C -0.27934 -0.1537 -0.28281 -0.16273 -0.28837 -0.17152 C -0.29184 -0.17685 -0.29201 -0.18171 -0.2967 -0.18564 C -0.30382 -0.20231 -0.29549 -0.18518 -0.31094 -0.20486 C -0.31215 -0.20648 -0.31354 -0.20787 -0.31458 -0.20949 C -0.31545 -0.21088 -0.3158 -0.21296 -0.31684 -0.21435 C -0.32448 -0.22453 -0.33976 -0.23796 -0.35017 -0.24282 C -0.35521 -0.24791 -0.36111 -0.2537 -0.36684 -0.25717 C -0.3691 -0.25856 -0.37413 -0.26041 -0.37413 -0.26041 C -0.38108 -0.26713 -0.38837 -0.2706 -0.39549 -0.27615 C -0.40955 -0.28703 -0.425 -0.29467 -0.4408 -0.3 C -0.48316 -0.29814 -0.47483 -0.30578 -0.49913 -0.28402 C -0.50139 -0.2743 -0.50625 -0.2662 -0.50625 -0.25555 " pathEditMode="relative" ptsTypes="ffffffffffffffffffffffffA">
                                      <p:cBhvr>
                                        <p:cTn id="22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-1.85185E-6 C -0.00174 0.00694 -0.00331 0.01227 -0.00712 0.01759 C -0.00851 0.02454 -0.01146 0.03032 -0.01424 0.03657 C -0.01563 0.03981 -0.0191 0.04606 -0.0191 0.04606 C -0.02223 0.0625 -0.01754 0.04259 -0.02379 0.05717 C -0.02761 0.0662 -0.02917 0.08217 -0.02969 0.09213 C -0.03056 0.10856 -0.03212 0.1412 -0.03212 0.1412 C -0.03317 0.18634 -0.02744 0.21273 -0.05469 0.23819 C -0.05504 0.23981 -0.05591 0.24282 -0.05591 0.24282 " pathEditMode="relative" ptsTypes="ffffffffA">
                                      <p:cBhvr>
                                        <p:cTn id="2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5185E-6 C -0.01094 0.0037 -1.38889E-6 -0.00162 -0.00712 0.00625 C -0.01216 0.0118 -0.02066 0.0169 -0.02622 0.0206 C -0.03264 0.025 -0.04097 0.02708 -0.04775 0.03009 C -0.0566 0.03403 -0.06459 0.03912 -0.07379 0.0412 C -0.07969 0.04514 -0.08542 0.04583 -0.09167 0.04907 C -0.09497 0.05092 -0.09775 0.05416 -0.10122 0.05555 C -0.10469 0.05717 -0.11198 0.05856 -0.11198 0.05856 C -0.11736 0.06227 -0.12032 0.06504 -0.12622 0.06666 C -0.13386 0.07129 -0.13941 0.07592 -0.14775 0.07778 C -0.15521 0.08264 -0.16233 0.08657 -0.17032 0.08889 C -0.17257 0.09074 -0.17518 0.09166 -0.17743 0.09352 C -0.18386 0.0993 -0.18907 0.1081 -0.19532 0.11412 C -0.19983 0.11875 -0.20955 0.12685 -0.20955 0.12685 C -0.21285 0.13333 -0.21736 0.13611 -0.22153 0.1412 C -0.23125 0.15324 -0.23924 0.16921 -0.25 0.1794 C -0.25295 0.18495 -0.254 0.18981 -0.25834 0.19352 C -0.26459 0.20625 -0.27275 0.21967 -0.28212 0.22847 C -0.28577 0.23588 -0.29306 0.24421 -0.29879 0.24907 C -0.30139 0.25347 -0.30469 0.25717 -0.30712 0.2618 C -0.30782 0.26319 -0.30747 0.26551 -0.30834 0.26666 C -0.3092 0.26782 -0.31077 0.26782 -0.31198 0.26828 C -0.31459 0.27176 -0.31788 0.27407 -0.32032 0.27778 C -0.32118 0.27893 -0.32066 0.28125 -0.32153 0.2824 C -0.32431 0.28611 -0.33108 0.2919 -0.33108 0.2919 C -0.33837 0.30764 -0.32657 0.28333 -0.3382 0.30162 C -0.33907 0.30278 -0.33872 0.30486 -0.33941 0.30625 C -0.34288 0.31273 -0.34775 0.31852 -0.35122 0.32523 C -0.36424 0.35023 -0.37587 0.37801 -0.39167 0.4 C -0.39445 0.41088 -0.39045 0.39768 -0.39653 0.40949 C -0.39722 0.41088 -0.39705 0.41273 -0.39775 0.41412 C -0.39983 0.41759 -0.40243 0.4206 -0.40486 0.42384 C -0.40677 0.42662 -0.40712 0.43125 -0.40955 0.43333 C -0.41459 0.4375 -0.41216 0.43495 -0.41667 0.4412 C -0.4191 0.45694 -0.42153 0.46273 -0.42153 0.4794 " pathEditMode="relative" ptsTypes="ffffffffffffffffffffffffffffffffffA">
                                      <p:cBhvr>
                                        <p:cTn id="30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C -0.00573 0.00139 -0.01094 0.00324 -0.01667 0.00486 C -0.02795 0.01273 -0.04236 0.0169 -0.05469 0.02083 C -0.06077 0.02269 -0.06528 0.02708 -0.07136 0.0287 C -0.07639 0.03218 -0.08177 0.0331 -0.08681 0.03658 C -0.09219 0.04028 -0.09775 0.04398 -0.10347 0.04607 C -0.11181 0.05347 -0.12153 0.05787 -0.13091 0.06204 C -0.13577 0.06435 -0.14011 0.06806 -0.14514 0.06991 C -0.16198 0.07616 -0.17813 0.0838 -0.19514 0.08889 C -0.19966 0.09329 -0.20365 0.09514 -0.20834 0.09861 C -0.21077 0.10046 -0.21545 0.10486 -0.21545 0.10486 C -0.21823 0.11065 -0.21632 0.10903 -0.22014 0.11111 " pathEditMode="relative" ptsTypes="fffffffffffA">
                                      <p:cBhvr>
                                        <p:cTn id="34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625 C 0.01649 0.09306 0.01458 0.10046 0.01371 0.14352 C 0.01458 0.1588 0.0151 0.17431 0.01614 0.18959 C 0.01684 0.19908 0.02829 0.22153 0.03281 0.22917 C 0.03645 0.24375 0.04444 0.25486 0.05069 0.26736 C 0.05416 0.27408 0.0559 0.28009 0.06128 0.28472 C 0.06336 0.29028 0.06354 0.29121 0.06614 0.29584 C 0.06961 0.30185 0.07691 0.3132 0.07691 0.31343 C 0.07899 0.32246 0.08993 0.33241 0.09357 0.34028 C 0.09618 0.34584 0.09965 0.35185 0.10295 0.35625 C 0.11215 0.36852 0.10382 0.35347 0.11128 0.36574 C 0.11562 0.37292 0.11979 0.38125 0.12569 0.38634 C 0.12847 0.39722 0.13194 0.40741 0.13524 0.41806 C 0.13489 0.43611 0.13472 0.45394 0.13402 0.47199 C 0.13385 0.47755 0.12795 0.48634 0.12795 0.48658 C 0.12604 0.49491 0.12829 0.48796 0.12326 0.49584 C 0.11927 0.50209 0.12031 0.5088 0.11371 0.51181 C 0.11007 0.52107 0.10902 0.52824 0.10902 0.53866 " pathEditMode="relative" rAng="0" ptsTypes="fffffffffffffffff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2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7 C 0.00434 0.0037 0.00833 0.00741 0.01319 0.00949 C 0.02239 0.02245 0.03698 0.02778 0.04878 0.03495 C 0.05555 0.03912 0.05833 0.04398 0.06545 0.04607 C 0.07395 0.05347 0.0776 0.05556 0.08819 0.0588 C 0.09479 0.06759 0.08819 0.06019 0.1 0.06667 C 0.10573 0.06968 0.10902 0.07431 0.11545 0.07616 C 0.12031 0.08056 0.12569 0.08565 0.13107 0.08889 C 0.13489 0.0912 0.14288 0.09537 0.14288 0.09537 C 0.14774 0.10162 0.15364 0.10463 0.15954 0.10949 C 0.16753 0.1162 0.175 0.11991 0.18333 0.12546 C 0.18993 0.12986 0.18385 0.12801 0.19166 0.13171 C 0.19948 0.13542 0.20781 0.13611 0.21545 0.1412 C 0.22204 0.1456 0.22934 0.14769 0.23576 0.15232 C 0.25173 0.16389 0.23993 0.15787 0.24878 0.16204 C 0.25225 0.16667 0.25486 0.17153 0.25833 0.17616 C 0.25868 0.17824 0.25885 0.18056 0.25954 0.18264 C 0.26041 0.18495 0.2625 0.18634 0.26319 0.18889 C 0.26788 0.20509 0.26562 0.2294 0.27743 0.23982 C 0.27829 0.24306 0.27899 0.24607 0.27986 0.24931 C 0.2802 0.25093 0.28107 0.25394 0.28107 0.25394 C 0.28211 0.31227 0.27569 0.29398 0.28333 0.31435 " pathEditMode="relative" ptsTypes="fffffffffffffffffffffA">
                                      <p:cBhvr>
                                        <p:cTn id="42" dur="2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12ADFF-F82B-47E8-BC5F-A8A924895629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692697"/>
            <a:ext cx="8229600" cy="1368151"/>
          </a:xfrm>
        </p:spPr>
        <p:txBody>
          <a:bodyPr>
            <a:normAutofit fontScale="92500" lnSpcReduction="10000"/>
          </a:bodyPr>
          <a:lstStyle/>
          <a:p>
            <a:pPr marL="0" indent="357188" algn="just" eaLnBrk="1" hangingPunct="1">
              <a:buFont typeface="Wingdings" pitchFamily="2" charset="2"/>
              <a:buNone/>
              <a:defRPr/>
            </a:pPr>
            <a:r>
              <a:rPr lang="ru-RU" dirty="0" smtClean="0"/>
              <a:t>Оборудовать общественные места современными аппаратами для утилизации отходов.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27313" y="2348879"/>
            <a:ext cx="3592512" cy="395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932040" y="188640"/>
            <a:ext cx="3962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rgbClr val="008000"/>
                </a:solidFill>
                <a:latin typeface="Verdana" pitchFamily="34" charset="0"/>
              </a:rPr>
              <a:t>Формы переработки мусора</a:t>
            </a:r>
            <a:endParaRPr lang="ru-RU" b="1" u="sng" dirty="0">
              <a:solidFill>
                <a:srgbClr val="008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arsob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7" y="1412875"/>
            <a:ext cx="3168351" cy="259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WordArt 3"/>
          <p:cNvSpPr>
            <a:spLocks noChangeArrowheads="1" noChangeShapeType="1" noTextEdit="1"/>
          </p:cNvSpPr>
          <p:nvPr/>
        </p:nvSpPr>
        <p:spPr bwMode="auto">
          <a:xfrm>
            <a:off x="467544" y="764704"/>
            <a:ext cx="8208963" cy="6481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Давать мусору "вторую жизнь"</a:t>
            </a:r>
          </a:p>
        </p:txBody>
      </p:sp>
      <p:pic>
        <p:nvPicPr>
          <p:cNvPr id="4" name="Picture 3" descr="plastorgan_0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9992" y="1484784"/>
            <a:ext cx="396044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sculptures-1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5650" y="4149080"/>
            <a:ext cx="316827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plastic-house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355976" y="4149080"/>
            <a:ext cx="4032448" cy="221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04048" y="188640"/>
            <a:ext cx="3962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rgbClr val="008000"/>
                </a:solidFill>
                <a:latin typeface="Verdana" pitchFamily="34" charset="0"/>
              </a:rPr>
              <a:t>Формы переработки мусора</a:t>
            </a:r>
            <a:endParaRPr lang="ru-RU" b="1" u="sng" dirty="0">
              <a:solidFill>
                <a:srgbClr val="008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B30933-50FE-44FE-A85B-73B765013932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548679"/>
            <a:ext cx="8229600" cy="4174133"/>
          </a:xfrm>
        </p:spPr>
        <p:txBody>
          <a:bodyPr/>
          <a:lstStyle/>
          <a:p>
            <a:pPr marL="0" indent="357188" algn="just" eaLnBrk="1" hangingPunct="1">
              <a:buFont typeface="Wingdings" pitchFamily="2" charset="2"/>
              <a:buNone/>
              <a:defRPr/>
            </a:pPr>
            <a:r>
              <a:rPr lang="ru-RU" dirty="0" smtClean="0"/>
              <a:t>Для городских служб приобрести современные уборочные автомобили и поливальные машины.</a:t>
            </a: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250" y="1989138"/>
            <a:ext cx="5759450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932040" y="188640"/>
            <a:ext cx="3962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rgbClr val="008000"/>
                </a:solidFill>
                <a:latin typeface="Verdana" pitchFamily="34" charset="0"/>
              </a:rPr>
              <a:t>Формы переработки мусора</a:t>
            </a:r>
            <a:endParaRPr lang="ru-RU" b="1" u="sng" dirty="0">
              <a:solidFill>
                <a:srgbClr val="008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1"/>
          <p:cNvSpPr txBox="1">
            <a:spLocks noChangeArrowheads="1"/>
          </p:cNvSpPr>
          <p:nvPr/>
        </p:nvSpPr>
        <p:spPr bwMode="auto">
          <a:xfrm>
            <a:off x="1042988" y="476250"/>
            <a:ext cx="7345362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 dirty="0">
                <a:latin typeface="Verdana" pitchFamily="34" charset="0"/>
              </a:rPr>
              <a:t>Наибольшее количество мусора составляет бумага. </a:t>
            </a:r>
            <a:r>
              <a:rPr lang="ru-RU" sz="2400" i="1" dirty="0" smtClean="0">
                <a:latin typeface="Verdana" pitchFamily="34" charset="0"/>
              </a:rPr>
              <a:t>Она разлагается быстро. Её лучше закапывать, чтобы не портить внешний мир природы.</a:t>
            </a:r>
            <a:endParaRPr lang="ru-RU" sz="2400" i="1" dirty="0">
              <a:latin typeface="Verdana" pitchFamily="34" charset="0"/>
            </a:endParaRPr>
          </a:p>
          <a:p>
            <a:endParaRPr lang="ru-RU" sz="2400" i="1" dirty="0">
              <a:latin typeface="Verdana" pitchFamily="34" charset="0"/>
            </a:endParaRPr>
          </a:p>
          <a:p>
            <a:r>
              <a:rPr lang="ru-RU" dirty="0">
                <a:latin typeface="Verdana" pitchFamily="34" charset="0"/>
              </a:rPr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8860" y="2153617"/>
            <a:ext cx="80055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n-lt"/>
              </a:rPr>
              <a:t>        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А что 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делать с большим количеством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     газет и журналов?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atin typeface="+mn-lt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00113" y="4076700"/>
            <a:ext cx="74882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 dirty="0">
                <a:latin typeface="Verdana" pitchFamily="34" charset="0"/>
              </a:rPr>
              <a:t>Одним из вариантов </a:t>
            </a:r>
            <a:r>
              <a:rPr lang="ru-RU" sz="2400" i="1" dirty="0" smtClean="0">
                <a:latin typeface="Verdana" pitchFamily="34" charset="0"/>
              </a:rPr>
              <a:t>решения этой </a:t>
            </a:r>
            <a:r>
              <a:rPr lang="ru-RU" sz="2400" i="1" dirty="0">
                <a:latin typeface="Verdana" pitchFamily="34" charset="0"/>
              </a:rPr>
              <a:t>проблемы стало </a:t>
            </a:r>
            <a:r>
              <a:rPr lang="ru-RU" sz="2400" i="1" dirty="0" smtClean="0">
                <a:latin typeface="Verdana" pitchFamily="34" charset="0"/>
              </a:rPr>
              <a:t>ежегодное</a:t>
            </a:r>
            <a:r>
              <a:rPr lang="ru-RU" sz="2400" i="1" dirty="0" smtClean="0"/>
              <a:t> </a:t>
            </a:r>
            <a:r>
              <a:rPr lang="ru-RU" sz="2400" i="1" dirty="0" smtClean="0">
                <a:latin typeface="Verdana" pitchFamily="34" charset="0"/>
              </a:rPr>
              <a:t>участие учащихся нашего класса в </a:t>
            </a:r>
            <a:r>
              <a:rPr lang="ru-RU" sz="2400" i="1" dirty="0">
                <a:latin typeface="Verdana" pitchFamily="34" charset="0"/>
              </a:rPr>
              <a:t>акции </a:t>
            </a:r>
            <a:r>
              <a:rPr lang="ru-RU" sz="2400" i="1" dirty="0" smtClean="0">
                <a:latin typeface="Verdana" pitchFamily="34" charset="0"/>
              </a:rPr>
              <a:t>по сбору макулатуры. </a:t>
            </a:r>
            <a:r>
              <a:rPr lang="ru-RU" sz="2400" b="1" i="1" dirty="0" smtClean="0">
                <a:latin typeface="Verdana" pitchFamily="34" charset="0"/>
              </a:rPr>
              <a:t>«</a:t>
            </a:r>
            <a:r>
              <a:rPr lang="ru-RU" sz="2400" b="1" i="1" dirty="0">
                <a:latin typeface="Verdana" pitchFamily="34" charset="0"/>
              </a:rPr>
              <a:t>Вторая жизнь».</a:t>
            </a:r>
            <a:r>
              <a:rPr lang="ru-RU" sz="2400" i="1" dirty="0">
                <a:latin typeface="Verdana" pitchFamily="34" charset="0"/>
              </a:rPr>
              <a:t> </a:t>
            </a:r>
          </a:p>
        </p:txBody>
      </p:sp>
      <p:sp>
        <p:nvSpPr>
          <p:cNvPr id="41988" name="TextBox 4"/>
          <p:cNvSpPr txBox="1">
            <a:spLocks noChangeArrowheads="1"/>
          </p:cNvSpPr>
          <p:nvPr/>
        </p:nvSpPr>
        <p:spPr bwMode="auto">
          <a:xfrm>
            <a:off x="5580112" y="-1"/>
            <a:ext cx="3096344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b="1" u="sng" dirty="0">
                <a:solidFill>
                  <a:srgbClr val="008000"/>
                </a:solidFill>
                <a:latin typeface="Verdana" pitchFamily="34" charset="0"/>
              </a:rPr>
              <a:t>Социальные </a:t>
            </a:r>
            <a:r>
              <a:rPr lang="ru-RU" sz="2000" b="1" u="sng" dirty="0" smtClean="0">
                <a:solidFill>
                  <a:srgbClr val="008000"/>
                </a:solidFill>
                <a:latin typeface="Verdana" pitchFamily="34" charset="0"/>
              </a:rPr>
              <a:t>акции</a:t>
            </a:r>
            <a:endParaRPr lang="ru-RU" sz="2000" b="1" u="sng" dirty="0">
              <a:solidFill>
                <a:srgbClr val="008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990BA9-A94D-4CED-92CF-7D452A8921E2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620687"/>
            <a:ext cx="8229600" cy="4102125"/>
          </a:xfrm>
        </p:spPr>
        <p:txBody>
          <a:bodyPr/>
          <a:lstStyle/>
          <a:p>
            <a:pPr marL="0" indent="357188" algn="just" eaLnBrk="1" hangingPunct="1">
              <a:buFont typeface="Wingdings" pitchFamily="2" charset="2"/>
              <a:buNone/>
              <a:defRPr/>
            </a:pPr>
            <a:r>
              <a:rPr lang="ru-RU" dirty="0" smtClean="0"/>
              <a:t>Запретить расклейку объявлений. Установить электронные доски объявлений в общественных местах.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3645024"/>
            <a:ext cx="302433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Line 4"/>
          <p:cNvSpPr>
            <a:spLocks noChangeShapeType="1"/>
          </p:cNvSpPr>
          <p:nvPr/>
        </p:nvSpPr>
        <p:spPr bwMode="auto">
          <a:xfrm flipV="1">
            <a:off x="0" y="3428999"/>
            <a:ext cx="4211960" cy="2953767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0" name="Line 5"/>
          <p:cNvSpPr>
            <a:spLocks noChangeShapeType="1"/>
          </p:cNvSpPr>
          <p:nvPr/>
        </p:nvSpPr>
        <p:spPr bwMode="auto">
          <a:xfrm>
            <a:off x="323529" y="3573017"/>
            <a:ext cx="4176464" cy="2808312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6151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9992" y="1988840"/>
            <a:ext cx="430765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932040" y="188640"/>
            <a:ext cx="3962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rgbClr val="008000"/>
                </a:solidFill>
                <a:latin typeface="Verdana" pitchFamily="34" charset="0"/>
              </a:rPr>
              <a:t>Формы переработки мусора</a:t>
            </a:r>
            <a:endParaRPr lang="ru-RU" b="1" u="sng" dirty="0">
              <a:solidFill>
                <a:srgbClr val="008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1560" y="476672"/>
            <a:ext cx="828072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Школа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- наш общий дом,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который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мы так любим и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хотим, что бы он был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красивым не только изнутри, но и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снаружи.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нашей школе ежегодно учащиеся участвуют в уборке мусора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на пришкольной территории. 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2" name="TextBox 6"/>
          <p:cNvSpPr txBox="1">
            <a:spLocks noChangeArrowheads="1"/>
          </p:cNvSpPr>
          <p:nvPr/>
        </p:nvSpPr>
        <p:spPr bwMode="auto">
          <a:xfrm>
            <a:off x="6084168" y="-1"/>
            <a:ext cx="305983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b="1" u="sng" dirty="0">
                <a:solidFill>
                  <a:srgbClr val="008000"/>
                </a:solidFill>
                <a:latin typeface="Verdana" pitchFamily="34" charset="0"/>
              </a:rPr>
              <a:t>Социальные </a:t>
            </a:r>
            <a:r>
              <a:rPr lang="ru-RU" sz="2000" b="1" u="sng" dirty="0" smtClean="0">
                <a:solidFill>
                  <a:srgbClr val="008000"/>
                </a:solidFill>
                <a:latin typeface="Verdana" pitchFamily="34" charset="0"/>
              </a:rPr>
              <a:t>акции</a:t>
            </a:r>
            <a:endParaRPr lang="ru-RU" sz="2000" b="1" u="sng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1026" name="Picture 2" descr="C:\Users\хп\Desktop\аттестация\фото\субботник 12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1988840"/>
            <a:ext cx="3168352" cy="2979531"/>
          </a:xfrm>
          <a:prstGeom prst="rect">
            <a:avLst/>
          </a:prstGeom>
          <a:noFill/>
        </p:spPr>
      </p:pic>
      <p:pic>
        <p:nvPicPr>
          <p:cNvPr id="1027" name="Picture 3" descr="C:\Users\хп\Desktop\аттестация\фото\субботник 02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24128" y="1700808"/>
            <a:ext cx="2952327" cy="3005047"/>
          </a:xfrm>
          <a:prstGeom prst="rect">
            <a:avLst/>
          </a:prstGeom>
          <a:noFill/>
        </p:spPr>
      </p:pic>
      <p:pic>
        <p:nvPicPr>
          <p:cNvPr id="1028" name="Picture 4" descr="C:\Users\хп\Desktop\аттестация\фото\субботник 02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59832" y="4581128"/>
            <a:ext cx="2736304" cy="20522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96136" y="4293096"/>
            <a:ext cx="3195835" cy="223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Box 7"/>
          <p:cNvSpPr txBox="1">
            <a:spLocks noChangeArrowheads="1"/>
          </p:cNvSpPr>
          <p:nvPr/>
        </p:nvSpPr>
        <p:spPr bwMode="auto">
          <a:xfrm>
            <a:off x="3995936" y="-66675"/>
            <a:ext cx="5148064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b="1" u="sng" dirty="0">
                <a:solidFill>
                  <a:srgbClr val="008000"/>
                </a:solidFill>
                <a:latin typeface="Verdana" pitchFamily="34" charset="0"/>
              </a:rPr>
              <a:t>Социальные акции обучающихся </a:t>
            </a:r>
          </a:p>
        </p:txBody>
      </p:sp>
      <p:pic>
        <p:nvPicPr>
          <p:cNvPr id="17410" name="Picture 2" descr="C:\Users\хп\Desktop\аттестация\фото\субботник 00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27784" y="1844824"/>
            <a:ext cx="3415928" cy="2769696"/>
          </a:xfrm>
          <a:prstGeom prst="rect">
            <a:avLst/>
          </a:prstGeom>
          <a:noFill/>
        </p:spPr>
      </p:pic>
      <p:pic>
        <p:nvPicPr>
          <p:cNvPr id="17411" name="Picture 3" descr="C:\Users\хп\Desktop\аттестация\фото\субботник 11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3573016"/>
            <a:ext cx="3096344" cy="2880320"/>
          </a:xfrm>
          <a:prstGeom prst="rect">
            <a:avLst/>
          </a:prstGeom>
          <a:noFill/>
        </p:spPr>
      </p:pic>
      <p:pic>
        <p:nvPicPr>
          <p:cNvPr id="17412" name="Picture 4" descr="C:\Users\хп\Desktop\аттестация\фото\субботник 01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08104" y="476672"/>
            <a:ext cx="3295915" cy="2471936"/>
          </a:xfrm>
          <a:prstGeom prst="rect">
            <a:avLst/>
          </a:prstGeom>
          <a:noFill/>
        </p:spPr>
      </p:pic>
      <p:pic>
        <p:nvPicPr>
          <p:cNvPr id="17413" name="Picture 5" descr="C:\Users\хп\Desktop\аттестация\фото\субботник 03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3528" y="260648"/>
            <a:ext cx="2664296" cy="27843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2492896"/>
            <a:ext cx="418623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2564904"/>
            <a:ext cx="437038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1"/>
          <p:cNvSpPr txBox="1">
            <a:spLocks noChangeArrowheads="1"/>
          </p:cNvSpPr>
          <p:nvPr/>
        </p:nvSpPr>
        <p:spPr bwMode="auto">
          <a:xfrm>
            <a:off x="755576" y="188641"/>
            <a:ext cx="7848872" cy="24314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   </a:t>
            </a:r>
            <a:r>
              <a:rPr lang="ru-RU" sz="2400" dirty="0" smtClean="0"/>
              <a:t>Основная масса отходов вывозится службами ЖКХ на городскую свалку, но ежедневно, примерно 200-300 кг</a:t>
            </a:r>
            <a:r>
              <a:rPr lang="en-US" sz="2400" dirty="0" smtClean="0"/>
              <a:t> </a:t>
            </a:r>
            <a:r>
              <a:rPr lang="ru-RU" sz="2400" dirty="0" smtClean="0"/>
              <a:t>мусора остается. Это та часть, которую трудно собрать, т.к. мусор выбрасывается жителями куда </a:t>
            </a:r>
            <a:r>
              <a:rPr lang="ru-RU" sz="2400" smtClean="0"/>
              <a:t>угодно-   </a:t>
            </a:r>
            <a:r>
              <a:rPr lang="ru-RU" sz="2400" dirty="0" smtClean="0"/>
              <a:t>« неорганизованный» выброс.      </a:t>
            </a:r>
          </a:p>
          <a:p>
            <a:endParaRPr lang="ru-RU" sz="2800" b="1" u="sng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92163" y="476672"/>
            <a:ext cx="79200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70C0"/>
                </a:solidFill>
                <a:latin typeface="Verdana" pitchFamily="34" charset="0"/>
              </a:rPr>
              <a:t> Конкурс экологических листовок: </a:t>
            </a:r>
            <a:r>
              <a:rPr lang="ru-RU" i="1" dirty="0" smtClean="0">
                <a:solidFill>
                  <a:srgbClr val="0070C0"/>
                </a:solidFill>
                <a:latin typeface="Verdana" pitchFamily="34" charset="0"/>
              </a:rPr>
              <a:t>«Берегите Сыктывкар!»</a:t>
            </a:r>
            <a:endParaRPr lang="ru-RU" i="1" dirty="0">
              <a:solidFill>
                <a:srgbClr val="0070C0"/>
              </a:solidFill>
              <a:latin typeface="Verdana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188" y="2708921"/>
            <a:ext cx="2255837" cy="386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03575" y="2708920"/>
            <a:ext cx="2455863" cy="389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11863" y="2708920"/>
            <a:ext cx="2520950" cy="381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TextBox 10"/>
          <p:cNvSpPr txBox="1">
            <a:spLocks noChangeArrowheads="1"/>
          </p:cNvSpPr>
          <p:nvPr/>
        </p:nvSpPr>
        <p:spPr bwMode="auto">
          <a:xfrm>
            <a:off x="5868144" y="-1"/>
            <a:ext cx="3275856" cy="40010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b="1" u="sng" dirty="0">
                <a:solidFill>
                  <a:srgbClr val="008000"/>
                </a:solidFill>
                <a:latin typeface="Verdana" pitchFamily="34" charset="0"/>
              </a:rPr>
              <a:t>Социальные </a:t>
            </a:r>
            <a:r>
              <a:rPr lang="ru-RU" sz="2000" b="1" u="sng" dirty="0" smtClean="0">
                <a:solidFill>
                  <a:srgbClr val="008000"/>
                </a:solidFill>
                <a:latin typeface="Verdana" pitchFamily="34" charset="0"/>
              </a:rPr>
              <a:t>акции</a:t>
            </a:r>
            <a:endParaRPr lang="ru-RU" sz="2000" b="1" u="sng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836712"/>
            <a:ext cx="7632848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dirty="0" smtClean="0"/>
              <a:t>Ув. жители города! Убедительно просим Вас не выбрасывать мусор на улицу, не сорить в подъездах. Организованно выбрасывайте отходы в мусорные баки. Помните, разлагаясь в черте города мусор вредит Вам и Вашему здоровью.»</a:t>
            </a:r>
          </a:p>
          <a:p>
            <a:pPr algn="ctr">
              <a:lnSpc>
                <a:spcPct val="80000"/>
              </a:lnSpc>
              <a:defRPr/>
            </a:pPr>
            <a:r>
              <a:rPr lang="ru-RU" dirty="0" smtClean="0"/>
              <a:t>Вместе сделаем </a:t>
            </a:r>
            <a:r>
              <a:rPr lang="ru-RU" sz="2000" b="1" dirty="0" smtClean="0"/>
              <a:t>наш город чистым!</a:t>
            </a:r>
          </a:p>
          <a:p>
            <a:pPr algn="r">
              <a:lnSpc>
                <a:spcPct val="80000"/>
              </a:lnSpc>
              <a:defRPr/>
            </a:pPr>
            <a:r>
              <a:rPr lang="ru-RU" sz="2000" b="1" dirty="0" smtClean="0"/>
              <a:t>                   </a:t>
            </a:r>
            <a:r>
              <a:rPr lang="ru-RU" sz="2000" dirty="0" smtClean="0"/>
              <a:t>Учащиеся МАОУ «СОШ № 4»</a:t>
            </a:r>
            <a:endParaRPr lang="ru-RU" sz="2000" b="1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99592" y="620689"/>
            <a:ext cx="78486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latin typeface="Verdana" pitchFamily="34" charset="0"/>
              </a:rPr>
              <a:t>     </a:t>
            </a:r>
            <a:r>
              <a:rPr lang="ru-RU" sz="2800" dirty="0" smtClean="0">
                <a:latin typeface="Verdana" pitchFamily="34" charset="0"/>
              </a:rPr>
              <a:t>       </a:t>
            </a:r>
            <a:r>
              <a:rPr lang="ru-RU" sz="4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Сделаем </a:t>
            </a:r>
            <a:r>
              <a:rPr lang="ru-RU" sz="4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город чище!</a:t>
            </a:r>
          </a:p>
          <a:p>
            <a:pPr algn="ctr"/>
            <a:r>
              <a:rPr lang="ru-RU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Обращение </a:t>
            </a:r>
            <a:r>
              <a:rPr lang="ru-RU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учащихся школы </a:t>
            </a:r>
            <a:r>
              <a:rPr lang="ru-RU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№4 </a:t>
            </a:r>
            <a:r>
              <a:rPr lang="ru-RU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города Сыктывкара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28639" y="1628801"/>
            <a:ext cx="8219826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Verdana" pitchFamily="34" charset="0"/>
              </a:rPr>
              <a:t> </a:t>
            </a:r>
            <a:r>
              <a:rPr lang="ru-RU" dirty="0" smtClean="0">
                <a:latin typeface="Verdana" pitchFamily="34" charset="0"/>
              </a:rPr>
              <a:t>Уважаемые </a:t>
            </a:r>
            <a:r>
              <a:rPr lang="ru-RU" dirty="0" err="1" smtClean="0">
                <a:latin typeface="Verdana" pitchFamily="34" charset="0"/>
              </a:rPr>
              <a:t>Сыктывкарцы</a:t>
            </a:r>
            <a:r>
              <a:rPr lang="ru-RU" dirty="0" smtClean="0">
                <a:latin typeface="Verdana" pitchFamily="34" charset="0"/>
              </a:rPr>
              <a:t>!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традиции весной мы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приводим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порядок свои дома, избавляемся от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пыли и грязи накопившейся за долгую зиму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Город Сыктывкар – это наш общий дом. Если каждый из вас наведёт чистоту в своём уголке, тогда в нашем городе будет чисто и уютно. Эта работа может привести результаты только в том случае, если она будет поддержана горожанами, коллективами предприятий и организаций, когда в каждом микрорайоне, на каждой улице, в каждом дворе развернётся реальная деятельность по санитарной очистке и уборке, когда каждый житель внесёт свой посильный вклад в благоустройство города Сыктывкара.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Призываем всех горожан принять активное участие в очистке города.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Наша общая задача - навести чистоту и порядок на городских территориях после зимнего периода. Надеемся на вашу твёрдую гражданскую позицию, на то, что никто не останется равнодушным к общему делу. Только вместе мы сможем сделать Сыктывкар чистым, уютным и красивым!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260648"/>
            <a:ext cx="6156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008000"/>
                </a:solidFill>
                <a:latin typeface="Verdana" pitchFamily="34" charset="0"/>
              </a:rPr>
              <a:t>Профилактическая работа среди населения.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7950" y="249238"/>
            <a:ext cx="88566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u="sng" dirty="0">
                <a:solidFill>
                  <a:srgbClr val="00B0F0"/>
                </a:solidFill>
                <a:latin typeface="Verdana" pitchFamily="34" charset="0"/>
              </a:rPr>
              <a:t>Спасём </a:t>
            </a:r>
            <a:r>
              <a:rPr lang="ru-RU" sz="5400" u="sng" dirty="0" smtClean="0">
                <a:solidFill>
                  <a:srgbClr val="00B0F0"/>
                </a:solidFill>
                <a:latin typeface="Verdana" pitchFamily="34" charset="0"/>
              </a:rPr>
              <a:t>родной город!</a:t>
            </a:r>
            <a:endParaRPr lang="ru-RU" sz="5400" u="sng" dirty="0">
              <a:solidFill>
                <a:srgbClr val="00B0F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3363" y="1363663"/>
            <a:ext cx="42291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11413" y="4652963"/>
            <a:ext cx="2289175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388" y="5013325"/>
            <a:ext cx="226853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3438" y="3357563"/>
            <a:ext cx="43195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16450" y="1484313"/>
            <a:ext cx="21717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678613" y="1363663"/>
            <a:ext cx="2363787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TextBox 12"/>
          <p:cNvSpPr txBox="1">
            <a:spLocks noChangeArrowheads="1"/>
          </p:cNvSpPr>
          <p:nvPr/>
        </p:nvSpPr>
        <p:spPr bwMode="auto">
          <a:xfrm>
            <a:off x="5868144" y="0"/>
            <a:ext cx="327585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b="1" u="sng" dirty="0">
                <a:solidFill>
                  <a:srgbClr val="008000"/>
                </a:solidFill>
                <a:latin typeface="Verdana" pitchFamily="34" charset="0"/>
              </a:rPr>
              <a:t>Социальные </a:t>
            </a:r>
            <a:r>
              <a:rPr lang="ru-RU" sz="2000" b="1" u="sng" dirty="0" smtClean="0">
                <a:solidFill>
                  <a:srgbClr val="008000"/>
                </a:solidFill>
                <a:latin typeface="Verdana" pitchFamily="34" charset="0"/>
              </a:rPr>
              <a:t>акции</a:t>
            </a:r>
            <a:endParaRPr lang="ru-RU" sz="2000" b="1" u="sng" dirty="0">
              <a:solidFill>
                <a:srgbClr val="008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5575" y="188913"/>
            <a:ext cx="2952750" cy="375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19475" y="188913"/>
            <a:ext cx="3060700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84900" y="301625"/>
            <a:ext cx="2757488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7800" y="4292600"/>
            <a:ext cx="2940050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94063" y="2636838"/>
            <a:ext cx="57816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TextBox 7"/>
          <p:cNvSpPr txBox="1">
            <a:spLocks noChangeArrowheads="1"/>
          </p:cNvSpPr>
          <p:nvPr/>
        </p:nvSpPr>
        <p:spPr bwMode="auto">
          <a:xfrm>
            <a:off x="6012160" y="0"/>
            <a:ext cx="313184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b="1" u="sng" dirty="0">
                <a:solidFill>
                  <a:srgbClr val="008000"/>
                </a:solidFill>
                <a:latin typeface="Verdana" pitchFamily="34" charset="0"/>
              </a:rPr>
              <a:t>Социальные </a:t>
            </a:r>
            <a:r>
              <a:rPr lang="ru-RU" sz="2000" b="1" u="sng" dirty="0" smtClean="0">
                <a:solidFill>
                  <a:srgbClr val="008000"/>
                </a:solidFill>
                <a:latin typeface="Verdana" pitchFamily="34" charset="0"/>
              </a:rPr>
              <a:t>акции</a:t>
            </a:r>
            <a:endParaRPr lang="ru-RU" sz="2000" b="1" u="sng" dirty="0">
              <a:solidFill>
                <a:srgbClr val="008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TextBox 2"/>
          <p:cNvSpPr txBox="1">
            <a:spLocks noChangeArrowheads="1"/>
          </p:cNvSpPr>
          <p:nvPr/>
        </p:nvSpPr>
        <p:spPr bwMode="auto">
          <a:xfrm>
            <a:off x="5364088" y="6442075"/>
            <a:ext cx="3779912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solidFill>
                  <a:srgbClr val="008000"/>
                </a:solidFill>
                <a:latin typeface="Verdana" pitchFamily="34" charset="0"/>
              </a:rPr>
              <a:t>Социальные </a:t>
            </a:r>
            <a:r>
              <a:rPr lang="ru-RU" sz="2000" b="1" u="sng" dirty="0" smtClean="0">
                <a:solidFill>
                  <a:srgbClr val="008000"/>
                </a:solidFill>
                <a:latin typeface="Verdana" pitchFamily="34" charset="0"/>
              </a:rPr>
              <a:t>акции</a:t>
            </a:r>
            <a:endParaRPr lang="ru-RU" sz="2000" b="1" u="sng" dirty="0">
              <a:solidFill>
                <a:srgbClr val="008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4294E4-6BB4-46B6-A962-55CE5B714B0D}" type="slidenum">
              <a:rPr lang="ru-RU"/>
              <a:pPr>
                <a:defRPr/>
              </a:pPr>
              <a:t>25</a:t>
            </a:fld>
            <a:endParaRPr lang="ru-RU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620688"/>
            <a:ext cx="8229600" cy="4102124"/>
          </a:xfrm>
        </p:spPr>
        <p:txBody>
          <a:bodyPr/>
          <a:lstStyle/>
          <a:p>
            <a:pPr marL="0" indent="357188" algn="just" eaLnBrk="1" hangingPunct="1"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каждом кинотеатре еженедельно показывать фильмы о пользе спорта, о здоровом образе жизни, о защите окружающей среды.</a:t>
            </a: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79613" y="2708920"/>
            <a:ext cx="479742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915816" y="188641"/>
            <a:ext cx="6228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008000"/>
                </a:solidFill>
                <a:latin typeface="Verdana" pitchFamily="34" charset="0"/>
              </a:rPr>
              <a:t>Профилактическая работа среди населения.</a:t>
            </a:r>
          </a:p>
          <a:p>
            <a:endParaRPr lang="ru-RU" b="1" u="sng" dirty="0">
              <a:solidFill>
                <a:srgbClr val="008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0F6BD-7AB4-4355-8E35-902DE2605CBD}" type="slidenum">
              <a:rPr lang="ru-RU"/>
              <a:pPr>
                <a:defRPr/>
              </a:pPr>
              <a:t>26</a:t>
            </a:fld>
            <a:endParaRPr lang="ru-RU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88913"/>
            <a:ext cx="8229600" cy="4533900"/>
          </a:xfrm>
        </p:spPr>
        <p:txBody>
          <a:bodyPr/>
          <a:lstStyle/>
          <a:p>
            <a:pPr marL="0" indent="357188" algn="just" eaLnBrk="1" hangingPunct="1">
              <a:buFont typeface="Wingdings" pitchFamily="2" charset="2"/>
              <a:buNone/>
              <a:defRPr/>
            </a:pPr>
            <a:r>
              <a:rPr lang="ru-RU" smtClean="0"/>
              <a:t>Все перечисленные меры позволят сделать город чистым, а население здоровым.</a:t>
            </a:r>
          </a:p>
        </p:txBody>
      </p:sp>
      <p:pic>
        <p:nvPicPr>
          <p:cNvPr id="21506" name="Picture 2" descr="C:\Users\хп\Desktop\аттестация\МОЯ АТТЕСТАЦИЯ\проект чистый город\фото\ф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7000" y="1268760"/>
            <a:ext cx="8890000" cy="54939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 - 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u="sng" dirty="0" smtClean="0">
                <a:hlinkClick r:id="rId3"/>
              </a:rPr>
              <a:t>http://www.ecosystema.ru/07referats/eco_vosp.htm</a:t>
            </a:r>
            <a:endParaRPr lang="ru-RU" sz="2400" u="sng" dirty="0" smtClean="0"/>
          </a:p>
          <a:p>
            <a:pPr>
              <a:buNone/>
            </a:pPr>
            <a:r>
              <a:rPr lang="en-US" sz="2400" u="sng" dirty="0" smtClean="0">
                <a:solidFill>
                  <a:srgbClr val="FF0000"/>
                </a:solidFill>
                <a:hlinkClick r:id="rId4"/>
              </a:rPr>
              <a:t>http://www.bestreferat.ru/referat-120987.html</a:t>
            </a:r>
            <a:endParaRPr lang="ru-RU" sz="2400" u="sng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400" u="sng" dirty="0" smtClean="0">
                <a:solidFill>
                  <a:srgbClr val="FF0000"/>
                </a:solidFill>
                <a:hlinkClick r:id="rId5"/>
              </a:rPr>
              <a:t>http://www.prirodaperm.ru/reports2007/2.htm</a:t>
            </a:r>
            <a:endParaRPr lang="en-US" sz="2400" u="sng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400" u="sng" dirty="0" smtClean="0">
                <a:solidFill>
                  <a:srgbClr val="C00000"/>
                </a:solidFill>
              </a:rPr>
              <a:t>lhttp://1001facts.info/tag/kolichestvo-musora/</a:t>
            </a:r>
          </a:p>
          <a:p>
            <a:pPr>
              <a:buNone/>
            </a:pPr>
            <a:r>
              <a:rPr lang="en-US" sz="2400" u="sng" dirty="0" smtClean="0">
                <a:solidFill>
                  <a:srgbClr val="C00000"/>
                </a:solidFill>
                <a:hlinkClick r:id="rId6"/>
              </a:rPr>
              <a:t>http://www.syktyvkar.komi.com/content/view/7890/</a:t>
            </a:r>
            <a:endParaRPr lang="en-US" sz="2400" u="sng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400" u="sng" dirty="0" smtClean="0">
                <a:solidFill>
                  <a:srgbClr val="FF0000"/>
                </a:solidFill>
                <a:hlinkClick r:id="rId7"/>
              </a:rPr>
              <a:t>http://ppt4web.ru/okruzhajushhijj-mir/otkuda-berjotsja-i-kuda-devaetsja-musor.html</a:t>
            </a:r>
            <a:endParaRPr lang="en-US" sz="2400" u="sng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400" u="sng" dirty="0" smtClean="0">
                <a:solidFill>
                  <a:srgbClr val="C00000"/>
                </a:solidFill>
              </a:rPr>
              <a:t>http://yandex.ru/images/search?img_url=http%3A%2F%2Fkomionline.ru</a:t>
            </a:r>
            <a:endParaRPr lang="ru-RU" sz="2400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76672"/>
            <a:ext cx="6984776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Контейнеры убирают нерегулярно. Отходы разлагаются, способствуя скоплению мух и других насекомых, разносчиков разных заболеваний.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640" y="2276872"/>
            <a:ext cx="662473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4008" y="273051"/>
            <a:ext cx="4407916" cy="2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260648"/>
            <a:ext cx="396044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 descr="C:\Users\хп\Desktop\аттестация\МОЯ АТТЕСТАЦИЯ\проект чистый город\фото\с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3329608"/>
            <a:ext cx="4032448" cy="3267744"/>
          </a:xfrm>
          <a:prstGeom prst="rect">
            <a:avLst/>
          </a:prstGeom>
          <a:noFill/>
        </p:spPr>
      </p:pic>
      <p:pic>
        <p:nvPicPr>
          <p:cNvPr id="19460" name="Picture 4" descr="C:\Users\хп\Desktop\аттестация\МОЯ АТТЕСТАЦИЯ\проект чистый город\фото\с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3356992"/>
            <a:ext cx="4320480" cy="3240360"/>
          </a:xfrm>
          <a:prstGeom prst="rect">
            <a:avLst/>
          </a:prstGeom>
          <a:noFill/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51520" y="2924944"/>
            <a:ext cx="889248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u="sng" dirty="0">
                <a:solidFill>
                  <a:srgbClr val="008000"/>
                </a:solidFill>
                <a:latin typeface="Verdana" pitchFamily="34" charset="0"/>
              </a:rPr>
              <a:t>Вид загрязненных территорий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80728"/>
            <a:ext cx="91440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Всё меньше окружающей природы,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       всё больше окружающей среды.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79613" y="2239963"/>
            <a:ext cx="54006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Verdana" pitchFamily="34" charset="0"/>
              </a:rPr>
              <a:t>  Представьте себе, что в одном  большом городе люди перестали убирать мусор…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3212976"/>
            <a:ext cx="8856984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atin typeface="+mn-lt"/>
              </a:rPr>
              <a:t>      </a:t>
            </a:r>
            <a:r>
              <a:rPr lang="ru-RU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Что же может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       произойти?      </a:t>
            </a:r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5435600" y="212725"/>
            <a:ext cx="3240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u="sng">
                <a:solidFill>
                  <a:srgbClr val="008000"/>
                </a:solidFill>
                <a:latin typeface="Verdana" pitchFamily="34" charset="0"/>
              </a:rPr>
              <a:t>Проблемный вопрос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28674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28675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28676" name="Rectangle 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graphicFrame>
        <p:nvGraphicFramePr>
          <p:cNvPr id="18" name="Схема 17"/>
          <p:cNvGraphicFramePr/>
          <p:nvPr/>
        </p:nvGraphicFramePr>
        <p:xfrm>
          <a:off x="251520" y="116632"/>
          <a:ext cx="5084291" cy="4564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678" name="Rectangle 8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28679" name="Rectangle 9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28680" name="Rectangle 10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4139952" y="2204864"/>
          <a:ext cx="4392488" cy="4459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8682" name="TextBox 10"/>
          <p:cNvSpPr txBox="1">
            <a:spLocks noChangeArrowheads="1"/>
          </p:cNvSpPr>
          <p:nvPr/>
        </p:nvSpPr>
        <p:spPr bwMode="auto">
          <a:xfrm>
            <a:off x="4787900" y="292100"/>
            <a:ext cx="41211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u="sng">
                <a:solidFill>
                  <a:srgbClr val="008000"/>
                </a:solidFill>
                <a:latin typeface="Verdana" pitchFamily="34" charset="0"/>
              </a:rPr>
              <a:t>Последствия загрязнения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Graphic spid="19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736828"/>
            <a:ext cx="8208912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 Знаешь ли ты?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61988" y="1844675"/>
            <a:ext cx="7705725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Verdana" pitchFamily="34" charset="0"/>
              </a:rPr>
              <a:t>  </a:t>
            </a:r>
            <a:r>
              <a:rPr lang="ru-RU" sz="2400" i="1" dirty="0">
                <a:latin typeface="Verdana" pitchFamily="34" charset="0"/>
              </a:rPr>
              <a:t>Мусор содержит вредные вещества для здоровья человека и окружающей среды. Наиболее опасным для человека является стекло. Оно может пролежать в земле сотни лет.</a:t>
            </a:r>
          </a:p>
          <a:p>
            <a:r>
              <a:rPr lang="ru-RU" sz="2400" i="1" dirty="0">
                <a:latin typeface="Verdana" pitchFamily="34" charset="0"/>
              </a:rPr>
              <a:t>  Опасным является так же некоторые виды пластмасс. Пластиковые бутылки могут вообще не разлагаться.</a:t>
            </a:r>
          </a:p>
          <a:p>
            <a:r>
              <a:rPr lang="ru-RU" sz="2400" i="1" dirty="0">
                <a:latin typeface="Verdana" pitchFamily="34" charset="0"/>
              </a:rPr>
              <a:t>  Металлические банки могут разлагаться до 80 до 100 лет.</a:t>
            </a:r>
          </a:p>
          <a:p>
            <a:r>
              <a:rPr lang="ru-RU" sz="2400" i="1" dirty="0">
                <a:latin typeface="Verdana" pitchFamily="34" charset="0"/>
              </a:rPr>
              <a:t>  От 10 до 20 лет не будут разлагаться брошенные в лесу полиэтиленовые пакеты и резиновые вещи.</a:t>
            </a:r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2339975" y="214313"/>
            <a:ext cx="5700713" cy="522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u="sng">
                <a:solidFill>
                  <a:srgbClr val="008000"/>
                </a:solidFill>
                <a:latin typeface="Verdana" pitchFamily="34" charset="0"/>
              </a:rPr>
              <a:t>Последствия загрязнения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Соцопрос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 lnSpcReduction="10000"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Почему на улицах нашего города так много мусора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20%    </a:t>
            </a:r>
            <a:r>
              <a:rPr lang="ru-RU" b="1" dirty="0" smtClean="0"/>
              <a:t>- недобросовестная работа служб ЖКХ.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10%    </a:t>
            </a:r>
            <a:r>
              <a:rPr lang="ru-RU" b="1" dirty="0" smtClean="0"/>
              <a:t>- отсутствие контейнеров во дворах.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10%    </a:t>
            </a:r>
            <a:r>
              <a:rPr lang="ru-RU" b="1" dirty="0" smtClean="0"/>
              <a:t>- безответственность и ненаказуемость нарушителей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60%    </a:t>
            </a:r>
            <a:r>
              <a:rPr lang="ru-RU" b="1" dirty="0" smtClean="0"/>
              <a:t>- низкая эколого-нравственная культура жителей города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539750" y="1196975"/>
            <a:ext cx="8135938" cy="42481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Что нужно делать, чтобы 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мусора было меньше?</a:t>
            </a:r>
          </a:p>
        </p:txBody>
      </p:sp>
      <p:pic>
        <p:nvPicPr>
          <p:cNvPr id="19459" name="Picture 3" descr="j029756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650" y="549275"/>
            <a:ext cx="2087563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j029756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56325" y="4868863"/>
            <a:ext cx="2087563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770</Words>
  <Application>Microsoft Office PowerPoint</Application>
  <PresentationFormat>Экран (4:3)</PresentationFormat>
  <Paragraphs>103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Соцопрос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Интернет -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хп</dc:creator>
  <cp:lastModifiedBy>хп</cp:lastModifiedBy>
  <cp:revision>89</cp:revision>
  <dcterms:created xsi:type="dcterms:W3CDTF">2014-10-08T14:39:35Z</dcterms:created>
  <dcterms:modified xsi:type="dcterms:W3CDTF">2014-10-19T20:43:46Z</dcterms:modified>
</cp:coreProperties>
</file>