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5" r:id="rId6"/>
    <p:sldId id="266" r:id="rId7"/>
    <p:sldId id="268" r:id="rId8"/>
    <p:sldId id="267" r:id="rId9"/>
    <p:sldId id="270" r:id="rId10"/>
    <p:sldId id="272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B1B69-C427-4007-905E-215782B4340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7FF7A-2448-4C20-A81F-B473A2C9B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60A7B-EB50-48CF-9117-0B441FFB526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1000" r="-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404664"/>
            <a:ext cx="8640960" cy="5201419"/>
            <a:chOff x="251520" y="404664"/>
            <a:chExt cx="8640960" cy="52014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1560" y="404664"/>
              <a:ext cx="8280920" cy="366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 dirty="0" smtClean="0"/>
                <a:t>Муниципальное автономное общеобразовательное учреждение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 dirty="0" smtClean="0"/>
                <a:t> «Средняя общеобразовательная школа №4  с углублённым изучением отдельных предметов»       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«Мусорное бедствие»</a:t>
              </a:r>
              <a:endPara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4221088"/>
              <a:ext cx="842493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i="1" dirty="0" smtClean="0">
                  <a:solidFill>
                    <a:prstClr val="black"/>
                  </a:solidFill>
                  <a:latin typeface="Verdana" pitchFamily="34" charset="0"/>
                </a:rPr>
                <a:t>Экологический проект</a:t>
              </a:r>
              <a:r>
                <a:rPr lang="ru-RU" sz="2800" i="1" dirty="0" smtClean="0">
                  <a:solidFill>
                    <a:prstClr val="black"/>
                  </a:solidFill>
                </a:rPr>
                <a:t> </a:t>
              </a:r>
            </a:p>
            <a:p>
              <a:pPr lvl="0" algn="ctr"/>
              <a:r>
                <a:rPr lang="ru-RU" sz="2800" i="1" dirty="0" smtClean="0">
                  <a:solidFill>
                    <a:prstClr val="black"/>
                  </a:solidFill>
                  <a:latin typeface="Verdana" pitchFamily="34" charset="0"/>
                </a:rPr>
                <a:t>работа учеников 2 «а» класса </a:t>
              </a:r>
            </a:p>
            <a:p>
              <a:pPr lvl="0" algn="ctr"/>
              <a:r>
                <a:rPr lang="ru-RU" sz="2800" i="1" dirty="0" smtClean="0">
                  <a:solidFill>
                    <a:prstClr val="black"/>
                  </a:solidFill>
                  <a:latin typeface="Verdana" pitchFamily="34" charset="0"/>
                </a:rPr>
                <a:t>Руководитель Ермолина О.В.</a:t>
              </a:r>
              <a:endParaRPr lang="ru-RU" sz="2800" i="1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820871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</a:rPr>
              <a:t>     </a:t>
            </a:r>
            <a:r>
              <a:rPr lang="ru-RU" sz="3200" dirty="0">
                <a:latin typeface="Verdana" pitchFamily="34" charset="0"/>
              </a:rPr>
              <a:t>После этих замечательных продуктов  остаётся   много </a:t>
            </a:r>
            <a:r>
              <a:rPr lang="ru-RU" sz="3200" dirty="0" smtClean="0">
                <a:latin typeface="Verdana" pitchFamily="34" charset="0"/>
              </a:rPr>
              <a:t>упаковок (полимеры). </a:t>
            </a:r>
            <a:endParaRPr lang="ru-RU" sz="3200" dirty="0">
              <a:latin typeface="Verdana" pitchFamily="34" charset="0"/>
            </a:endParaRPr>
          </a:p>
          <a:p>
            <a:endParaRPr lang="ru-RU" sz="3200" dirty="0">
              <a:latin typeface="Verdana" pitchFamily="34" charset="0"/>
            </a:endParaRPr>
          </a:p>
          <a:p>
            <a:pPr algn="ctr"/>
            <a:endParaRPr lang="ru-RU" sz="48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357129">
            <a:off x="1392792" y="2053630"/>
            <a:ext cx="13144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060848"/>
            <a:ext cx="1495425" cy="200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844824"/>
            <a:ext cx="10922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3501008"/>
            <a:ext cx="8905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5085184"/>
            <a:ext cx="14160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4581128"/>
            <a:ext cx="1530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16216" y="3861048"/>
            <a:ext cx="15779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9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430186">
            <a:off x="916727" y="3432027"/>
            <a:ext cx="129698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0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7823">
            <a:off x="6340642" y="2387663"/>
            <a:ext cx="1519238" cy="153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8068" name="Picture 4" descr="мешки в контейнер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124744"/>
            <a:ext cx="8280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Verdana" pitchFamily="34" charset="0"/>
                <a:ea typeface="+mn-ea"/>
                <a:cs typeface="+mn-cs"/>
              </a:rPr>
              <a:t>Пищевые  отходы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56792"/>
            <a:ext cx="3744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332656"/>
          <a:ext cx="806489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1080120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стеклянные  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бутылки и банки</a:t>
                      </a:r>
                      <a:r>
                        <a:rPr lang="ru-RU" sz="3200" b="0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</a:rPr>
                        <a:t>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старая бытовая техника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C:\Users\хп\Desktop\аттестация\моя аттестация\проект чистый город\фото\т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556792"/>
            <a:ext cx="3816424" cy="194421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3573016"/>
            <a:ext cx="8064896" cy="5760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b="0" dirty="0" smtClean="0">
                <a:latin typeface="Verdana" pitchFamily="34" charset="0"/>
                <a:ea typeface="+mn-ea"/>
                <a:cs typeface="+mn-cs"/>
              </a:rPr>
              <a:t>строительный мусор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860032" y="4221088"/>
            <a:ext cx="3960440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4" descr="C:\Users\хп\Desktop\аттестация\моя аттестация\проект чистый город\фото\м1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149080"/>
            <a:ext cx="3816424" cy="2448272"/>
          </a:xfrm>
          <a:prstGeom prst="rect">
            <a:avLst/>
          </a:prstGeom>
          <a:noFill/>
        </p:spPr>
      </p:pic>
      <p:pic>
        <p:nvPicPr>
          <p:cNvPr id="19458" name="Picture 2" descr="C:\Users\хп\Desktop\аттестация\МОЯ АТТЕСТАЦИЯ\проект чистый город\фото\с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4221088"/>
            <a:ext cx="3888432" cy="2317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72494" cy="1343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Ежедневно каждый человек производит примерно 1кг мусора. Накопление ТБО в городе достигает 360 кг на человека в год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1071547"/>
            <a:ext cx="8501122" cy="134934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хп\Desktop\аттестация\МОЯ АТТЕСТАЦИЯ\проект чистый город\фото\с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700808"/>
            <a:ext cx="70567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94" y="764704"/>
            <a:ext cx="7704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 Где скапливается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мусор из нашего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 жилища?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4468813"/>
            <a:ext cx="2190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2636912"/>
            <a:ext cx="23034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24538" y="4468813"/>
            <a:ext cx="2967037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9688754">
            <a:off x="1955800" y="3868738"/>
            <a:ext cx="1150938" cy="1222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458479">
            <a:off x="5861050" y="3819525"/>
            <a:ext cx="1268413" cy="1095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932363" y="188641"/>
            <a:ext cx="395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B050"/>
                </a:solidFill>
                <a:latin typeface="Verdana" pitchFamily="34" charset="0"/>
              </a:rPr>
              <a:t>Проблемный вопрос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16" y="317582"/>
            <a:ext cx="792088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Чистая природа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это наша забота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2060847"/>
            <a:ext cx="20882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3878" y="3384287"/>
            <a:ext cx="496855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    </a:t>
            </a: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против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4869160"/>
            <a:ext cx="496855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   мусора !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95288" y="260649"/>
            <a:ext cx="8209160" cy="3600399"/>
            <a:chOff x="395288" y="260649"/>
            <a:chExt cx="8209160" cy="4102714"/>
          </a:xfrm>
        </p:grpSpPr>
        <p:sp>
          <p:nvSpPr>
            <p:cNvPr id="2" name="TextBox 1"/>
            <p:cNvSpPr txBox="1"/>
            <p:nvPr/>
          </p:nvSpPr>
          <p:spPr>
            <a:xfrm>
              <a:off x="2051720" y="260649"/>
              <a:ext cx="5400600" cy="98200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u="sng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  </a:t>
              </a:r>
              <a:endParaRPr lang="ru-RU" sz="3200" b="1" u="sng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288" y="1014413"/>
              <a:ext cx="8209160" cy="4208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ru-RU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7963" y="3717032"/>
              <a:ext cx="698477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55576" y="501317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14908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75240" cy="12961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b="1" u="sng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 проекта </a:t>
            </a:r>
            <a:endParaRPr lang="ru-RU" sz="36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352928" cy="46805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В современном мире одной из наиболее острых проблем является создание человеком </a:t>
            </a:r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особого вещества планеты- мусора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Города буквально задыхаются от бумаг, банок, бутылок и т.д.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Как не утонуть в мусоре и как с ним бороться на городских свалках, чтобы  еще более не обострять проблему наших городов?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условиях севера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скорость разложения мусора  значительно замедляется, а значит и вредное воздействие на окружающую среду будет более длительным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1340767"/>
            <a:ext cx="84248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развита  система утилизации бытовых отходов для горожан.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Недостаточно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установлено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контейнеров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местах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ежедневного пребывания  и  отдыха горожан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Ухудшение экологического состояния окружающей среды и здоровья людей.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Низкий уровень нравственно-экологической культуры горожан.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Недостаточность экологических знаний для понимания проблем, возникающих в окружающей среде города.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Из-за многочисленных отходов появляются бродячие собаки, антисанитария во дворах, ухудшается состояние воздуха и воды.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Затраты на вывоз мусора и его утилизацию увеличиваются.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Неэффективно  используются площади  под размещение полигонов. </a:t>
            </a: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Если проблема не будет решена, будут увеличиваться площади под их размещение и затраты на обслуживание.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79208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Актуальные  проблемы для  города Сыктывкара </a:t>
            </a:r>
            <a:endParaRPr lang="ru-RU" sz="2800" b="1" u="sng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b="1" u="sng" cap="all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b="1" u="sng" cap="all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br>
              <a:rPr lang="ru-RU" b="1" u="sng" cap="all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872808" cy="37219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</a:rPr>
              <a:t>представить пути решения проблемы загрязнения города</a:t>
            </a:r>
          </a:p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</a:rPr>
              <a:t> бытовыми отходами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40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671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</a:p>
          <a:p>
            <a:pPr lvl="0"/>
            <a:endParaRPr lang="ru-RU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u="sng" cap="all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 :</a:t>
            </a:r>
            <a:br>
              <a:rPr lang="ru-RU" sz="3600" b="1" u="sng" cap="all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cap="all" dirty="0" smtClean="0"/>
              <a:t/>
            </a:r>
            <a:br>
              <a:rPr lang="ru-RU" sz="1400" b="1" cap="all" dirty="0" smtClean="0"/>
            </a:br>
            <a:endParaRPr lang="ru-RU" sz="1400" b="0" cap="none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128792" cy="4824536"/>
          </a:xfrm>
        </p:spPr>
        <p:txBody>
          <a:bodyPr>
            <a:normAutofit fontScale="25000" lnSpcReduction="20000"/>
          </a:bodyPr>
          <a:lstStyle/>
          <a:p>
            <a:pPr marL="285750" lvl="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уточнить и расширить представление обучающихся о том, что наносит вред   окружающей  среде и здоровью людей;</a:t>
            </a:r>
          </a:p>
          <a:p>
            <a:pPr marL="285750" lvl="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опыт  ведения социальных акций;</a:t>
            </a:r>
          </a:p>
          <a:p>
            <a:pPr marL="285750" lvl="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способствовать формированию навыков разумного поведения в окружающей среде;</a:t>
            </a:r>
          </a:p>
          <a:p>
            <a:pPr marL="285750" lvl="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развивать способность понимать  природу  и  бережно к ней относиться;</a:t>
            </a:r>
          </a:p>
          <a:p>
            <a:pPr marL="285750" lvl="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развивать желание  посильно восстанавливать окружающую природу, соблюдать чистоту родного города;</a:t>
            </a:r>
          </a:p>
          <a:p>
            <a:pPr marL="285750" lvl="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нравственно-экологической  культуры школьников; </a:t>
            </a:r>
          </a:p>
          <a:p>
            <a:pPr marL="285750" lvl="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-привлечение внимания общественности к экологическим проблемам города;</a:t>
            </a:r>
          </a:p>
          <a:p>
            <a:pPr marL="28575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-предложить меры по борьбе с мусором</a:t>
            </a: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prstClr val="black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80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lvl="0" indent="-28575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endParaRPr lang="ru-RU" sz="80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spcBef>
                <a:spcPct val="0"/>
              </a:spcBef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80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l">
              <a:spcBef>
                <a:spcPct val="0"/>
              </a:spcBef>
              <a:defRPr/>
            </a:pPr>
            <a:r>
              <a:rPr lang="ru-RU" sz="5400" b="1" u="sng" cap="all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5400" b="1" u="sng" cap="all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 flipV="1">
            <a:off x="722313" y="1268761"/>
            <a:ext cx="7772400" cy="216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Найти сведения по теме и проанализировать их (информационно-аналитическая работа).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Решить проблему, связанную с темой.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решения проблемы провести необходимые исследования и мероприятия :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Провести социальный опрос  жителей города.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Провести конкурс экологических листовок «Берегите Сыктывкар!»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Принять участие в субботнике «Наш чистый школьный двор».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Принять участие в акции «Вторая жизнь».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Организовать конкурс рисунков «Спасём родной город!»</a:t>
            </a:r>
          </a:p>
          <a:p>
            <a:pPr algn="just"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Продемонстрировать умение применять полученные знания, завершив работу выполнением презентации.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5" cy="14157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Мы - за чистый город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(девиз проекта)</a:t>
            </a:r>
          </a:p>
        </p:txBody>
      </p:sp>
      <p:pic>
        <p:nvPicPr>
          <p:cNvPr id="18434" name="Picture 2" descr="C:\Users\хп\Desktop\аттестация\МОЯ АТТЕСТАЦИЯ\проект чистый город\фото\ф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628800"/>
            <a:ext cx="8424936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427984" y="1222797"/>
            <a:ext cx="4258816" cy="44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Откуда</a:t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берётся </a:t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мусор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48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932363" y="292100"/>
            <a:ext cx="395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00B050"/>
                </a:solidFill>
                <a:latin typeface="Verdana" pitchFamily="34" charset="0"/>
              </a:rPr>
              <a:t>Проблемный вопрос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471</Words>
  <Application>Microsoft Office PowerPoint</Application>
  <PresentationFormat>Экран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Актуальность проекта </vt:lpstr>
      <vt:lpstr>Слайд 4</vt:lpstr>
      <vt:lpstr>Цель проекта: </vt:lpstr>
      <vt:lpstr>Задачи проекта :  </vt:lpstr>
      <vt:lpstr> Ход проекта </vt:lpstr>
      <vt:lpstr>Слайд 8</vt:lpstr>
      <vt:lpstr> </vt:lpstr>
      <vt:lpstr>Слайд 10</vt:lpstr>
      <vt:lpstr>Пищевые  отходы  </vt:lpstr>
      <vt:lpstr>строительный мусор</vt:lpstr>
      <vt:lpstr>Ежедневно каждый человек производит примерно 1кг мусора. Накопление ТБО в городе достигает 360 кг на человека в год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хп</dc:creator>
  <cp:lastModifiedBy>хп</cp:lastModifiedBy>
  <cp:revision>87</cp:revision>
  <dcterms:created xsi:type="dcterms:W3CDTF">2014-10-08T14:39:35Z</dcterms:created>
  <dcterms:modified xsi:type="dcterms:W3CDTF">2014-10-19T20:43:40Z</dcterms:modified>
</cp:coreProperties>
</file>