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0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5DE6-BDE5-4EBD-9F43-36A15DAE40C8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6F23-D4E6-479E-B785-66694137C7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5DE6-BDE5-4EBD-9F43-36A15DAE40C8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6F23-D4E6-479E-B785-66694137C7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5DE6-BDE5-4EBD-9F43-36A15DAE40C8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6F23-D4E6-479E-B785-66694137C7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ECAF8-D979-4FFE-915E-D422DE95B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5DE6-BDE5-4EBD-9F43-36A15DAE40C8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6F23-D4E6-479E-B785-66694137C7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5DE6-BDE5-4EBD-9F43-36A15DAE40C8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6F23-D4E6-479E-B785-66694137C7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5DE6-BDE5-4EBD-9F43-36A15DAE40C8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6F23-D4E6-479E-B785-66694137C7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5DE6-BDE5-4EBD-9F43-36A15DAE40C8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6F23-D4E6-479E-B785-66694137C7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5DE6-BDE5-4EBD-9F43-36A15DAE40C8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6F23-D4E6-479E-B785-66694137C7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5DE6-BDE5-4EBD-9F43-36A15DAE40C8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6F23-D4E6-479E-B785-66694137C7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5DE6-BDE5-4EBD-9F43-36A15DAE40C8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6F23-D4E6-479E-B785-66694137C7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5DE6-BDE5-4EBD-9F43-36A15DAE40C8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6F23-D4E6-479E-B785-66694137C7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95DE6-BDE5-4EBD-9F43-36A15DAE40C8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86F23-D4E6-479E-B785-66694137C79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fotki.yandex.ru/users/mashuk1993/view/67891/?page=1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28600" y="258763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/>
              <a:t>Насекомые - вредители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18135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371600"/>
            <a:ext cx="9525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648200"/>
            <a:ext cx="112871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990600"/>
            <a:ext cx="472440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2679700"/>
            <a:ext cx="8229600" cy="1143000"/>
          </a:xfrm>
        </p:spPr>
        <p:txBody>
          <a:bodyPr/>
          <a:lstStyle/>
          <a:p>
            <a:pPr eaLnBrk="1" hangingPunct="1"/>
            <a:r>
              <a:rPr lang="ru-RU" sz="6600" b="1" u="sng" smtClean="0">
                <a:solidFill>
                  <a:srgbClr val="FF0000"/>
                </a:solidFill>
              </a:rPr>
              <a:t>ОТЛИЧНО!</a:t>
            </a:r>
          </a:p>
        </p:txBody>
      </p:sp>
      <p:pic>
        <p:nvPicPr>
          <p:cNvPr id="284675" name="Запи819.WAV">
            <a:hlinkClick r:id="" action="ppaction://media"/>
          </p:cNvPr>
          <p:cNvPicPr>
            <a:picLocks noRot="1" noChangeAspect="1" noChangeArrowheads="1"/>
          </p:cNvPicPr>
          <p:nvPr>
            <p:ph idx="1"/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>
          <a:xfrm>
            <a:off x="8839200" y="-525463"/>
            <a:ext cx="304800" cy="304800"/>
          </a:xfrm>
        </p:spPr>
      </p:pic>
      <p:pic>
        <p:nvPicPr>
          <p:cNvPr id="22532" name="Picture 4" descr="жук-дровосек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096019">
            <a:off x="334962" y="4281488"/>
            <a:ext cx="2506663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жук-плавунец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95663" y="4872038"/>
            <a:ext cx="1609725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bttrfl_16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75313">
            <a:off x="3832225" y="423863"/>
            <a:ext cx="1452563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exp_insect0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38925" y="425450"/>
            <a:ext cx="197643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exp_insect00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48350" y="4179888"/>
            <a:ext cx="2844800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 descr="image_nature02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7663" y="768350"/>
            <a:ext cx="25590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2" fill="hold"/>
                                        <p:tgtEl>
                                          <p:spTgt spid="2846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500"/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500"/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500"/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4675"/>
                </p:tgtEl>
              </p:cMediaNode>
            </p:audio>
          </p:childTnLst>
        </p:cTn>
      </p:par>
    </p:tnLst>
    <p:bldLst>
      <p:bldP spid="2846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39433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524000"/>
            <a:ext cx="4191000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1910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228600" y="0"/>
            <a:ext cx="8915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/>
              <a:t>Строительную древесину портят короеды, усачи, златки</a:t>
            </a:r>
            <a:r>
              <a:rPr lang="ru-RU" sz="3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12000" t="17778" r="24001" b="14667"/>
          <a:stretch>
            <a:fillRect/>
          </a:stretch>
        </p:blipFill>
        <p:spPr bwMode="auto">
          <a:xfrm>
            <a:off x="2743200" y="2971800"/>
            <a:ext cx="3657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3"/>
          <a:srcRect l="18182"/>
          <a:stretch>
            <a:fillRect/>
          </a:stretch>
        </p:blipFill>
        <p:spPr bwMode="auto">
          <a:xfrm>
            <a:off x="304800" y="1752600"/>
            <a:ext cx="22860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4"/>
          <a:srcRect l="4803" t="3764" r="6137" b="3999"/>
          <a:stretch>
            <a:fillRect/>
          </a:stretch>
        </p:blipFill>
        <p:spPr bwMode="auto">
          <a:xfrm>
            <a:off x="6477000" y="1981200"/>
            <a:ext cx="2667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28600" y="152400"/>
            <a:ext cx="86868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Клещи, комары и оводы переносят смертельно опасные заболевания и досаждают людям и животным своими укусами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0_10932_887a7544_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43063"/>
            <a:ext cx="381000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Польза насекомых</a:t>
            </a:r>
          </a:p>
        </p:txBody>
      </p:sp>
      <p:pic>
        <p:nvPicPr>
          <p:cNvPr id="16388" name="Picture 8" descr="5"/>
          <p:cNvPicPr>
            <a:picLocks noChangeAspect="1" noChangeArrowheads="1"/>
          </p:cNvPicPr>
          <p:nvPr/>
        </p:nvPicPr>
        <p:blipFill>
          <a:blip r:embed="rId4"/>
          <a:srcRect l="8456"/>
          <a:stretch>
            <a:fillRect/>
          </a:stretch>
        </p:blipFill>
        <p:spPr bwMode="auto">
          <a:xfrm>
            <a:off x="4800600" y="1524000"/>
            <a:ext cx="41243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1403350" y="0"/>
            <a:ext cx="62658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Цепи питания животных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539750" y="908050"/>
            <a:ext cx="23764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500">
                <a:solidFill>
                  <a:srgbClr val="008000"/>
                </a:solidFill>
                <a:latin typeface="Times New Roman" pitchFamily="18" charset="0"/>
              </a:rPr>
              <a:t>Задание:</a:t>
            </a:r>
          </a:p>
          <a:p>
            <a:pPr algn="ctr"/>
            <a:r>
              <a:rPr lang="ru-RU" sz="3500">
                <a:solidFill>
                  <a:srgbClr val="0066CC"/>
                </a:solidFill>
                <a:latin typeface="Times New Roman" pitchFamily="18" charset="0"/>
              </a:rPr>
              <a:t>		</a:t>
            </a:r>
            <a:r>
              <a:rPr lang="ru-RU" sz="3000">
                <a:solidFill>
                  <a:srgbClr val="0066CC"/>
                </a:solidFill>
                <a:latin typeface="Times New Roman" pitchFamily="18" charset="0"/>
              </a:rPr>
              <a:t>- Составь цепь питания</a:t>
            </a:r>
          </a:p>
        </p:txBody>
      </p:sp>
      <p:sp>
        <p:nvSpPr>
          <p:cNvPr id="149510" name="Oval 6"/>
          <p:cNvSpPr>
            <a:spLocks noChangeArrowheads="1"/>
          </p:cNvSpPr>
          <p:nvPr/>
        </p:nvSpPr>
        <p:spPr bwMode="auto">
          <a:xfrm>
            <a:off x="323850" y="2636838"/>
            <a:ext cx="936625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srgbClr val="0066CC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49511" name="Oval 7"/>
          <p:cNvSpPr>
            <a:spLocks noChangeArrowheads="1"/>
          </p:cNvSpPr>
          <p:nvPr/>
        </p:nvSpPr>
        <p:spPr bwMode="auto">
          <a:xfrm>
            <a:off x="2700338" y="2636838"/>
            <a:ext cx="936625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srgbClr val="0066CC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49512" name="Oval 8"/>
          <p:cNvSpPr>
            <a:spLocks noChangeArrowheads="1"/>
          </p:cNvSpPr>
          <p:nvPr/>
        </p:nvSpPr>
        <p:spPr bwMode="auto">
          <a:xfrm>
            <a:off x="4932363" y="2636838"/>
            <a:ext cx="936625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srgbClr val="0066CC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49513" name="Oval 9"/>
          <p:cNvSpPr>
            <a:spLocks noChangeArrowheads="1"/>
          </p:cNvSpPr>
          <p:nvPr/>
        </p:nvSpPr>
        <p:spPr bwMode="auto">
          <a:xfrm>
            <a:off x="7596188" y="2636838"/>
            <a:ext cx="936625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66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srgbClr val="0066CC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49514" name="AutoShape 10"/>
          <p:cNvSpPr>
            <a:spLocks noChangeArrowheads="1"/>
          </p:cNvSpPr>
          <p:nvPr/>
        </p:nvSpPr>
        <p:spPr bwMode="auto">
          <a:xfrm>
            <a:off x="1692275" y="2924175"/>
            <a:ext cx="720725" cy="431800"/>
          </a:xfrm>
          <a:prstGeom prst="notchedRightArrow">
            <a:avLst>
              <a:gd name="adj1" fmla="val 50000"/>
              <a:gd name="adj2" fmla="val 41728"/>
            </a:avLst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66CC"/>
              </a:solidFill>
              <a:latin typeface="Times New Roman" pitchFamily="18" charset="0"/>
            </a:endParaRPr>
          </a:p>
        </p:txBody>
      </p:sp>
      <p:sp>
        <p:nvSpPr>
          <p:cNvPr id="149515" name="AutoShape 11"/>
          <p:cNvSpPr>
            <a:spLocks noChangeArrowheads="1"/>
          </p:cNvSpPr>
          <p:nvPr/>
        </p:nvSpPr>
        <p:spPr bwMode="auto">
          <a:xfrm>
            <a:off x="3924300" y="2924175"/>
            <a:ext cx="720725" cy="431800"/>
          </a:xfrm>
          <a:prstGeom prst="notchedRightArrow">
            <a:avLst>
              <a:gd name="adj1" fmla="val 50000"/>
              <a:gd name="adj2" fmla="val 41728"/>
            </a:avLst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66CC"/>
              </a:solidFill>
              <a:latin typeface="Times New Roman" pitchFamily="18" charset="0"/>
            </a:endParaRPr>
          </a:p>
        </p:txBody>
      </p:sp>
      <p:sp>
        <p:nvSpPr>
          <p:cNvPr id="149516" name="AutoShape 12"/>
          <p:cNvSpPr>
            <a:spLocks noChangeArrowheads="1"/>
          </p:cNvSpPr>
          <p:nvPr/>
        </p:nvSpPr>
        <p:spPr bwMode="auto">
          <a:xfrm>
            <a:off x="6227763" y="2924175"/>
            <a:ext cx="720725" cy="431800"/>
          </a:xfrm>
          <a:prstGeom prst="notchedRightArrow">
            <a:avLst>
              <a:gd name="adj1" fmla="val 50000"/>
              <a:gd name="adj2" fmla="val 41728"/>
            </a:avLst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66CC"/>
              </a:solidFill>
              <a:latin typeface="Times New Roman" pitchFamily="18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635375" y="5013325"/>
            <a:ext cx="1512888" cy="1223963"/>
            <a:chOff x="2336" y="935"/>
            <a:chExt cx="1224" cy="907"/>
          </a:xfrm>
        </p:grpSpPr>
        <p:pic>
          <p:nvPicPr>
            <p:cNvPr id="17457" name="Picture 14" descr="0001583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36" y="935"/>
              <a:ext cx="1224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58" name="Rectangle 15"/>
            <p:cNvSpPr>
              <a:spLocks noChangeArrowheads="1"/>
            </p:cNvSpPr>
            <p:nvPr/>
          </p:nvSpPr>
          <p:spPr bwMode="auto">
            <a:xfrm>
              <a:off x="2562" y="1661"/>
              <a:ext cx="862" cy="13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Бабочка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50825" y="5013325"/>
            <a:ext cx="1452563" cy="1223963"/>
            <a:chOff x="158" y="3158"/>
            <a:chExt cx="915" cy="771"/>
          </a:xfrm>
        </p:grpSpPr>
        <p:pic>
          <p:nvPicPr>
            <p:cNvPr id="17455" name="Picture 17" descr="0004254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8" y="3158"/>
              <a:ext cx="915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56" name="Rectangle 18"/>
            <p:cNvSpPr>
              <a:spLocks noChangeArrowheads="1"/>
            </p:cNvSpPr>
            <p:nvPr/>
          </p:nvSpPr>
          <p:spPr bwMode="auto">
            <a:xfrm>
              <a:off x="295" y="3566"/>
              <a:ext cx="676" cy="101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  <a:p>
              <a:pPr algn="ctr"/>
              <a:endParaRPr lang="ru-RU">
                <a:solidFill>
                  <a:schemeClr val="bg1"/>
                </a:solidFill>
              </a:endParaRPr>
            </a:p>
            <a:p>
              <a:pPr algn="ctr"/>
              <a:endParaRPr lang="ru-RU">
                <a:solidFill>
                  <a:schemeClr val="bg1"/>
                </a:solidFill>
              </a:endParaRPr>
            </a:p>
            <a:p>
              <a:pPr algn="ctr"/>
              <a:r>
                <a:rPr lang="ru-RU" b="1"/>
                <a:t>Цветы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979613" y="5013325"/>
            <a:ext cx="1441450" cy="1206500"/>
            <a:chOff x="2064" y="2795"/>
            <a:chExt cx="954" cy="851"/>
          </a:xfrm>
        </p:grpSpPr>
        <p:pic>
          <p:nvPicPr>
            <p:cNvPr id="17453" name="Picture 20" descr="0001542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64" y="2795"/>
              <a:ext cx="954" cy="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54" name="Rectangle 21"/>
            <p:cNvSpPr>
              <a:spLocks noChangeArrowheads="1"/>
            </p:cNvSpPr>
            <p:nvPr/>
          </p:nvSpPr>
          <p:spPr bwMode="auto">
            <a:xfrm>
              <a:off x="2200" y="3475"/>
              <a:ext cx="63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>
                  <a:latin typeface="Times New Roman" pitchFamily="18" charset="0"/>
                </a:rPr>
                <a:t>Ящерица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7308850" y="5013325"/>
            <a:ext cx="1512888" cy="1223963"/>
            <a:chOff x="3923" y="2795"/>
            <a:chExt cx="908" cy="785"/>
          </a:xfrm>
        </p:grpSpPr>
        <p:pic>
          <p:nvPicPr>
            <p:cNvPr id="17451" name="Picture 23" descr="0001549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23" y="2795"/>
              <a:ext cx="908" cy="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52" name="Rectangle 24"/>
            <p:cNvSpPr>
              <a:spLocks noChangeArrowheads="1"/>
            </p:cNvSpPr>
            <p:nvPr/>
          </p:nvSpPr>
          <p:spPr bwMode="auto">
            <a:xfrm>
              <a:off x="4150" y="3385"/>
              <a:ext cx="49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>
                  <a:latin typeface="Times New Roman" pitchFamily="18" charset="0"/>
                </a:rPr>
                <a:t>Змея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5364163" y="5013325"/>
            <a:ext cx="1439862" cy="1223963"/>
            <a:chOff x="204" y="3158"/>
            <a:chExt cx="1225" cy="1018"/>
          </a:xfrm>
        </p:grpSpPr>
        <p:pic>
          <p:nvPicPr>
            <p:cNvPr id="17449" name="Picture 26" descr="0001407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4" y="3158"/>
              <a:ext cx="1225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50" name="Rectangle 27"/>
            <p:cNvSpPr>
              <a:spLocks noChangeArrowheads="1"/>
            </p:cNvSpPr>
            <p:nvPr/>
          </p:nvSpPr>
          <p:spPr bwMode="auto">
            <a:xfrm>
              <a:off x="249" y="3884"/>
              <a:ext cx="998" cy="22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solidFill>
                    <a:schemeClr val="bg1"/>
                  </a:solidFill>
                </a:rPr>
                <a:t>   </a:t>
              </a:r>
              <a:r>
                <a:rPr lang="ru-RU"/>
                <a:t>Корова</a:t>
              </a:r>
            </a:p>
          </p:txBody>
        </p:sp>
      </p:grpSp>
      <p:sp>
        <p:nvSpPr>
          <p:cNvPr id="149532" name="Rectangle 2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9533" name="Rectangle 29"/>
          <p:cNvSpPr>
            <a:spLocks noChangeArrowheads="1"/>
          </p:cNvSpPr>
          <p:nvPr/>
        </p:nvSpPr>
        <p:spPr bwMode="auto">
          <a:xfrm>
            <a:off x="1692275" y="0"/>
            <a:ext cx="58324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000">
                <a:solidFill>
                  <a:srgbClr val="FF0000"/>
                </a:solidFill>
                <a:latin typeface="Times New Roman" pitchFamily="18" charset="0"/>
              </a:rPr>
              <a:t>Цепи питания животных</a:t>
            </a:r>
          </a:p>
        </p:txBody>
      </p:sp>
      <p:sp>
        <p:nvSpPr>
          <p:cNvPr id="149535" name="Oval 31"/>
          <p:cNvSpPr>
            <a:spLocks noChangeArrowheads="1"/>
          </p:cNvSpPr>
          <p:nvPr/>
        </p:nvSpPr>
        <p:spPr bwMode="auto">
          <a:xfrm>
            <a:off x="395288" y="2924175"/>
            <a:ext cx="1223962" cy="1079500"/>
          </a:xfrm>
          <a:prstGeom prst="ellipse">
            <a:avLst/>
          </a:prstGeom>
          <a:gradFill rotWithShape="1">
            <a:gsLst>
              <a:gs pos="0">
                <a:srgbClr val="0066CC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700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49536" name="Oval 32"/>
          <p:cNvSpPr>
            <a:spLocks noChangeArrowheads="1"/>
          </p:cNvSpPr>
          <p:nvPr/>
        </p:nvSpPr>
        <p:spPr bwMode="auto">
          <a:xfrm>
            <a:off x="2700338" y="2997200"/>
            <a:ext cx="1223962" cy="1079500"/>
          </a:xfrm>
          <a:prstGeom prst="ellipse">
            <a:avLst/>
          </a:prstGeom>
          <a:gradFill rotWithShape="1">
            <a:gsLst>
              <a:gs pos="0">
                <a:srgbClr val="0066CC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700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49537" name="Oval 33"/>
          <p:cNvSpPr>
            <a:spLocks noChangeArrowheads="1"/>
          </p:cNvSpPr>
          <p:nvPr/>
        </p:nvSpPr>
        <p:spPr bwMode="auto">
          <a:xfrm>
            <a:off x="7451725" y="2997200"/>
            <a:ext cx="1223963" cy="1079500"/>
          </a:xfrm>
          <a:prstGeom prst="ellipse">
            <a:avLst/>
          </a:prstGeom>
          <a:gradFill rotWithShape="1">
            <a:gsLst>
              <a:gs pos="0">
                <a:srgbClr val="0066CC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700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49538" name="AutoShape 34"/>
          <p:cNvSpPr>
            <a:spLocks noChangeArrowheads="1"/>
          </p:cNvSpPr>
          <p:nvPr/>
        </p:nvSpPr>
        <p:spPr bwMode="auto">
          <a:xfrm>
            <a:off x="1908175" y="3284538"/>
            <a:ext cx="576263" cy="504825"/>
          </a:xfrm>
          <a:prstGeom prst="notchedRightArrow">
            <a:avLst>
              <a:gd name="adj1" fmla="val 50000"/>
              <a:gd name="adj2" fmla="val 28538"/>
            </a:avLst>
          </a:prstGeom>
          <a:solidFill>
            <a:srgbClr val="0066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9539" name="AutoShape 35"/>
          <p:cNvSpPr>
            <a:spLocks noChangeArrowheads="1"/>
          </p:cNvSpPr>
          <p:nvPr/>
        </p:nvSpPr>
        <p:spPr bwMode="auto">
          <a:xfrm>
            <a:off x="4211638" y="3284538"/>
            <a:ext cx="576262" cy="504825"/>
          </a:xfrm>
          <a:prstGeom prst="notchedRightArrow">
            <a:avLst>
              <a:gd name="adj1" fmla="val 50000"/>
              <a:gd name="adj2" fmla="val 28538"/>
            </a:avLst>
          </a:prstGeom>
          <a:solidFill>
            <a:srgbClr val="0066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9540" name="AutoShape 36"/>
          <p:cNvSpPr>
            <a:spLocks noChangeArrowheads="1"/>
          </p:cNvSpPr>
          <p:nvPr/>
        </p:nvSpPr>
        <p:spPr bwMode="auto">
          <a:xfrm>
            <a:off x="6516688" y="3284538"/>
            <a:ext cx="576262" cy="504825"/>
          </a:xfrm>
          <a:prstGeom prst="notchedRightArrow">
            <a:avLst>
              <a:gd name="adj1" fmla="val 50000"/>
              <a:gd name="adj2" fmla="val 28538"/>
            </a:avLst>
          </a:prstGeom>
          <a:solidFill>
            <a:srgbClr val="0066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2627313" y="4941888"/>
            <a:ext cx="1706562" cy="1366837"/>
            <a:chOff x="3651" y="3203"/>
            <a:chExt cx="1088" cy="928"/>
          </a:xfrm>
        </p:grpSpPr>
        <p:pic>
          <p:nvPicPr>
            <p:cNvPr id="17447" name="Picture 38" descr="0004259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51" y="3203"/>
              <a:ext cx="1088" cy="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48" name="Rectangle 39"/>
            <p:cNvSpPr>
              <a:spLocks noChangeArrowheads="1"/>
            </p:cNvSpPr>
            <p:nvPr/>
          </p:nvSpPr>
          <p:spPr bwMode="auto">
            <a:xfrm>
              <a:off x="3651" y="3838"/>
              <a:ext cx="953" cy="22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  Трава</a:t>
              </a:r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7019925" y="4941888"/>
            <a:ext cx="1584325" cy="1366837"/>
            <a:chOff x="3149" y="1008"/>
            <a:chExt cx="2101" cy="1379"/>
          </a:xfrm>
        </p:grpSpPr>
        <p:pic>
          <p:nvPicPr>
            <p:cNvPr id="17445" name="Picture 41" descr="0001687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149" y="1008"/>
              <a:ext cx="2101" cy="1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46" name="Rectangle 42"/>
            <p:cNvSpPr>
              <a:spLocks noChangeArrowheads="1"/>
            </p:cNvSpPr>
            <p:nvPr/>
          </p:nvSpPr>
          <p:spPr bwMode="auto">
            <a:xfrm>
              <a:off x="3923" y="2115"/>
              <a:ext cx="544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latin typeface="Times New Roman" pitchFamily="18" charset="0"/>
                </a:rPr>
                <a:t>Птица</a:t>
              </a:r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468313" y="4941888"/>
            <a:ext cx="1655762" cy="1374775"/>
            <a:chOff x="385" y="3203"/>
            <a:chExt cx="1155" cy="867"/>
          </a:xfrm>
        </p:grpSpPr>
        <p:pic>
          <p:nvPicPr>
            <p:cNvPr id="17443" name="Picture 44" descr="0001596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85" y="3203"/>
              <a:ext cx="1155" cy="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44" name="Rectangle 45"/>
            <p:cNvSpPr>
              <a:spLocks noChangeArrowheads="1"/>
            </p:cNvSpPr>
            <p:nvPr/>
          </p:nvSpPr>
          <p:spPr bwMode="auto">
            <a:xfrm>
              <a:off x="703" y="3838"/>
              <a:ext cx="453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latin typeface="Times New Roman" pitchFamily="18" charset="0"/>
                </a:rPr>
                <a:t>Кузнечик</a:t>
              </a:r>
            </a:p>
          </p:txBody>
        </p:sp>
      </p:grp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4932363" y="2924175"/>
            <a:ext cx="1439862" cy="1223963"/>
            <a:chOff x="3288" y="3113"/>
            <a:chExt cx="1095" cy="827"/>
          </a:xfrm>
        </p:grpSpPr>
        <p:pic>
          <p:nvPicPr>
            <p:cNvPr id="17441" name="Picture 47" descr="0001611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288" y="3113"/>
              <a:ext cx="1095" cy="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42" name="Rectangle 48"/>
            <p:cNvSpPr>
              <a:spLocks noChangeArrowheads="1"/>
            </p:cNvSpPr>
            <p:nvPr/>
          </p:nvSpPr>
          <p:spPr bwMode="auto">
            <a:xfrm>
              <a:off x="3515" y="3702"/>
              <a:ext cx="54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latin typeface="Times New Roman" pitchFamily="18" charset="0"/>
                </a:rPr>
                <a:t>Паук</a:t>
              </a:r>
            </a:p>
          </p:txBody>
        </p:sp>
      </p:grp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4859338" y="4941888"/>
            <a:ext cx="1497012" cy="1366837"/>
            <a:chOff x="3715" y="2483"/>
            <a:chExt cx="970" cy="1401"/>
          </a:xfrm>
        </p:grpSpPr>
        <p:pic>
          <p:nvPicPr>
            <p:cNvPr id="17439" name="Picture 50" descr="0001533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715" y="2483"/>
              <a:ext cx="970" cy="1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40" name="Rectangle 51"/>
            <p:cNvSpPr>
              <a:spLocks noChangeArrowheads="1"/>
            </p:cNvSpPr>
            <p:nvPr/>
          </p:nvSpPr>
          <p:spPr bwMode="auto">
            <a:xfrm>
              <a:off x="3833" y="3612"/>
              <a:ext cx="68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000000"/>
                  </a:solidFill>
                  <a:latin typeface="Times New Roman" pitchFamily="18" charset="0"/>
                </a:rPr>
                <a:t>Верблюд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14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9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9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64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052 -0.02867 L -0.00052 -0.3616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6798 L -0.12986 -0.3512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9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-0.09826 L 0.29132 -0.3500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01827 L -0.00399 -0.3512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98" presetID="13" presetClass="exit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02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2000"/>
                                        <p:tgtEl>
                                          <p:spTgt spid="14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0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9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9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149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1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4" dur="2000"/>
                                        <p:tgtEl>
                                          <p:spTgt spid="149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7" dur="2000"/>
                                        <p:tgtEl>
                                          <p:spTgt spid="149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3" dur="2000"/>
                                        <p:tgtEl>
                                          <p:spTgt spid="149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12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95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95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9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95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95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9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95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95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9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14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5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15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16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168" presetID="0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121 -0.04717 L -0.27431 -0.29873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1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8948 L 0.23246 -0.29942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6798 L 0.02361 -0.30936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7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8" grpId="0"/>
      <p:bldP spid="149509" grpId="0"/>
      <p:bldP spid="149510" grpId="0" animBg="1"/>
      <p:bldP spid="149514" grpId="0" animBg="1"/>
      <p:bldP spid="149515" grpId="0" animBg="1"/>
      <p:bldP spid="149516" grpId="0" animBg="1"/>
      <p:bldP spid="149532" grpId="0" animBg="1"/>
      <p:bldP spid="149533" grpId="0"/>
      <p:bldP spid="149535" grpId="0" animBg="1"/>
      <p:bldP spid="149536" grpId="0" animBg="1"/>
      <p:bldP spid="149537" grpId="0" animBg="1"/>
      <p:bldP spid="149538" grpId="0" animBg="1"/>
      <p:bldP spid="149539" grpId="0" animBg="1"/>
      <p:bldP spid="1495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236663" y="5273675"/>
            <a:ext cx="672782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3200" b="1"/>
              <a:t>Насекомые опыляют растения. </a:t>
            </a:r>
          </a:p>
          <a:p>
            <a:pPr algn="ctr"/>
            <a:r>
              <a:rPr lang="ru-RU" sz="3200" b="1"/>
              <a:t>Это помогает повысить урожай</a:t>
            </a:r>
            <a:r>
              <a:rPr lang="ru-RU" sz="3200"/>
              <a:t>.</a:t>
            </a:r>
          </a:p>
          <a:p>
            <a:pPr algn="ctr"/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3048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81000" y="1524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Человек получает от насекомых мёд, шёлк и многие ценные лекарства.</a:t>
            </a:r>
            <a:r>
              <a:rPr lang="ru-RU" sz="3200"/>
              <a:t> 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752600"/>
            <a:ext cx="18510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371600"/>
            <a:ext cx="1930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91000"/>
            <a:ext cx="381000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3962400"/>
            <a:ext cx="41148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216707820_strekoz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57150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/>
              <a:t>Наконец, насекомые украшают нашу природу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Угадай насекомое</a:t>
            </a:r>
          </a:p>
        </p:txBody>
      </p:sp>
      <p:pic>
        <p:nvPicPr>
          <p:cNvPr id="21507" name="Picture 6" descr="insects_all_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Экран (4:3)</PresentationFormat>
  <Paragraphs>35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Польза насекомых</vt:lpstr>
      <vt:lpstr>Слайд 5</vt:lpstr>
      <vt:lpstr>Слайд 6</vt:lpstr>
      <vt:lpstr>Слайд 7</vt:lpstr>
      <vt:lpstr>Наконец, насекомые украшают нашу природу</vt:lpstr>
      <vt:lpstr>Угадай насекомое</vt:lpstr>
      <vt:lpstr>ОТЛИЧНО!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2014-10-23T01:58:49Z</dcterms:created>
  <dcterms:modified xsi:type="dcterms:W3CDTF">2014-10-23T01:59:19Z</dcterms:modified>
</cp:coreProperties>
</file>