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89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72" r:id="rId12"/>
    <p:sldId id="277" r:id="rId13"/>
    <p:sldId id="278" r:id="rId14"/>
    <p:sldId id="280" r:id="rId15"/>
    <p:sldId id="281" r:id="rId16"/>
    <p:sldId id="283" r:id="rId17"/>
    <p:sldId id="28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0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653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653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0B78-F747-4549-B952-B88C34D0660C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F399D-BCBF-4B82-B241-37E94A677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11181-9971-4FE6-AC71-54F69880D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06BC3-5B93-40D6-BF55-14576C568489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50A93-8F68-4216-BA83-8E54E13FE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9D048-4E67-4D4B-ADA3-FDC5C1AF7245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3493E-DD3C-490B-8CCE-5F28D3D1D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491B9-2FF4-42A4-AD09-E1560C696128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5D388-C422-48B7-99B9-BDE4300E8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B6CEB-A5F9-42C2-8FB7-470C72F81F5F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911D1-1BA7-4E8E-AF77-3C3139F29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0F3E6-1705-4403-BBCA-5BF57A1E1A6A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E26C-6320-44D0-829F-AC73481E1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86947-4ECC-436A-A11A-5FE4E4711159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2876C-77A1-4B0F-BD99-B7EF2E968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6D0C2-19C5-4E91-AFCE-7FFE2E4B825C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C30ED-7860-40FF-85B7-7087A2EC6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87B0B-9F4F-4C95-9C6A-FD30848659E1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A6525-969C-4A73-83E1-2291E2871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6A51C-7C9F-479D-85A1-A526891CBEFB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15F8F-B29E-4F0B-BC23-EAA2271F5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7A816-B888-46A9-98A9-B48A2E7D5246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FAFBF-44F1-4D7E-BABF-89F4FC16C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E6BAB-074E-46B5-B6AF-90DFA49B319B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5529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0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0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0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0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0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0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0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0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0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0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1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1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1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1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1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1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1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1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1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1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2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2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2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2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2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2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2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2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2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2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3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3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3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3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3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3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3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3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3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3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4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4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4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4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4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4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4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4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4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4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5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5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5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5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5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5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5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5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5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5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6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6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6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6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6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6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6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6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6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6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7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7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7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7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7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7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7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7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7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7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8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8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8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8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8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8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8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8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8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8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9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9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9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9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9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9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9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9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9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9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0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0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0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0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0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0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0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0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0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0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1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1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1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1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1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1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1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1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1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1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2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2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2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2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2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2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2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2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2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2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3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3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3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3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3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3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3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3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3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3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4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4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4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4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4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4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4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4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4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4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5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5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5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5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5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5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5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5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5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5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6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6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6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6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6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6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6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6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6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6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7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7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7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7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7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7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7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7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7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7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8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8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8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8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8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8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8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8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8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8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9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9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9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9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9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9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9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9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9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49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50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50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50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50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50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50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50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50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50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50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51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51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51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51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551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F96506C-406A-47C5-84D9-E3E6E5CF8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551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EA7FC1B-0556-41DA-8719-6DBC640893A1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551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51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51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5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g-2008-07.photosight.ru/09/2750555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file.interfotki.ru/photo/14/63/146357/u2d0ah_cont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trifoli.ru/red/str_w_1/vertic/flower_5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totalrating.ru/i/10/b_9745zveroboi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49.radikal.ru/i126/0904/90/028da3e2cdce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ed-otvet.ucoz.ru/_ph/1/594846966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totalrating.ru/i/10/b_9745zveroboi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herbalogya.ru/library/img/Ginseng-st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medfun.ru/uploads/posts/2009-03/1238099427_zhsh2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macroclub.ru/gallery/data/521/-_-_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klintsy.ru/foto/sfoto/1_10064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druidgor.narod.ru/travnik/img_trav/buzinatrav_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live4fun.ru/pictures/img_37744038_11389_1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evanmed.ru/wp-content/uploads/cache/3960_NpAdvHover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i62.beon.ru/23/66/726623/31/20001831/051209cheremuha.jpe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a-flu.com.ua/jpg/chernika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alenov.nm.ru/alenov.files/pict7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redbook.minpriroda.by/plants/25_big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img-2005-06.photosight.ru/14/90287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404664"/>
            <a:ext cx="7772400" cy="1224136"/>
          </a:xfrm>
        </p:spPr>
        <p:txBody>
          <a:bodyPr/>
          <a:lstStyle/>
          <a:p>
            <a:r>
              <a:rPr lang="ru-RU" sz="5400" dirty="0" smtClean="0">
                <a:effectLst/>
              </a:rPr>
              <a:t>Лекарственные </a:t>
            </a:r>
            <a:br>
              <a:rPr lang="ru-RU" sz="5400" dirty="0" smtClean="0">
                <a:effectLst/>
              </a:rPr>
            </a:br>
            <a:r>
              <a:rPr lang="ru-RU" sz="5400" dirty="0" smtClean="0">
                <a:effectLst/>
              </a:rPr>
              <a:t>растения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499992" y="5301208"/>
            <a:ext cx="4536504" cy="1296144"/>
          </a:xfrm>
        </p:spPr>
        <p:txBody>
          <a:bodyPr/>
          <a:lstStyle/>
          <a:p>
            <a:endParaRPr lang="ru-RU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696" y="1988840"/>
            <a:ext cx="4351384" cy="326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571500" y="357188"/>
            <a:ext cx="80010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Calibri" pitchFamily="34" charset="0"/>
              </a:rPr>
              <a:t>Это растение зацветает в конце апреля. Всего месяц красуется она в лесу, до листьев на деревьях. Потом померкнет и найти её в высокотравье станет не просто. На мохнатом стебельке подвешены и розовые, и фиолетовые, и синие цветы, будто на всех не хватило одинаковой краски. В фиолетовые цветки заглядывают пчёлки, значит, не зря она получила такое название. Трава этого лекарственного растения богата дубильными веществами, в ней обнаружены кремниевые и аскорбиновые кислоты, а так же марганец. Издавна применялась как мягчительное и вяжущее средство при катаре дыхательных путей. На Руси оно (растение) слыло «лёгочницей», считалось, что она помогает излечиться от чахотки. Мало остаётся лесной травки, поэтому зазорно вязать из неё букетики. </a:t>
            </a:r>
          </a:p>
          <a:p>
            <a:pPr algn="just"/>
            <a:endParaRPr lang="ru-RU" sz="2400" b="1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Картинка 23 из 11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7036" t="2101" r="4315" b="7562"/>
          <a:stretch>
            <a:fillRect/>
          </a:stretch>
        </p:blipFill>
        <p:spPr bwMode="auto">
          <a:xfrm>
            <a:off x="285750" y="285750"/>
            <a:ext cx="8059738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857250" y="5857875"/>
            <a:ext cx="7143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Calibri" pitchFamily="34" charset="0"/>
              </a:rPr>
              <a:t>Медуница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285750" y="500063"/>
            <a:ext cx="85725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Calibri" pitchFamily="34" charset="0"/>
              </a:rPr>
              <a:t>Это растение обитает почти по всей Европе, в Гималаях и Северной Америке. Оно очень неприхотливо: выдерживает и жару, и холод, и недостаток влаги. Окраска цветков белая или лиловая. Согласно легенде именно этой травой Ахилл – герой Троянской войны – лечил раны своим боевым друзьям. На Руси ахиллесова трава также исстари пользуется почётом. Порезник, кровавник, рудомётка – вот так величали эту траву в народе. Именно ею крестьяне унимали кровь-руду при порезах серпом или косой. Пользовались целительной силой порезника и воины: смачивали рану соком из листьев, а не то – присыпали толчёной сухой травой. Кровотечение останавливалось, рана без нагноения заживала. Вот почему тысячелистник у нас слыл как «солдатская трава».</a:t>
            </a:r>
          </a:p>
          <a:p>
            <a:pPr algn="just"/>
            <a:endParaRPr lang="ru-RU" sz="2400" b="1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2214563" y="6000750"/>
            <a:ext cx="4714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Calibri" pitchFamily="34" charset="0"/>
              </a:rPr>
              <a:t>Тысячелистник</a:t>
            </a:r>
          </a:p>
        </p:txBody>
      </p:sp>
      <p:pic>
        <p:nvPicPr>
          <p:cNvPr id="32770" name="Picture 4" descr="Картинка 14 из 176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42875"/>
            <a:ext cx="7858125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/>
          <p:cNvSpPr txBox="1">
            <a:spLocks noChangeArrowheads="1"/>
          </p:cNvSpPr>
          <p:nvPr/>
        </p:nvSpPr>
        <p:spPr bwMode="auto">
          <a:xfrm>
            <a:off x="500063" y="785813"/>
            <a:ext cx="842962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 b="1">
                <a:latin typeface="Calibri" pitchFamily="34" charset="0"/>
              </a:rPr>
              <a:t>О целебных свойствах этого растения было известно еще древним грекам и римлянам. В средние века его широко применяли как успокаивающее средство. Считалось, что название было дано растению в честь римского императора, правящего в </a:t>
            </a:r>
            <a:r>
              <a:rPr lang="en-US" sz="2200" b="1">
                <a:latin typeface="Calibri" pitchFamily="34" charset="0"/>
              </a:rPr>
              <a:t>I</a:t>
            </a:r>
            <a:r>
              <a:rPr lang="ru-RU" sz="2200" b="1">
                <a:latin typeface="Calibri" pitchFamily="34" charset="0"/>
              </a:rPr>
              <a:t> веке до н.э. В переводе с латинского глагол «валере» означает «быть здоровым». На Руси это растение также издавна рекомендовали в качестве ле­карственного растения. Но промышленное использование ее нача­лось при Петре </a:t>
            </a:r>
            <a:r>
              <a:rPr lang="en-US" sz="2200" b="1">
                <a:latin typeface="Calibri" pitchFamily="34" charset="0"/>
              </a:rPr>
              <a:t>I</a:t>
            </a:r>
            <a:r>
              <a:rPr lang="ru-RU" sz="2200" b="1">
                <a:latin typeface="Calibri" pitchFamily="34" charset="0"/>
              </a:rPr>
              <a:t>. Он повелел выращивать лекарственные растения, в том числе и это, в специально созданных для нужд военных госпиталей «аптекарских огородах». По приказу Петра 1 такие по­садки лекарственных растений были созданы во многих крупных городах России. В лечебных целях используется корневище растения, имеющее характерный запах.</a:t>
            </a:r>
          </a:p>
          <a:p>
            <a:pPr algn="just"/>
            <a:r>
              <a:rPr lang="ru-RU" sz="2200" b="1">
                <a:latin typeface="Calibri" pitchFamily="34" charset="0"/>
              </a:rPr>
              <a:t>Очевидно, что некоторые свойства этого растения способствова­ли возникновению народных названий: кошачья трава, кошачий корень, ладаница, земляной ладан.</a:t>
            </a:r>
          </a:p>
          <a:p>
            <a:pPr algn="just"/>
            <a:endParaRPr lang="ru-RU" sz="2200" b="1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Картинка 16 из 53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14313"/>
            <a:ext cx="48577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5572125" y="5429250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Валериана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"/>
          <p:cNvSpPr txBox="1">
            <a:spLocks noChangeArrowheads="1"/>
          </p:cNvSpPr>
          <p:nvPr/>
        </p:nvSpPr>
        <p:spPr bwMode="auto">
          <a:xfrm>
            <a:off x="214313" y="357188"/>
            <a:ext cx="8786812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 b="1">
                <a:latin typeface="Calibri" pitchFamily="34" charset="0"/>
              </a:rPr>
              <a:t>Каждый год с приходом настоящего тепла старое корневище этого растения оживает, отращивая несколько голубовато-зеленых, гладких стеблей, унизанных мелкими листочками. Сидят листья супротивно, друг против друга. По виду они яйцеобразные или продолговатые, но самая харак­терная их примета — многочисленные железистые крапинки, густо усеивающие зеленые цельнокрайние пластинки. Легко обнаружить, что черные крапин­ки эти просвечиваются, отчего лист как бы исколот. Вот почему самый обыкновенный вид растения на­зван древними ботаниками «продырявленным» или пронзенным. Жёлтые цветки этого растения пятилепестковые, сравнительно крупные. Цветки посещаются пчелами из-за пыльцы. Во флоре здоровья эта трава по праву снискала славу главной врачебной травы. Его исстари величают в народе средством от 99 болезней. Без этого растения не обходится ни одна смесь лекарственных трав. Это великолепное вяжущее и возбуждающее аппетит средство. В старинной рецептуре читаем: «….. – молодецкая кровь-трава, крепкий настой употребляют в виде примочек от ушибов, ссадин, наружных нарывов и поражений».</a:t>
            </a:r>
          </a:p>
          <a:p>
            <a:pPr algn="just"/>
            <a:endParaRPr lang="ru-RU" sz="2200" b="1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Картинка 11 из 3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8091488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2500313" y="6088063"/>
            <a:ext cx="33575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Calibri" pitchFamily="34" charset="0"/>
              </a:rPr>
              <a:t>Чистотел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"/>
          <p:cNvSpPr txBox="1">
            <a:spLocks noChangeArrowheads="1"/>
          </p:cNvSpPr>
          <p:nvPr/>
        </p:nvSpPr>
        <p:spPr bwMode="auto">
          <a:xfrm>
            <a:off x="4643438" y="214312"/>
            <a:ext cx="42862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atin typeface="Calibri" pitchFamily="34" charset="0"/>
              </a:rPr>
              <a:t>Название произошло от латинского слова '</a:t>
            </a:r>
            <a:r>
              <a:rPr lang="ru-RU" sz="2400" b="1" dirty="0" err="1">
                <a:latin typeface="Calibri" pitchFamily="34" charset="0"/>
              </a:rPr>
              <a:t>ricinus</a:t>
            </a:r>
            <a:r>
              <a:rPr lang="ru-RU" sz="2400" b="1" dirty="0">
                <a:latin typeface="Calibri" pitchFamily="34" charset="0"/>
              </a:rPr>
              <a:t>' - клещ, что связано с формой семян, напоминающей восточного клеща. Родина - Африка.</a:t>
            </a:r>
          </a:p>
        </p:txBody>
      </p:sp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4643438" y="4000504"/>
            <a:ext cx="42148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latin typeface="Calibri" pitchFamily="34" charset="0"/>
              </a:rPr>
              <a:t>Из клещевины получают касторовое масло, которое используется в медицине как слабительное средство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16387" name="Picture 4" descr="Картинка 18 из 44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4351338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3276600" y="6465888"/>
            <a:ext cx="1604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Клещевина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Картинка 5 из 3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7036" t="16875" r="11349"/>
          <a:stretch>
            <a:fillRect/>
          </a:stretch>
        </p:blipFill>
        <p:spPr bwMode="auto">
          <a:xfrm>
            <a:off x="142875" y="142875"/>
            <a:ext cx="4143375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4" descr="Картинка 11 из 31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2714625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5214938" y="5786438"/>
            <a:ext cx="36433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Зверобой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4357688" y="0"/>
            <a:ext cx="46434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Calibri" pitchFamily="34" charset="0"/>
              </a:rPr>
              <a:t>В народных поверьях зверобой является источником света, устраняющим зло, прогоняющим духов тоски, избавляющим от чёрной печали. Эта вера сохраняется уже на протяжении тысячелетий. Зверобой с древних времён известен своим позитивным целительным действием на душу. Его действие в качестве антидепрессанта в настоящее время научно обосновано.</a:t>
            </a:r>
          </a:p>
          <a:p>
            <a:pPr algn="just"/>
            <a:endParaRPr lang="ru-RU" b="1">
              <a:latin typeface="Calibri" pitchFamily="34" charset="0"/>
            </a:endParaRP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0" y="3357563"/>
            <a:ext cx="37861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В народной медицине зверобой продырявленный является одним из наиболее часто применяемых лекарственных растений, наряду с ромашкой аптечной. Его используют в основном как средство лечения язвы желудка при язвенных болезнях на коже, а так называемое масло зверобоя применяется, и при стоматитах и т.д.</a:t>
            </a:r>
            <a:br>
              <a:rPr lang="ru-RU" b="1">
                <a:latin typeface="Calibri" pitchFamily="34" charset="0"/>
              </a:rPr>
            </a:br>
            <a:endParaRPr lang="ru-RU" b="1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Картинка 2 из 42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14313"/>
            <a:ext cx="371475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 descr="Картинка 1 из 429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63" y="2500313"/>
            <a:ext cx="4986337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428875" y="5786438"/>
            <a:ext cx="3071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FF0000"/>
                </a:solidFill>
                <a:latin typeface="Calibri" pitchFamily="34" charset="0"/>
              </a:rPr>
              <a:t>Жень</a:t>
            </a:r>
            <a:r>
              <a:rPr lang="ru-RU" sz="4800" b="1">
                <a:solidFill>
                  <a:srgbClr val="FFFF00"/>
                </a:solidFill>
                <a:latin typeface="Calibri" pitchFamily="34" charset="0"/>
              </a:rPr>
              <a:t>шень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3857625" y="0"/>
            <a:ext cx="52863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Calibri" pitchFamily="34" charset="0"/>
              </a:rPr>
              <a:t>В дословном переводе с китайского слово "женьшень" означает "человек-корень" (жень - человек, шень - корень). Это название было дано за поразительное сходство корня женьшеня с человеческой фигурой. </a:t>
            </a:r>
          </a:p>
          <a:p>
            <a:pPr algn="just"/>
            <a:r>
              <a:rPr lang="ru-RU" b="1">
                <a:latin typeface="Calibri" pitchFamily="34" charset="0"/>
              </a:rPr>
              <a:t>Препараты женьшеня назначают при усталости, переутомлении, неврастении. Широко известно их употребление при гипотонии с целью повышения артериального давления.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Картинка 13 из 15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814" t="3854" r="1500" b="1671"/>
          <a:stretch>
            <a:fillRect/>
          </a:stretch>
        </p:blipFill>
        <p:spPr bwMode="auto">
          <a:xfrm>
            <a:off x="142875" y="0"/>
            <a:ext cx="48577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4" descr="Картинка 6 из 79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5" y="2857500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0" y="4500563"/>
            <a:ext cx="37147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Calibri" pitchFamily="34" charset="0"/>
              </a:rPr>
              <a:t>Применяется при заболеваниях дыхательных органов, катаре верхних дыхательных путей, воспалении легких, бронхиальной астме, ангине.</a:t>
            </a:r>
          </a:p>
          <a:p>
            <a:pPr algn="just"/>
            <a:endParaRPr lang="ru-RU" b="1">
              <a:latin typeface="Calibri" pitchFamily="34" charset="0"/>
            </a:endParaRP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5072063" y="142875"/>
            <a:ext cx="40719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latin typeface="Calibri" pitchFamily="34" charset="0"/>
              </a:rPr>
              <a:t>Липовый цвет - один из старейших народных лекарственных препаратов, зарекомендовавший себя как потогонное, жаропонижающее, отхаркивающее, мочегонное, бактерицидное средство.</a:t>
            </a:r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1331913" y="3644900"/>
            <a:ext cx="1860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Мать-и-мачеха</a:t>
            </a:r>
          </a:p>
        </p:txBody>
      </p:sp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6426200" y="24050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/>
          </a:p>
        </p:txBody>
      </p:sp>
      <p:sp>
        <p:nvSpPr>
          <p:cNvPr id="19463" name="Rectangle 10"/>
          <p:cNvSpPr>
            <a:spLocks noChangeArrowheads="1"/>
          </p:cNvSpPr>
          <p:nvPr/>
        </p:nvSpPr>
        <p:spPr bwMode="auto">
          <a:xfrm>
            <a:off x="5724525" y="2276475"/>
            <a:ext cx="208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Цветы</a:t>
            </a:r>
            <a:r>
              <a:rPr lang="en-US" sz="2400" b="1"/>
              <a:t> </a:t>
            </a:r>
            <a:r>
              <a:rPr lang="ru-RU" sz="2400" b="1"/>
              <a:t>липы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Картинка 1 из 6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0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4" descr="Картинка 4 из 1925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87413"/>
            <a:ext cx="4300538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4286250" y="4214813"/>
            <a:ext cx="5000625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 b="1">
                <a:latin typeface="Calibri" pitchFamily="34" charset="0"/>
              </a:rPr>
              <a:t>	В народной медицине плоды </a:t>
            </a:r>
            <a:r>
              <a:rPr lang="ru-RU" sz="1700" b="1">
                <a:solidFill>
                  <a:srgbClr val="FF0000"/>
                </a:solidFill>
                <a:latin typeface="Calibri" pitchFamily="34" charset="0"/>
              </a:rPr>
              <a:t>малины</a:t>
            </a:r>
            <a:r>
              <a:rPr lang="ru-RU" sz="1700" b="1">
                <a:latin typeface="Calibri" pitchFamily="34" charset="0"/>
              </a:rPr>
              <a:t> считаются жаропонижающим средством при гриппе, бронхитах, ларингитах, отхаркивающем при кашле.</a:t>
            </a:r>
          </a:p>
          <a:p>
            <a:r>
              <a:rPr lang="ru-RU" sz="1700" b="1">
                <a:latin typeface="Calibri" pitchFamily="34" charset="0"/>
              </a:rPr>
              <a:t>	В народной медицине отвар, приготовленный из цветков и плодов черной </a:t>
            </a:r>
            <a:r>
              <a:rPr lang="ru-RU" sz="1700" b="1">
                <a:solidFill>
                  <a:srgbClr val="FF0000"/>
                </a:solidFill>
                <a:latin typeface="Calibri" pitchFamily="34" charset="0"/>
              </a:rPr>
              <a:t>бузины</a:t>
            </a:r>
            <a:r>
              <a:rPr lang="ru-RU" sz="1700" b="1">
                <a:latin typeface="Calibri" pitchFamily="34" charset="0"/>
              </a:rPr>
              <a:t>, применяют как жаропонижающее, потогонное, мочегонное средство</a:t>
            </a: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1042988" y="260350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Малина</a:t>
            </a:r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6227763" y="3716338"/>
            <a:ext cx="2420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Чёрная бузина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Картинка 2 из 383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37719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4" descr="Картинка 3 из 383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3021013"/>
            <a:ext cx="4967288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4286250" y="642938"/>
            <a:ext cx="4429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Плоды черемухи применяются в виде отвара или настоя в качестве вяжущего средства.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1042988" y="4724400"/>
            <a:ext cx="2392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Черёмуха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Картинка 13 из 158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2000250"/>
            <a:ext cx="36798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4" descr="Картинка 26 из 1584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357188"/>
            <a:ext cx="449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42875" y="4500563"/>
            <a:ext cx="47148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Calibri" pitchFamily="34" charset="0"/>
              </a:rPr>
              <a:t>Свежие ягоды черники полезно применять при расстройстве деятельности желудка и кишечника, для повышения остроты зрения, при ревматизме, подагре и некоторых других воспалительных процессах.</a:t>
            </a: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5940425" y="1125538"/>
            <a:ext cx="1866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Черника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Картинка 31 из 598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42875"/>
            <a:ext cx="44735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4" descr="Картинка 37 из 598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28688"/>
            <a:ext cx="4446588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4572000" y="3500438"/>
            <a:ext cx="4572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latin typeface="Calibri" pitchFamily="34" charset="0"/>
              </a:rPr>
              <a:t>В народной медицине крапива  используется как ранозаживляющее, мочегонное, общеукрепляющее, слабительное, витаминное, отхаркивающее средство. Она применяется при различных кровотечениях, заболеваниях сердца, туберкулезе, бронхиальной астме, бронхитах, аллергиях. Наружно - при ранах, кровотечениях, кожных заболеваниях, для укрепления волос.</a:t>
            </a:r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1547813" y="260350"/>
            <a:ext cx="145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Крапива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0</TotalTime>
  <Words>917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Точки</vt:lpstr>
      <vt:lpstr>Лекарственные  растения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WareZ Provider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----</dc:creator>
  <cp:lastModifiedBy>ALISAKO</cp:lastModifiedBy>
  <cp:revision>54</cp:revision>
  <dcterms:created xsi:type="dcterms:W3CDTF">2009-09-14T14:42:04Z</dcterms:created>
  <dcterms:modified xsi:type="dcterms:W3CDTF">2014-04-01T17:43:56Z</dcterms:modified>
</cp:coreProperties>
</file>