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59" r:id="rId4"/>
    <p:sldId id="265" r:id="rId5"/>
    <p:sldId id="257" r:id="rId6"/>
    <p:sldId id="284" r:id="rId7"/>
    <p:sldId id="285" r:id="rId8"/>
    <p:sldId id="266" r:id="rId9"/>
    <p:sldId id="289" r:id="rId10"/>
    <p:sldId id="274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7" r:id="rId19"/>
    <p:sldId id="286" r:id="rId20"/>
    <p:sldId id="278" r:id="rId21"/>
    <p:sldId id="279" r:id="rId22"/>
    <p:sldId id="280" r:id="rId23"/>
    <p:sldId id="275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67" autoAdjust="0"/>
    <p:restoredTop sz="94660"/>
  </p:normalViewPr>
  <p:slideViewPr>
    <p:cSldViewPr>
      <p:cViewPr>
        <p:scale>
          <a:sx n="51" d="100"/>
          <a:sy n="51" d="100"/>
        </p:scale>
        <p:origin x="-61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2D7F1-C2D3-424A-9758-F33FB61E44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C1F7C-3D1A-48DB-852D-88C2DB873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_1712_oboi_list_v_kletochku_1440x9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872354" cy="580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0_9ff12_ad7c1ded_XL - копия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44208" y="4329514"/>
            <a:ext cx="2699792" cy="2528486"/>
          </a:xfrm>
          <a:prstGeom prst="rect">
            <a:avLst/>
          </a:prstGeom>
        </p:spPr>
      </p:pic>
      <p:pic>
        <p:nvPicPr>
          <p:cNvPr id="10" name="Рисунок 9" descr="0_9ff12_ad7c1ded_X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1520" y="4653136"/>
            <a:ext cx="2055577" cy="188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5_1712_oboi_list_v_kletochku_1440x90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91264" cy="5820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5137-school1810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4265" y="2715260"/>
            <a:ext cx="2169735" cy="4142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0C2B-07BE-4804-8AE1-DA610E9389E9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1E944-6FBD-444E-924B-40E03804C3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Использование </a:t>
            </a:r>
            <a:r>
              <a:rPr lang="ru-RU" dirty="0" err="1" smtClean="0"/>
              <a:t>Легоконструктора</a:t>
            </a:r>
            <a:r>
              <a:rPr lang="ru-RU" dirty="0" smtClean="0"/>
              <a:t> во внеурочной деятельности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584776" cy="22818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 опыта работы</a:t>
            </a:r>
          </a:p>
          <a:p>
            <a:r>
              <a:rPr lang="ru-RU" dirty="0" smtClean="0"/>
              <a:t> учителя </a:t>
            </a:r>
          </a:p>
          <a:p>
            <a:r>
              <a:rPr lang="ru-RU" dirty="0" smtClean="0"/>
              <a:t>начальных классов </a:t>
            </a:r>
          </a:p>
          <a:p>
            <a:r>
              <a:rPr lang="ru-RU" dirty="0" smtClean="0"/>
              <a:t>Решетовой Л.И.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Елунинская</a:t>
            </a:r>
            <a:r>
              <a:rPr lang="ru-RU" dirty="0" smtClean="0"/>
              <a:t> ООШ» </a:t>
            </a:r>
          </a:p>
          <a:p>
            <a:r>
              <a:rPr lang="ru-RU" dirty="0" smtClean="0"/>
              <a:t>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Первые шаги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3" y="1341438"/>
            <a:ext cx="76104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Конструирование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3563888" y="1124744"/>
            <a:ext cx="4572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Учебный материал лучше всего усваивается тогда, когда мозг и руки «работают вместе».</a:t>
            </a:r>
          </a:p>
          <a:p>
            <a:r>
              <a:rPr lang="ru-RU" dirty="0"/>
              <a:t>Работа с продуктами </a:t>
            </a:r>
            <a:r>
              <a:rPr lang="ru-RU" dirty="0" smtClean="0"/>
              <a:t>LEGO базируется </a:t>
            </a:r>
            <a:r>
              <a:rPr lang="ru-RU" dirty="0"/>
              <a:t>на принципе практического </a:t>
            </a:r>
            <a:r>
              <a:rPr lang="ru-RU" dirty="0" smtClean="0"/>
              <a:t>обучения: сначала </a:t>
            </a:r>
            <a:r>
              <a:rPr lang="ru-RU" dirty="0"/>
              <a:t>обдумывание, а затем создание моделей. В каждом задании комплекта для этапа</a:t>
            </a:r>
          </a:p>
          <a:p>
            <a:r>
              <a:rPr lang="ru-RU" dirty="0"/>
              <a:t>«Конструирование» приведены подробные пошаговые инструкции. При желании </a:t>
            </a:r>
            <a:r>
              <a:rPr lang="ru-RU" dirty="0" smtClean="0"/>
              <a:t>можно специально </a:t>
            </a:r>
            <a:r>
              <a:rPr lang="ru-RU" dirty="0"/>
              <a:t>отвести время для усовершенствования предложенных моделей, или для</a:t>
            </a:r>
          </a:p>
          <a:p>
            <a:r>
              <a:rPr lang="ru-RU" dirty="0"/>
              <a:t>создания и программирования своих собственных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00438"/>
            <a:ext cx="2162527" cy="16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2333005" cy="1312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Рефлексия 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827584" y="1124744"/>
            <a:ext cx="75306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Обдумывая и осмысливая проделанную работу, учащиеся углубляют понимание предмета. </a:t>
            </a:r>
            <a:r>
              <a:rPr lang="ru-RU" dirty="0" smtClean="0"/>
              <a:t>Они укрепляют </a:t>
            </a:r>
            <a:r>
              <a:rPr lang="ru-RU" dirty="0"/>
              <a:t>взаимосвязи между уже имеющимися у них знаниями и вновь </a:t>
            </a:r>
            <a:r>
              <a:rPr lang="ru-RU" dirty="0" smtClean="0"/>
              <a:t>приобретённым опытом</a:t>
            </a:r>
            <a:r>
              <a:rPr lang="ru-RU" dirty="0"/>
              <a:t>. </a:t>
            </a:r>
          </a:p>
          <a:p>
            <a:r>
              <a:rPr lang="ru-RU" dirty="0"/>
              <a:t>Учащиеся исследуют, какое влияние на поведение модели</a:t>
            </a:r>
          </a:p>
          <a:p>
            <a:r>
              <a:rPr lang="ru-RU" dirty="0"/>
              <a:t>оказывает изменение ее конструкции: они заменяют детали, проводят расчеты, </a:t>
            </a:r>
            <a:r>
              <a:rPr lang="ru-RU" dirty="0" smtClean="0"/>
              <a:t>измерения, оценки </a:t>
            </a:r>
            <a:r>
              <a:rPr lang="ru-RU" dirty="0"/>
              <a:t>возможностей модели, создают отчеты, проводят презентации, </a:t>
            </a:r>
            <a:r>
              <a:rPr lang="ru-RU" dirty="0" smtClean="0"/>
              <a:t>придумывают сюжеты</a:t>
            </a:r>
            <a:r>
              <a:rPr lang="ru-RU" dirty="0"/>
              <a:t>, пишут сценарии и разыгрывают спектакли, </a:t>
            </a:r>
            <a:r>
              <a:rPr lang="ru-RU" dirty="0" err="1"/>
              <a:t>задействуя</a:t>
            </a:r>
            <a:r>
              <a:rPr lang="ru-RU" dirty="0"/>
              <a:t> в них свои модели. На этом</a:t>
            </a:r>
          </a:p>
          <a:p>
            <a:r>
              <a:rPr lang="ru-RU" dirty="0" smtClean="0"/>
              <a:t> этапе </a:t>
            </a:r>
            <a:r>
              <a:rPr lang="ru-RU" dirty="0"/>
              <a:t>учитель получает прекрасные возможности для оценки достижений учеников.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3253636" cy="220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Развитие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491880" y="1268760"/>
            <a:ext cx="5366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Процесс обучения всегда более приятен и эффективен, если есть стимулы. </a:t>
            </a:r>
            <a:r>
              <a:rPr lang="ru-RU" sz="2400" dirty="0" smtClean="0"/>
              <a:t>Поддержание такой </a:t>
            </a:r>
            <a:r>
              <a:rPr lang="ru-RU" sz="2400" dirty="0"/>
              <a:t>мотивации и удовольствие, получаемое от успешно выполненной работы, естественным</a:t>
            </a:r>
          </a:p>
          <a:p>
            <a:r>
              <a:rPr lang="ru-RU" sz="2400" dirty="0"/>
              <a:t>образом вдохновляют учащихся на дальнейшую творческую работу. В раздел «</a:t>
            </a:r>
            <a:r>
              <a:rPr lang="ru-RU" sz="2400" dirty="0" smtClean="0"/>
              <a:t>Развитие» для </a:t>
            </a:r>
            <a:r>
              <a:rPr lang="ru-RU" sz="2400" dirty="0"/>
              <a:t>каждого занятия включены идеи по созданию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программированию моделей с более</a:t>
            </a:r>
          </a:p>
          <a:p>
            <a:r>
              <a:rPr lang="ru-RU" sz="2400" dirty="0"/>
              <a:t>сложным поведением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708920"/>
            <a:ext cx="2448272" cy="202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«Забавные механизмы»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499350" cy="452596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основной </a:t>
            </a:r>
            <a:r>
              <a:rPr lang="ru-RU" dirty="0"/>
              <a:t>предметной областью является физика.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 </a:t>
            </a:r>
            <a:r>
              <a:rPr lang="ru-RU" dirty="0"/>
              <a:t>занятии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«Танцующие птицы» </a:t>
            </a:r>
            <a:r>
              <a:rPr lang="ru-RU" dirty="0"/>
              <a:t>учащиеся знакомятся с ременными передачами, экспериментируют </a:t>
            </a:r>
            <a:r>
              <a:rPr lang="ru-RU" dirty="0" smtClean="0"/>
              <a:t>со шкивами </a:t>
            </a:r>
            <a:r>
              <a:rPr lang="ru-RU" dirty="0"/>
              <a:t>разных размеров, прямыми и перекрёстными ременными передачами. На занятии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«Умная вертушка»</a:t>
            </a:r>
            <a:r>
              <a:rPr lang="ru-RU" dirty="0"/>
              <a:t> ученики исследуют влияние размеров зубчатых колёс на вращение волчка.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Занятие </a:t>
            </a:r>
            <a:r>
              <a:rPr lang="ru-RU" b="1" dirty="0"/>
              <a:t>«Обезьянка-барабанщица»</a:t>
            </a:r>
            <a:r>
              <a:rPr lang="ru-RU" dirty="0"/>
              <a:t> посвящено изучению принципа действия рычагов </a:t>
            </a:r>
            <a:r>
              <a:rPr lang="ru-RU" dirty="0" smtClean="0"/>
              <a:t>и кулачков</a:t>
            </a:r>
            <a:r>
              <a:rPr lang="ru-RU" dirty="0"/>
              <a:t>, а также знакомству с основными видами движения. 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Учащиеся </a:t>
            </a:r>
            <a:r>
              <a:rPr lang="ru-RU" dirty="0"/>
              <a:t>изменяют </a:t>
            </a:r>
            <a:r>
              <a:rPr lang="ru-RU" dirty="0" smtClean="0"/>
              <a:t>количество и </a:t>
            </a:r>
            <a:r>
              <a:rPr lang="ru-RU" dirty="0"/>
              <a:t>положение кулачков, используя их для передачи усилия, тем самым заставляя </a:t>
            </a:r>
            <a:r>
              <a:rPr lang="ru-RU" dirty="0" smtClean="0"/>
              <a:t>руки обезьянки </a:t>
            </a:r>
            <a:r>
              <a:rPr lang="ru-RU" dirty="0"/>
              <a:t>барабанить по поверхности с разной скоростью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4005263"/>
            <a:ext cx="33909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713" y="1125538"/>
            <a:ext cx="1849437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Звери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971600" y="908720"/>
            <a:ext cx="713015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предметной областью является технология, понимание того,</a:t>
            </a:r>
          </a:p>
          <a:p>
            <a:r>
              <a:rPr lang="ru-RU" sz="2000" dirty="0"/>
              <a:t>что система должна реагировать на свое окружение. На занятии </a:t>
            </a:r>
          </a:p>
          <a:p>
            <a:r>
              <a:rPr lang="ru-RU" sz="2000" b="1" dirty="0"/>
              <a:t>«Голодный аллигатор»  </a:t>
            </a:r>
            <a:r>
              <a:rPr lang="ru-RU" sz="2000" dirty="0"/>
              <a:t>учащиеся программируют аллигатора, чтобы он закрывал пасть, когда датчик расстояния обнаруживает в ней «пищу». </a:t>
            </a:r>
          </a:p>
          <a:p>
            <a:r>
              <a:rPr lang="ru-RU" sz="2000" b="1" dirty="0"/>
              <a:t>«Рычащий лев» </a:t>
            </a:r>
            <a:r>
              <a:rPr lang="ru-RU" sz="2000" dirty="0"/>
              <a:t>ученики программируют льва, чтобы</a:t>
            </a:r>
          </a:p>
          <a:p>
            <a:r>
              <a:rPr lang="ru-RU" sz="2000" dirty="0"/>
              <a:t>он сначала садился, затем ложился и рычал, учуяв косточку. </a:t>
            </a:r>
            <a:r>
              <a:rPr lang="ru-RU" sz="2000" b="1" dirty="0"/>
              <a:t>«Порхающая птица»  </a:t>
            </a:r>
            <a:r>
              <a:rPr lang="ru-RU" sz="2000" dirty="0"/>
              <a:t>создается программа, включающая звук хлопающих крыльев, когда датчик наклона обнаруживает, что хвост птицы поднят или опущен.</a:t>
            </a:r>
          </a:p>
          <a:p>
            <a:r>
              <a:rPr lang="ru-RU" sz="2000" dirty="0"/>
              <a:t> Кроме того, программа включает звук</a:t>
            </a:r>
          </a:p>
          <a:p>
            <a:r>
              <a:rPr lang="ru-RU" sz="2000" dirty="0"/>
              <a:t>птичьего щебета, когда птица наклоняется, и датчик расстояния обнаруживает приближение земли.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365625"/>
            <a:ext cx="4114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Футбол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928662" y="1340768"/>
            <a:ext cx="702895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Раздел Футбол сфокусирован на математике. </a:t>
            </a:r>
          </a:p>
          <a:p>
            <a:r>
              <a:rPr lang="ru-RU" sz="2400" dirty="0"/>
              <a:t>На занятии </a:t>
            </a:r>
            <a:r>
              <a:rPr lang="ru-RU" sz="2400" b="1" dirty="0"/>
              <a:t>«Нападающий» </a:t>
            </a:r>
            <a:r>
              <a:rPr lang="ru-RU" sz="2400" dirty="0"/>
              <a:t>измеряют расстояние,</a:t>
            </a:r>
          </a:p>
          <a:p>
            <a:r>
              <a:rPr lang="ru-RU" sz="2400" dirty="0"/>
              <a:t>на которое улетает бумажный мячик. </a:t>
            </a:r>
          </a:p>
          <a:p>
            <a:r>
              <a:rPr lang="ru-RU" sz="2400" dirty="0"/>
              <a:t>На занятии </a:t>
            </a:r>
            <a:r>
              <a:rPr lang="ru-RU" sz="2400" b="1" dirty="0"/>
              <a:t>«Вратарь» </a:t>
            </a:r>
            <a:r>
              <a:rPr lang="ru-RU" sz="2400" dirty="0"/>
              <a:t>ученики подсчитывают </a:t>
            </a:r>
            <a:r>
              <a:rPr lang="ru-RU" sz="2400" dirty="0" smtClean="0"/>
              <a:t>количество голов</a:t>
            </a:r>
            <a:r>
              <a:rPr lang="ru-RU" sz="2400" dirty="0"/>
              <a:t>, промахов и отбитых мячей, создают программу автоматического ведения счета. </a:t>
            </a:r>
          </a:p>
          <a:p>
            <a:r>
              <a:rPr lang="ru-RU" sz="2400" dirty="0"/>
              <a:t>На занятии </a:t>
            </a:r>
            <a:r>
              <a:rPr lang="ru-RU" sz="2400" b="1" dirty="0"/>
              <a:t>«Ликующие болельщики» </a:t>
            </a:r>
            <a:r>
              <a:rPr lang="ru-RU" sz="2400" dirty="0"/>
              <a:t>ученики используют числа для оценки качественных</a:t>
            </a:r>
          </a:p>
          <a:p>
            <a:r>
              <a:rPr lang="ru-RU" sz="2400" dirty="0"/>
              <a:t>показателей, чтобы определить наилучший результат в трёх различных категориях.</a:t>
            </a: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0"/>
            <a:ext cx="21193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Приключения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187624" y="908720"/>
            <a:ext cx="588632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сфокусирован на развитии речи, </a:t>
            </a:r>
            <a:r>
              <a:rPr lang="ru-RU" sz="2000" dirty="0" smtClean="0"/>
              <a:t>модель используется для драматургического </a:t>
            </a:r>
            <a:r>
              <a:rPr lang="ru-RU" sz="2000" dirty="0"/>
              <a:t>эффекта.</a:t>
            </a:r>
          </a:p>
          <a:p>
            <a:r>
              <a:rPr lang="ru-RU" sz="2000" dirty="0"/>
              <a:t> На занятии </a:t>
            </a:r>
            <a:r>
              <a:rPr lang="ru-RU" sz="2000" b="1" dirty="0"/>
              <a:t>«Спасение самолёта» </a:t>
            </a:r>
            <a:r>
              <a:rPr lang="ru-RU" sz="2000" dirty="0"/>
              <a:t>осваивают важнейшие вопросы любого интервью Кто?, Что?, Где?, Почему?, Как? и описывают приключения пилота – фигурки</a:t>
            </a:r>
          </a:p>
          <a:p>
            <a:r>
              <a:rPr lang="ru-RU" sz="2000" dirty="0"/>
              <a:t>Макса. </a:t>
            </a:r>
          </a:p>
          <a:p>
            <a:r>
              <a:rPr lang="ru-RU" sz="2000" dirty="0"/>
              <a:t>На занятии </a:t>
            </a:r>
            <a:r>
              <a:rPr lang="ru-RU" sz="2000" b="1" dirty="0"/>
              <a:t>«Спасение от великана» </a:t>
            </a:r>
            <a:r>
              <a:rPr lang="ru-RU" sz="2000" dirty="0"/>
              <a:t>ученики исполняют диалоги за Машу и Макса,</a:t>
            </a:r>
          </a:p>
          <a:p>
            <a:r>
              <a:rPr lang="ru-RU" sz="2000" dirty="0"/>
              <a:t>которые случайно разбудили спящего великана и убежали из леса.</a:t>
            </a:r>
          </a:p>
          <a:p>
            <a:r>
              <a:rPr lang="ru-RU" sz="2000" dirty="0"/>
              <a:t> На занятии </a:t>
            </a:r>
            <a:r>
              <a:rPr lang="ru-RU" sz="2000" b="1" dirty="0"/>
              <a:t>«Непотопляемый парусник»</a:t>
            </a:r>
            <a:r>
              <a:rPr lang="ru-RU" sz="2000" dirty="0"/>
              <a:t> учащиеся последовательно описывают приключения попавшего в шторм Макса.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024"/>
            <a:ext cx="2332036" cy="29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«Вратарь»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258072" cy="45693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1.Выбираем модель. Почему именно «Вратарь»? (ответы учащихся)</a:t>
            </a:r>
          </a:p>
          <a:p>
            <a:r>
              <a:rPr lang="ru-RU" dirty="0" smtClean="0"/>
              <a:t>2.Беседа. Что знаем о деятельности вратаря? Какими качествами обладает? В каких играх необходим вратарь? Легко ли быть вратарем?</a:t>
            </a:r>
          </a:p>
          <a:p>
            <a:r>
              <a:rPr lang="ru-RU" dirty="0" smtClean="0"/>
              <a:t>Посмотрите фильм. Ответьте на вопрос. Почему герои не хотят становиться вратарями?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Установление взаимосвязей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r>
              <a:rPr lang="ru-RU" dirty="0" smtClean="0"/>
              <a:t>Посмотрите фильм. Ответьте на вопрос. Почему герои не хотят становиться вратарями?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714620"/>
            <a:ext cx="265965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2375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09120"/>
            <a:ext cx="2808312" cy="161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429132"/>
            <a:ext cx="3157229" cy="177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9175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Программное обеспечение конструктора </a:t>
            </a:r>
            <a:r>
              <a:rPr lang="ru-RU" dirty="0" err="1" smtClean="0">
                <a:solidFill>
                  <a:srgbClr val="C00000"/>
                </a:solidFill>
              </a:rPr>
              <a:t>WeDo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2143108" y="1714488"/>
            <a:ext cx="664370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Программное обеспечение конструктора </a:t>
            </a:r>
            <a:r>
              <a:rPr lang="ru-RU" sz="2000" dirty="0" err="1"/>
              <a:t>WeDo</a:t>
            </a:r>
            <a:r>
              <a:rPr lang="ru-RU" sz="2000" dirty="0"/>
              <a:t>™ предназначено для создания программ путём</a:t>
            </a:r>
          </a:p>
          <a:p>
            <a:r>
              <a:rPr lang="ru-RU" sz="2000" dirty="0"/>
              <a:t>перетаскивания Блоков из Палитры на Рабочее поле и их встраивания в цепочку программы.</a:t>
            </a:r>
          </a:p>
          <a:p>
            <a:r>
              <a:rPr lang="ru-RU" sz="2000" dirty="0"/>
              <a:t>Для управления моторами, датчиками наклона и расстояния, предусмотрены соответствующие</a:t>
            </a:r>
          </a:p>
          <a:p>
            <a:r>
              <a:rPr lang="ru-RU" sz="2000" b="1" dirty="0"/>
              <a:t>Блоки.</a:t>
            </a:r>
            <a:r>
              <a:rPr lang="ru-RU" sz="2000" dirty="0"/>
              <a:t> Кроме них имеются и Блоки для управления клавиатурой и дисплеем компьютера, микрофоном и громкоговорителем. </a:t>
            </a:r>
          </a:p>
          <a:p>
            <a:r>
              <a:rPr lang="ru-RU" sz="2000" dirty="0"/>
              <a:t>Программное обеспечение автоматически обнаруживает каждый мотор или датчик, подключенный к портам </a:t>
            </a:r>
            <a:r>
              <a:rPr lang="ru-RU" sz="2000" dirty="0" err="1"/>
              <a:t>LEGO®-коммутатора</a:t>
            </a:r>
            <a:r>
              <a:rPr lang="ru-RU" sz="2000" dirty="0"/>
              <a:t>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1493">
            <a:off x="-281238" y="4005050"/>
            <a:ext cx="32146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Установление взаимосвязей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ИГРА: Положить руки на голову, медленно опустить. Какое пространство охватили? Поднимите ногу. Возможно в такой позе парировать гол? Как должен действовать вратарь? Можно ли выиграть, не пропустив голов?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27504"/>
            <a:ext cx="3629149" cy="204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Конструирование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78034"/>
            <a:ext cx="6480720" cy="41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Программирование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703664" cy="433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Демонстрация моделей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SDC104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23846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ivt-12\Pictures\ВЕЛИКАН\DSC02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214422"/>
            <a:ext cx="1965053" cy="1104649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86124"/>
            <a:ext cx="2549029" cy="14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857760"/>
            <a:ext cx="2500330" cy="119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72008"/>
            <a:ext cx="2500330" cy="15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643050"/>
            <a:ext cx="1709340" cy="136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2857496"/>
            <a:ext cx="2726014" cy="204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2357430"/>
            <a:ext cx="1810067" cy="155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Что входит в состав конструктора?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58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набор входят 158 элементов, включая 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USB </a:t>
            </a:r>
            <a:r>
              <a:rPr lang="ru-RU" sz="2800" dirty="0" err="1" smtClean="0"/>
              <a:t>ЛЕГО-коммутатор</a:t>
            </a:r>
            <a:r>
              <a:rPr lang="ru-RU" sz="2800" dirty="0" smtClean="0"/>
              <a:t>, 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мотор, 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датчик наклона и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датчик расстояния,</a:t>
            </a:r>
          </a:p>
          <a:p>
            <a:r>
              <a:rPr lang="ru-RU" sz="2800" dirty="0" smtClean="0"/>
              <a:t>позволяющие сделать модель более маневренной и «умной».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Комплект заданий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328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Комплект заданий </a:t>
            </a:r>
            <a:r>
              <a:rPr lang="ru-RU" b="1" dirty="0" err="1" smtClean="0">
                <a:solidFill>
                  <a:srgbClr val="C00000"/>
                </a:solidFill>
              </a:rPr>
              <a:t>WeDo</a:t>
            </a:r>
            <a:r>
              <a:rPr lang="ru-RU" b="1" dirty="0" smtClean="0">
                <a:solidFill>
                  <a:srgbClr val="C00000"/>
                </a:solidFill>
              </a:rPr>
              <a:t> позволяет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57298"/>
            <a:ext cx="7758138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  <a:defRPr/>
            </a:pPr>
            <a:r>
              <a:rPr lang="ru-RU" dirty="0" smtClean="0"/>
              <a:t>работать в качестве:</a:t>
            </a:r>
          </a:p>
          <a:p>
            <a:pPr>
              <a:defRPr/>
            </a:pPr>
            <a:r>
              <a:rPr lang="ru-RU" dirty="0" smtClean="0"/>
              <a:t> юных исследователей,</a:t>
            </a:r>
          </a:p>
          <a:p>
            <a:pPr>
              <a:defRPr/>
            </a:pPr>
            <a:r>
              <a:rPr lang="ru-RU" dirty="0" smtClean="0"/>
              <a:t>инженеров, математиков </a:t>
            </a:r>
          </a:p>
          <a:p>
            <a:pPr>
              <a:defRPr/>
            </a:pPr>
            <a:r>
              <a:rPr lang="ru-RU" dirty="0" smtClean="0"/>
              <a:t> писателей, предоставляя им инструкции, инструментарий и задания для </a:t>
            </a:r>
            <a:r>
              <a:rPr lang="ru-RU" b="1" dirty="0" err="1" smtClean="0"/>
              <a:t>межпредметных</a:t>
            </a:r>
            <a:r>
              <a:rPr lang="ru-RU" b="1" dirty="0" smtClean="0"/>
              <a:t> </a:t>
            </a:r>
            <a:r>
              <a:rPr lang="ru-RU" dirty="0" smtClean="0"/>
              <a:t>проектов.</a:t>
            </a:r>
          </a:p>
          <a:p>
            <a:pPr>
              <a:buNone/>
              <a:defRPr/>
            </a:pPr>
            <a:r>
              <a:rPr lang="ru-RU" dirty="0" smtClean="0"/>
              <a:t>Учащиеся собирают и программируют действующие</a:t>
            </a:r>
          </a:p>
          <a:p>
            <a:pPr>
              <a:buNone/>
              <a:defRPr/>
            </a:pPr>
            <a:r>
              <a:rPr lang="ru-RU" dirty="0" smtClean="0"/>
              <a:t>модели, а затем используют их для выполнения задач, по сути являющихся упражнениями из курсов естественных наук, технологии, математики, развития речи.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Учебно-тематический план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3608" y="1268760"/>
          <a:ext cx="6879922" cy="4608512"/>
        </p:xfrm>
        <a:graphic>
          <a:graphicData uri="http://schemas.openxmlformats.org/drawingml/2006/table">
            <a:tbl>
              <a:tblPr/>
              <a:tblGrid>
                <a:gridCol w="439934"/>
                <a:gridCol w="4672634"/>
                <a:gridCol w="1767354"/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№ 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Раздел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Calibri"/>
                        </a:rPr>
                        <a:t>Кол-во час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Первые шаги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Конструирование и исследование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Забавные механизмы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Звери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Футбол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Приключения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Итоговое занятие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2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Итого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Calibri"/>
                        </a:rPr>
                        <a:t>15</a:t>
                      </a:r>
                      <a:endParaRPr lang="ru-RU" sz="2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Тематическое планирование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980728"/>
          <a:ext cx="7272809" cy="5184577"/>
        </p:xfrm>
        <a:graphic>
          <a:graphicData uri="http://schemas.openxmlformats.org/drawingml/2006/table">
            <a:tbl>
              <a:tblPr/>
              <a:tblGrid>
                <a:gridCol w="216024"/>
                <a:gridCol w="5112569"/>
                <a:gridCol w="1944216"/>
              </a:tblGrid>
              <a:tr h="199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Calibri"/>
                        </a:rPr>
                        <a:t>№ </a:t>
                      </a:r>
                      <a:r>
                        <a:rPr lang="ru-RU" sz="500" dirty="0" err="1"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r>
                        <a:rPr lang="ru-RU" sz="500" dirty="0">
                          <a:latin typeface="Times New Roman"/>
                          <a:ea typeface="Times New Roman"/>
                          <a:cs typeface="Calibri"/>
                        </a:rPr>
                        <a:t>/</a:t>
                      </a:r>
                      <a:r>
                        <a:rPr lang="ru-RU" sz="500" dirty="0" err="1">
                          <a:latin typeface="Times New Roman"/>
                          <a:ea typeface="Times New Roman"/>
                          <a:cs typeface="Calibri"/>
                        </a:rPr>
                        <a:t>п</a:t>
                      </a:r>
                      <a:endParaRPr lang="ru-RU" sz="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Calibri"/>
                        </a:rPr>
                        <a:t>Тема занятия</a:t>
                      </a:r>
                      <a:endParaRPr lang="ru-RU" sz="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Calibri"/>
                        </a:rPr>
                        <a:t>Основные навыки, приобретаемые на занятие</a:t>
                      </a:r>
                      <a:endParaRPr lang="ru-RU" sz="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Первое знакомство с конструкторами и роботами. Игра в командах «Мой робот».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Знакомство с конструктором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WeDo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. Элементы набора.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Общие сведения о конструкторе 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Calibri"/>
                        </a:rPr>
                        <a:t>LEGO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Calibri"/>
                        </a:rPr>
                        <a:t>роботе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Calibri"/>
                        </a:rPr>
                        <a:t>Первые шаги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Знакомство с программным обеспечением LEGO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Education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WeDo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Знакомство с интерфейсом программы. Работа над терминологией. Сочетание клавиш.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модели «Умная вертушка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Calibri"/>
                        </a:rPr>
                        <a:t>».</a:t>
                      </a:r>
                      <a:r>
                        <a:rPr lang="ru-RU" sz="900" baseline="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Calibri"/>
                        </a:rPr>
                        <a:t>Дополнительные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задания к механизму «Умная вертушка».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Использование ранее полученных знаний на практике.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«Спасение самолета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Calibri"/>
                        </a:rPr>
                        <a:t>».</a:t>
                      </a:r>
                      <a:r>
                        <a:rPr lang="ru-RU" sz="900" baseline="0" dirty="0" smtClean="0"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Calibri"/>
                        </a:rPr>
                        <a:t>ополнительные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задания к механизму «Спасение самолета».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Обезьянка – барабанщица».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 Дополнительные задания к механизму «Обезьянка - барабанщица»,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Использование ранее полученных знаний на практике. Умение ориентироваться в новой ситуации и находить пути решения.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Голодный аллигатор».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 Дополнительные задания к механизму «Голодный аллигатор»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Рычащий лев».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Порхающая птица».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 Дополнительные задания к механизму 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Порхающая птица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»,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0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Футбол. Нападающий».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Использование ранее полученных знаний на практике.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Умение работать в команде, принимать командные решения.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5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Футбол. Вратарь».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Футбол. Ликующие болельщики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».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Calibri"/>
                        </a:rPr>
                        <a:t>Дополнительные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задания к механизмам «Футбол».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Спасение от великана».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Дополнительные задания к механизмам «Спасение от великана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Использование ранее полученных знаний на практике. Умение ориентироваться в новой ситуации и находить пути решения.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Сбор и программирование механизма «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Непотопляемый парусник».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Разработка, сборка и программирование своих моделей.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Умение применять полученные знания в нестандартных ситуациях.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Защита своих  моделей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Calibri"/>
                        </a:rPr>
                        <a:t>Умения излагать мысли в четкой логической последовательности.</a:t>
                      </a:r>
                      <a:endParaRPr lang="ru-RU" sz="9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4098" marR="240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4 этапа обучения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8914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Установление взаимосвязей </a:t>
            </a: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000500" y="1785938"/>
            <a:ext cx="4857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При установлении взаимосвязей учащиеся как бы «накладывают» новые знания на</a:t>
            </a:r>
          </a:p>
          <a:p>
            <a:r>
              <a:rPr lang="ru-RU" sz="2400"/>
              <a:t>те, которыми они уже обладают, расширяя, таким образом, свои познания. К каждому</a:t>
            </a:r>
          </a:p>
          <a:p>
            <a:r>
              <a:rPr lang="ru-RU" sz="2400"/>
              <a:t>из заданий комплекта прилагается анимированная презентация с участием фигурок</a:t>
            </a:r>
          </a:p>
          <a:p>
            <a:r>
              <a:rPr lang="ru-RU" sz="2400"/>
              <a:t>героев – Маши и Макса.</a:t>
            </a:r>
            <a:endParaRPr lang="ru-RU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73630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22eb31798a726cf6f16d46fec284182891f0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1228</Words>
  <Application>Microsoft Office PowerPoint</Application>
  <PresentationFormat>Экран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Использование Легоконструктора во внеурочной деятельности </vt:lpstr>
      <vt:lpstr>Программное обеспечение конструктора WeDo</vt:lpstr>
      <vt:lpstr>Что входит в состав конструктора?</vt:lpstr>
      <vt:lpstr> Комплект заданий</vt:lpstr>
      <vt:lpstr>Комплект заданий WeDo позволяет</vt:lpstr>
      <vt:lpstr>Учебно-тематический план</vt:lpstr>
      <vt:lpstr> Тематическое планирование  </vt:lpstr>
      <vt:lpstr>4 этапа обучения</vt:lpstr>
      <vt:lpstr>Установление взаимосвязей </vt:lpstr>
      <vt:lpstr>Первые шаги</vt:lpstr>
      <vt:lpstr>Конструирование</vt:lpstr>
      <vt:lpstr>Рефлексия </vt:lpstr>
      <vt:lpstr>Развитие</vt:lpstr>
      <vt:lpstr>«Забавные механизмы» </vt:lpstr>
      <vt:lpstr>Звери </vt:lpstr>
      <vt:lpstr>Футбол</vt:lpstr>
      <vt:lpstr> Приключения </vt:lpstr>
      <vt:lpstr> «Вратарь»</vt:lpstr>
      <vt:lpstr>Установление взаимосвязей</vt:lpstr>
      <vt:lpstr>Установление взаимосвязей</vt:lpstr>
      <vt:lpstr>Конструирование</vt:lpstr>
      <vt:lpstr>Программирование</vt:lpstr>
      <vt:lpstr>Демонстрация моделей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Admin</cp:lastModifiedBy>
  <cp:revision>16</cp:revision>
  <dcterms:created xsi:type="dcterms:W3CDTF">2013-01-22T16:57:47Z</dcterms:created>
  <dcterms:modified xsi:type="dcterms:W3CDTF">2014-04-11T19:43:37Z</dcterms:modified>
</cp:coreProperties>
</file>