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5"/>
  </p:handoutMasterIdLst>
  <p:sldIdLst>
    <p:sldId id="256" r:id="rId2"/>
    <p:sldId id="262" r:id="rId3"/>
    <p:sldId id="268" r:id="rId4"/>
    <p:sldId id="269" r:id="rId5"/>
    <p:sldId id="270" r:id="rId6"/>
    <p:sldId id="266" r:id="rId7"/>
    <p:sldId id="271" r:id="rId8"/>
    <p:sldId id="272" r:id="rId9"/>
    <p:sldId id="273" r:id="rId10"/>
    <p:sldId id="274" r:id="rId11"/>
    <p:sldId id="275" r:id="rId12"/>
    <p:sldId id="260" r:id="rId13"/>
    <p:sldId id="261" r:id="rId14"/>
    <p:sldId id="257" r:id="rId15"/>
    <p:sldId id="258" r:id="rId16"/>
    <p:sldId id="278" r:id="rId17"/>
    <p:sldId id="263" r:id="rId18"/>
    <p:sldId id="265" r:id="rId19"/>
    <p:sldId id="276" r:id="rId20"/>
    <p:sldId id="267" r:id="rId21"/>
    <p:sldId id="277" r:id="rId22"/>
    <p:sldId id="264" r:id="rId23"/>
    <p:sldId id="259"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99" autoAdjust="0"/>
    <p:restoredTop sz="94654" autoAdjust="0"/>
  </p:normalViewPr>
  <p:slideViewPr>
    <p:cSldViewPr>
      <p:cViewPr varScale="1">
        <p:scale>
          <a:sx n="62" d="100"/>
          <a:sy n="62" d="100"/>
        </p:scale>
        <p:origin x="-630" y="-84"/>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notesViewPr>
    <p:cSldViewPr>
      <p:cViewPr varScale="1">
        <p:scale>
          <a:sx n="92" d="100"/>
          <a:sy n="92" d="100"/>
        </p:scale>
        <p:origin x="-1860" y="-12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D8088C7-F5DE-46BF-AF3C-483491B4FF07}" type="datetimeFigureOut">
              <a:rPr lang="ru-RU" smtClean="0"/>
              <a:pPr/>
              <a:t>24.05.2013</a:t>
            </a:fld>
            <a:endParaRPr lang="ru-RU" dirty="0"/>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634BC26-984F-40AD-A92F-5840F6C76ABF}" type="slidenum">
              <a:rPr lang="ru-RU" smtClean="0"/>
              <a:pPr/>
              <a:t>‹#›</a:t>
            </a:fld>
            <a:endParaRPr lang="ru-RU"/>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6"/>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24.05.2013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24.05.2013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24.05.2013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24.05.2013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24.05.2013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24.05.2013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1"/>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24.05.2013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F0"/>
            </a:gs>
            <a:gs pos="39999">
              <a:srgbClr val="85C2FF"/>
            </a:gs>
            <a:gs pos="70000">
              <a:srgbClr val="C4D6EB"/>
            </a:gs>
            <a:gs pos="100000">
              <a:srgbClr val="FFEBFA"/>
            </a:gs>
          </a:gsLst>
          <a:lin ang="81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24.05.2013</a:t>
            </a:fld>
            <a:endParaRPr lang="ru-RU"/>
          </a:p>
        </p:txBody>
      </p:sp>
      <p:sp>
        <p:nvSpPr>
          <p:cNvPr id="5" name="Нижний колонтитул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1643050"/>
            <a:ext cx="7772400" cy="1470025"/>
          </a:xfrm>
        </p:spPr>
        <p:txBody>
          <a:bodyPr>
            <a:normAutofit fontScale="90000"/>
          </a:bodyPr>
          <a:lstStyle/>
          <a:p>
            <a:r>
              <a:rPr lang="ru-RU" dirty="0" smtClean="0"/>
              <a:t/>
            </a:r>
            <a:br>
              <a:rPr lang="ru-RU" dirty="0" smtClean="0"/>
            </a:br>
            <a:r>
              <a:rPr lang="ru-RU" sz="7300" b="1" i="1" dirty="0" smtClean="0">
                <a:solidFill>
                  <a:srgbClr val="0000FF"/>
                </a:solidFill>
                <a:latin typeface="Times New Roman" pitchFamily="18" charset="0"/>
                <a:cs typeface="Times New Roman" pitchFamily="18" charset="0"/>
              </a:rPr>
              <a:t>последний звонок – последний урок</a:t>
            </a:r>
            <a:r>
              <a:rPr lang="ru-RU" dirty="0" smtClean="0"/>
              <a:t/>
            </a:r>
            <a:br>
              <a:rPr lang="ru-RU" dirty="0" smtClean="0"/>
            </a:br>
            <a:r>
              <a:rPr lang="ru-RU" dirty="0" smtClean="0"/>
              <a:t/>
            </a:r>
            <a:br>
              <a:rPr lang="ru-RU" dirty="0" smtClean="0"/>
            </a:br>
            <a:endParaRPr lang="ru-RU" dirty="0"/>
          </a:p>
        </p:txBody>
      </p:sp>
      <p:pic>
        <p:nvPicPr>
          <p:cNvPr id="3" name="Рисунок 2" descr="http://borisovna.rusedu.net/gallery/4998/previews/uchitel_i_ucheniki.jpg"/>
          <p:cNvPicPr/>
          <p:nvPr/>
        </p:nvPicPr>
        <p:blipFill>
          <a:blip r:embed="rId2"/>
          <a:srcRect/>
          <a:stretch>
            <a:fillRect/>
          </a:stretch>
        </p:blipFill>
        <p:spPr bwMode="auto">
          <a:xfrm>
            <a:off x="4214810" y="3214686"/>
            <a:ext cx="3887158" cy="3500462"/>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Прямоугольник 2"/>
          <p:cNvSpPr/>
          <p:nvPr/>
        </p:nvSpPr>
        <p:spPr>
          <a:xfrm>
            <a:off x="714348" y="1785926"/>
            <a:ext cx="7786742" cy="2862322"/>
          </a:xfrm>
          <a:prstGeom prst="rect">
            <a:avLst/>
          </a:prstGeom>
        </p:spPr>
        <p:txBody>
          <a:bodyPr wrap="square">
            <a:spAutoFit/>
          </a:bodyPr>
          <a:lstStyle/>
          <a:p>
            <a:r>
              <a:rPr lang="ru-RU" sz="5400" b="1" i="1" dirty="0" smtClean="0">
                <a:solidFill>
                  <a:srgbClr val="0000FF"/>
                </a:solidFill>
                <a:latin typeface="Times New Roman" pitchFamily="18" charset="0"/>
                <a:cs typeface="Times New Roman" pitchFamily="18" charset="0"/>
              </a:rPr>
              <a:t>5. Самая подходящая обувь для прогулки по весенним лужам и грязи.</a:t>
            </a:r>
            <a:r>
              <a:rPr lang="ru-RU" dirty="0" smtClean="0">
                <a:solidFill>
                  <a:srgbClr val="0000FF"/>
                </a:solidFill>
                <a:latin typeface="Times New Roman" pitchFamily="18" charset="0"/>
                <a:cs typeface="Times New Roman" pitchFamily="18" charset="0"/>
              </a:rPr>
              <a:t/>
            </a:r>
            <a:br>
              <a:rPr lang="ru-RU" dirty="0" smtClean="0">
                <a:solidFill>
                  <a:srgbClr val="0000FF"/>
                </a:solidFill>
                <a:latin typeface="Times New Roman" pitchFamily="18" charset="0"/>
                <a:cs typeface="Times New Roman" pitchFamily="18" charset="0"/>
              </a:rPr>
            </a:br>
            <a:endParaRPr lang="ru-RU" dirty="0"/>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214422"/>
            <a:ext cx="8229600" cy="1143000"/>
          </a:xfrm>
        </p:spPr>
        <p:txBody>
          <a:bodyPr>
            <a:noAutofit/>
          </a:bodyPr>
          <a:lstStyle/>
          <a:p>
            <a:r>
              <a:rPr lang="ru-RU" sz="13800" dirty="0" smtClean="0">
                <a:solidFill>
                  <a:srgbClr val="0000FF"/>
                </a:solidFill>
                <a:latin typeface="Times New Roman" pitchFamily="18" charset="0"/>
                <a:cs typeface="Times New Roman" pitchFamily="18" charset="0"/>
              </a:rPr>
              <a:t>сапоги</a:t>
            </a:r>
            <a:endParaRPr lang="ru-RU" sz="13800" dirty="0">
              <a:solidFill>
                <a:srgbClr val="0000FF"/>
              </a:solidFill>
              <a:latin typeface="Times New Roman" pitchFamily="18" charset="0"/>
              <a:cs typeface="Times New Roman" pitchFamily="18" charset="0"/>
            </a:endParaRPr>
          </a:p>
        </p:txBody>
      </p:sp>
      <p:pic>
        <p:nvPicPr>
          <p:cNvPr id="3" name="Рисунок 2" descr="http://im8-tub-ru.yandex.net/i?id=182296354-51-72&amp;n=16"/>
          <p:cNvPicPr/>
          <p:nvPr/>
        </p:nvPicPr>
        <p:blipFill>
          <a:blip r:embed="rId2"/>
          <a:srcRect/>
          <a:stretch>
            <a:fillRect/>
          </a:stretch>
        </p:blipFill>
        <p:spPr bwMode="auto">
          <a:xfrm>
            <a:off x="928662" y="3143248"/>
            <a:ext cx="2547317" cy="3190259"/>
          </a:xfrm>
          <a:prstGeom prst="rect">
            <a:avLst/>
          </a:prstGeom>
          <a:noFill/>
          <a:ln w="9525">
            <a:noFill/>
            <a:miter lim="800000"/>
            <a:headEnd/>
            <a:tailEnd/>
          </a:ln>
        </p:spPr>
      </p:pic>
      <p:pic>
        <p:nvPicPr>
          <p:cNvPr id="4" name="Рисунок 3" descr="http://im6-tub-ru.yandex.net/i?id=947412620-36-72&amp;n=16"/>
          <p:cNvPicPr/>
          <p:nvPr/>
        </p:nvPicPr>
        <p:blipFill>
          <a:blip r:embed="rId3"/>
          <a:srcRect/>
          <a:stretch>
            <a:fillRect/>
          </a:stretch>
        </p:blipFill>
        <p:spPr bwMode="auto">
          <a:xfrm>
            <a:off x="5072066" y="3214686"/>
            <a:ext cx="3065162" cy="3143271"/>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9"/>
            <a:ext cx="8229600" cy="5929354"/>
          </a:xfrm>
        </p:spPr>
        <p:txBody>
          <a:bodyPr>
            <a:normAutofit/>
          </a:bodyPr>
          <a:lstStyle/>
          <a:p>
            <a:r>
              <a:rPr lang="ru-RU" sz="4000" i="1" dirty="0" smtClean="0">
                <a:solidFill>
                  <a:srgbClr val="0000FF"/>
                </a:solidFill>
                <a:latin typeface="Times New Roman" pitchFamily="18" charset="0"/>
                <a:cs typeface="Times New Roman" pitchFamily="18" charset="0"/>
              </a:rPr>
              <a:t>Вопросы:</a:t>
            </a:r>
            <a:r>
              <a:rPr lang="ru-RU" sz="4000" dirty="0" smtClean="0">
                <a:solidFill>
                  <a:srgbClr val="0000FF"/>
                </a:solidFill>
                <a:latin typeface="Times New Roman" pitchFamily="18" charset="0"/>
                <a:cs typeface="Times New Roman" pitchFamily="18" charset="0"/>
              </a:rPr>
              <a:t/>
            </a:r>
            <a:br>
              <a:rPr lang="ru-RU" sz="4000" dirty="0" smtClean="0">
                <a:solidFill>
                  <a:srgbClr val="0000FF"/>
                </a:solidFill>
                <a:latin typeface="Times New Roman" pitchFamily="18" charset="0"/>
                <a:cs typeface="Times New Roman" pitchFamily="18" charset="0"/>
              </a:rPr>
            </a:br>
            <a:r>
              <a:rPr lang="ru-RU" sz="4000" i="1" dirty="0" smtClean="0">
                <a:solidFill>
                  <a:srgbClr val="0000FF"/>
                </a:solidFill>
                <a:latin typeface="Times New Roman" pitchFamily="18" charset="0"/>
                <a:cs typeface="Times New Roman" pitchFamily="18" charset="0"/>
              </a:rPr>
              <a:t> </a:t>
            </a:r>
            <a:endParaRPr lang="ru-RU" sz="4000" dirty="0">
              <a:solidFill>
                <a:srgbClr val="0000FF"/>
              </a:solidFill>
            </a:endParaRPr>
          </a:p>
        </p:txBody>
      </p:sp>
      <p:pic>
        <p:nvPicPr>
          <p:cNvPr id="5" name="Рисунок 4" descr="http://borisovna.rusedu.net/gallery/4998/previews/Shkolnik.jpg"/>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8" name="Прямоугольник 7"/>
          <p:cNvSpPr/>
          <p:nvPr/>
        </p:nvSpPr>
        <p:spPr>
          <a:xfrm>
            <a:off x="571472" y="0"/>
            <a:ext cx="8072494" cy="6124754"/>
          </a:xfrm>
          <a:prstGeom prst="rect">
            <a:avLst/>
          </a:prstGeom>
        </p:spPr>
        <p:txBody>
          <a:bodyPr wrap="square">
            <a:spAutoFit/>
          </a:bodyPr>
          <a:lstStyle/>
          <a:p>
            <a:pPr lvl="0" indent="228600" fontAlgn="base">
              <a:spcBef>
                <a:spcPct val="0"/>
              </a:spcBef>
              <a:spcAft>
                <a:spcPct val="0"/>
              </a:spcAft>
            </a:pPr>
            <a:r>
              <a:rPr lang="ru-RU" sz="2800" b="1" dirty="0" smtClean="0">
                <a:solidFill>
                  <a:srgbClr val="C00000"/>
                </a:solidFill>
                <a:latin typeface="Times New Roman" pitchFamily="18" charset="0"/>
                <a:ea typeface="Times New Roman" pitchFamily="18" charset="0"/>
                <a:cs typeface="Times New Roman" pitchFamily="18" charset="0"/>
              </a:rPr>
              <a:t>Грибоедов написал поэму “Горе... </a:t>
            </a:r>
            <a:endParaRPr lang="ru-RU" sz="2800" dirty="0" smtClean="0">
              <a:solidFill>
                <a:srgbClr val="C00000"/>
              </a:solidFill>
              <a:latin typeface="Times New Roman" pitchFamily="18" charset="0"/>
              <a:cs typeface="Times New Roman" pitchFamily="18" charset="0"/>
            </a:endParaRPr>
          </a:p>
          <a:p>
            <a:pPr lvl="0" indent="228600" eaLnBrk="0" fontAlgn="base" hangingPunct="0">
              <a:spcBef>
                <a:spcPct val="0"/>
              </a:spcBef>
              <a:spcAft>
                <a:spcPct val="0"/>
              </a:spcAft>
              <a:buFontTx/>
              <a:buChar char="•"/>
            </a:pPr>
            <a:r>
              <a:rPr lang="ru-RU" sz="2800" b="1" dirty="0" smtClean="0">
                <a:solidFill>
                  <a:srgbClr val="0000FF"/>
                </a:solidFill>
                <a:latin typeface="Times New Roman" pitchFamily="18" charset="0"/>
                <a:ea typeface="Times New Roman" pitchFamily="18" charset="0"/>
                <a:cs typeface="Times New Roman" pitchFamily="18" charset="0"/>
              </a:rPr>
              <a:t>от ума;</a:t>
            </a:r>
            <a:endParaRPr lang="en-US" sz="2800" dirty="0" smtClean="0">
              <a:solidFill>
                <a:srgbClr val="0000FF"/>
              </a:solidFill>
              <a:latin typeface="Times New Roman" pitchFamily="18" charset="0"/>
              <a:ea typeface="Arial" pitchFamily="34" charset="0"/>
              <a:cs typeface="Times New Roman" pitchFamily="18" charset="0"/>
            </a:endParaRPr>
          </a:p>
          <a:p>
            <a:pPr lvl="0" indent="228600" eaLnBrk="0" fontAlgn="base" hangingPunct="0">
              <a:spcBef>
                <a:spcPct val="0"/>
              </a:spcBef>
              <a:spcAft>
                <a:spcPct val="0"/>
              </a:spcAft>
              <a:buFontTx/>
              <a:buChar char="•"/>
            </a:pPr>
            <a:r>
              <a:rPr lang="ru-RU" sz="2800" b="1" dirty="0" smtClean="0">
                <a:solidFill>
                  <a:srgbClr val="0000FF"/>
                </a:solidFill>
                <a:latin typeface="Times New Roman" pitchFamily="18" charset="0"/>
                <a:ea typeface="Times New Roman" pitchFamily="18" charset="0"/>
                <a:cs typeface="Times New Roman" pitchFamily="18" charset="0"/>
              </a:rPr>
              <a:t>луковое; </a:t>
            </a:r>
            <a:endParaRPr lang="en-US" sz="2800" dirty="0" smtClean="0">
              <a:solidFill>
                <a:srgbClr val="0000FF"/>
              </a:solidFill>
              <a:latin typeface="Times New Roman" pitchFamily="18" charset="0"/>
              <a:ea typeface="Arial" pitchFamily="34" charset="0"/>
              <a:cs typeface="Times New Roman" pitchFamily="18" charset="0"/>
            </a:endParaRPr>
          </a:p>
          <a:p>
            <a:pPr lvl="0" indent="228600" eaLnBrk="0" fontAlgn="base" hangingPunct="0">
              <a:spcBef>
                <a:spcPct val="0"/>
              </a:spcBef>
              <a:spcAft>
                <a:spcPct val="0"/>
              </a:spcAft>
              <a:buFontTx/>
              <a:buChar char="•"/>
            </a:pPr>
            <a:r>
              <a:rPr lang="ru-RU" sz="2800" b="1" dirty="0" smtClean="0">
                <a:solidFill>
                  <a:srgbClr val="0000FF"/>
                </a:solidFill>
                <a:latin typeface="Times New Roman" pitchFamily="18" charset="0"/>
                <a:ea typeface="Times New Roman" pitchFamily="18" charset="0"/>
                <a:cs typeface="Times New Roman" pitchFamily="18" charset="0"/>
              </a:rPr>
              <a:t>от изжоги;</a:t>
            </a:r>
            <a:endParaRPr lang="en-US" sz="2800" dirty="0" smtClean="0">
              <a:solidFill>
                <a:srgbClr val="0000FF"/>
              </a:solidFill>
              <a:latin typeface="Times New Roman" pitchFamily="18" charset="0"/>
              <a:ea typeface="Arial" pitchFamily="34" charset="0"/>
              <a:cs typeface="Times New Roman" pitchFamily="18" charset="0"/>
            </a:endParaRPr>
          </a:p>
          <a:p>
            <a:pPr lvl="0" indent="228600" eaLnBrk="0" fontAlgn="base" hangingPunct="0">
              <a:spcBef>
                <a:spcPct val="0"/>
              </a:spcBef>
              <a:spcAft>
                <a:spcPct val="0"/>
              </a:spcAft>
              <a:buFontTx/>
              <a:buChar char="•"/>
            </a:pPr>
            <a:r>
              <a:rPr lang="ru-RU" sz="2800" b="1" dirty="0" smtClean="0">
                <a:solidFill>
                  <a:srgbClr val="0000FF"/>
                </a:solidFill>
                <a:latin typeface="Times New Roman" pitchFamily="18" charset="0"/>
                <a:ea typeface="Times New Roman" pitchFamily="18" charset="0"/>
                <a:cs typeface="Times New Roman" pitchFamily="18" charset="0"/>
              </a:rPr>
              <a:t>от нечего делать</a:t>
            </a:r>
            <a:endParaRPr lang="ru-RU" sz="2800" dirty="0" smtClean="0">
              <a:solidFill>
                <a:srgbClr val="0000FF"/>
              </a:solidFill>
              <a:latin typeface="Times New Roman" pitchFamily="18" charset="0"/>
              <a:cs typeface="Times New Roman" pitchFamily="18" charset="0"/>
            </a:endParaRPr>
          </a:p>
          <a:p>
            <a:pPr lvl="0" indent="228600" eaLnBrk="0" fontAlgn="base" hangingPunct="0">
              <a:spcBef>
                <a:spcPct val="0"/>
              </a:spcBef>
              <a:spcAft>
                <a:spcPct val="0"/>
              </a:spcAft>
            </a:pPr>
            <a:r>
              <a:rPr lang="ru-RU" sz="2800" b="1" dirty="0" smtClean="0">
                <a:solidFill>
                  <a:srgbClr val="C00000"/>
                </a:solidFill>
                <a:latin typeface="Times New Roman" pitchFamily="18" charset="0"/>
                <a:ea typeface="Times New Roman" pitchFamily="18" charset="0"/>
                <a:cs typeface="Times New Roman" pitchFamily="18" charset="0"/>
              </a:rPr>
              <a:t>Поэму-роман “Мертвые души” написал: </a:t>
            </a:r>
            <a:endParaRPr lang="ru-RU" sz="2800" dirty="0" smtClean="0">
              <a:solidFill>
                <a:srgbClr val="C00000"/>
              </a:solidFill>
              <a:latin typeface="Times New Roman" pitchFamily="18" charset="0"/>
              <a:cs typeface="Times New Roman" pitchFamily="18" charset="0"/>
            </a:endParaRPr>
          </a:p>
          <a:p>
            <a:pPr lvl="0" eaLnBrk="0" fontAlgn="base" hangingPunct="0">
              <a:spcBef>
                <a:spcPct val="0"/>
              </a:spcBef>
              <a:spcAft>
                <a:spcPct val="0"/>
              </a:spcAft>
              <a:buFontTx/>
              <a:buChar char="•"/>
            </a:pPr>
            <a:r>
              <a:rPr lang="ru-RU" sz="2800" b="1" dirty="0" smtClean="0">
                <a:solidFill>
                  <a:srgbClr val="0000FF"/>
                </a:solidFill>
                <a:latin typeface="Times New Roman" pitchFamily="18" charset="0"/>
                <a:ea typeface="Times New Roman" pitchFamily="18" charset="0"/>
                <a:cs typeface="Times New Roman" pitchFamily="18" charset="0"/>
              </a:rPr>
              <a:t>Гоголь </a:t>
            </a:r>
            <a:endParaRPr lang="en-US" sz="2800" dirty="0" smtClean="0">
              <a:solidFill>
                <a:srgbClr val="0000FF"/>
              </a:solidFill>
              <a:latin typeface="Times New Roman" pitchFamily="18" charset="0"/>
              <a:ea typeface="Arial" pitchFamily="34" charset="0"/>
              <a:cs typeface="Times New Roman" pitchFamily="18" charset="0"/>
            </a:endParaRPr>
          </a:p>
          <a:p>
            <a:pPr lvl="0" eaLnBrk="0" fontAlgn="base" hangingPunct="0">
              <a:spcBef>
                <a:spcPct val="0"/>
              </a:spcBef>
              <a:spcAft>
                <a:spcPct val="0"/>
              </a:spcAft>
              <a:buFontTx/>
              <a:buChar char="•"/>
            </a:pPr>
            <a:r>
              <a:rPr lang="ru-RU" sz="2800" b="1" dirty="0" smtClean="0">
                <a:solidFill>
                  <a:srgbClr val="0000FF"/>
                </a:solidFill>
                <a:latin typeface="Times New Roman" pitchFamily="18" charset="0"/>
                <a:ea typeface="Times New Roman" pitchFamily="18" charset="0"/>
                <a:cs typeface="Times New Roman" pitchFamily="18" charset="0"/>
              </a:rPr>
              <a:t>Гегель; </a:t>
            </a:r>
            <a:endParaRPr lang="en-US" sz="2800" dirty="0" smtClean="0">
              <a:solidFill>
                <a:srgbClr val="0000FF"/>
              </a:solidFill>
              <a:latin typeface="Times New Roman" pitchFamily="18" charset="0"/>
              <a:ea typeface="Arial" pitchFamily="34" charset="0"/>
              <a:cs typeface="Times New Roman" pitchFamily="18" charset="0"/>
            </a:endParaRPr>
          </a:p>
          <a:p>
            <a:pPr lvl="0" eaLnBrk="0" fontAlgn="base" hangingPunct="0">
              <a:spcBef>
                <a:spcPct val="0"/>
              </a:spcBef>
              <a:spcAft>
                <a:spcPct val="0"/>
              </a:spcAft>
              <a:buFontTx/>
              <a:buChar char="•"/>
            </a:pPr>
            <a:r>
              <a:rPr lang="ru-RU" sz="2800" b="1" dirty="0" err="1" smtClean="0">
                <a:solidFill>
                  <a:srgbClr val="0000FF"/>
                </a:solidFill>
                <a:latin typeface="Times New Roman" pitchFamily="18" charset="0"/>
                <a:ea typeface="Times New Roman" pitchFamily="18" charset="0"/>
                <a:cs typeface="Times New Roman" pitchFamily="18" charset="0"/>
              </a:rPr>
              <a:t>Цигель</a:t>
            </a:r>
            <a:r>
              <a:rPr lang="ru-RU" sz="2800" b="1" dirty="0" smtClean="0">
                <a:solidFill>
                  <a:srgbClr val="0000FF"/>
                </a:solidFill>
                <a:latin typeface="Times New Roman" pitchFamily="18" charset="0"/>
                <a:ea typeface="Times New Roman" pitchFamily="18" charset="0"/>
                <a:cs typeface="Times New Roman" pitchFamily="18" charset="0"/>
              </a:rPr>
              <a:t>;</a:t>
            </a:r>
            <a:endParaRPr lang="en-US" sz="2800" dirty="0" smtClean="0">
              <a:solidFill>
                <a:srgbClr val="0000FF"/>
              </a:solidFill>
              <a:latin typeface="Times New Roman" pitchFamily="18" charset="0"/>
              <a:ea typeface="Arial" pitchFamily="34" charset="0"/>
              <a:cs typeface="Times New Roman" pitchFamily="18" charset="0"/>
            </a:endParaRPr>
          </a:p>
          <a:p>
            <a:pPr lvl="0" eaLnBrk="0" fontAlgn="base" hangingPunct="0">
              <a:spcBef>
                <a:spcPct val="0"/>
              </a:spcBef>
              <a:spcAft>
                <a:spcPct val="0"/>
              </a:spcAft>
              <a:buFontTx/>
              <a:buChar char="•"/>
            </a:pPr>
            <a:r>
              <a:rPr lang="ru-RU" sz="2800" b="1" dirty="0" err="1" smtClean="0">
                <a:solidFill>
                  <a:srgbClr val="0000FF"/>
                </a:solidFill>
                <a:latin typeface="Times New Roman" pitchFamily="18" charset="0"/>
                <a:ea typeface="Times New Roman" pitchFamily="18" charset="0"/>
                <a:cs typeface="Times New Roman" pitchFamily="18" charset="0"/>
              </a:rPr>
              <a:t>Ай-лю-лю</a:t>
            </a:r>
            <a:r>
              <a:rPr lang="ru-RU" sz="2800" b="1" dirty="0" smtClean="0">
                <a:solidFill>
                  <a:srgbClr val="0000FF"/>
                </a:solidFill>
                <a:latin typeface="Times New Roman" pitchFamily="18" charset="0"/>
                <a:ea typeface="Times New Roman" pitchFamily="18" charset="0"/>
                <a:cs typeface="Times New Roman" pitchFamily="18" charset="0"/>
              </a:rPr>
              <a:t>.</a:t>
            </a:r>
            <a:endParaRPr lang="ru-RU" sz="2800" dirty="0" smtClean="0">
              <a:solidFill>
                <a:srgbClr val="0000FF"/>
              </a:solidFill>
              <a:latin typeface="Times New Roman" pitchFamily="18" charset="0"/>
              <a:cs typeface="Times New Roman" pitchFamily="18" charset="0"/>
            </a:endParaRPr>
          </a:p>
          <a:p>
            <a:pPr lvl="0" indent="228600" eaLnBrk="0" fontAlgn="base" hangingPunct="0">
              <a:spcBef>
                <a:spcPct val="0"/>
              </a:spcBef>
              <a:spcAft>
                <a:spcPct val="0"/>
              </a:spcAft>
            </a:pPr>
            <a:r>
              <a:rPr lang="ru-RU" sz="2800" b="1" dirty="0" smtClean="0">
                <a:solidFill>
                  <a:srgbClr val="C00000"/>
                </a:solidFill>
                <a:latin typeface="Times New Roman" pitchFamily="18" charset="0"/>
                <a:ea typeface="Times New Roman" pitchFamily="18" charset="0"/>
                <a:cs typeface="Times New Roman" pitchFamily="18" charset="0"/>
              </a:rPr>
              <a:t>“A </a:t>
            </a:r>
            <a:r>
              <a:rPr lang="ru-RU" sz="2800" b="1" dirty="0" err="1" smtClean="0">
                <a:solidFill>
                  <a:srgbClr val="C00000"/>
                </a:solidFill>
                <a:latin typeface="Times New Roman" pitchFamily="18" charset="0"/>
                <a:ea typeface="Times New Roman" pitchFamily="18" charset="0"/>
                <a:cs typeface="Times New Roman" pitchFamily="18" charset="0"/>
              </a:rPr>
              <a:t>cat</a:t>
            </a:r>
            <a:r>
              <a:rPr lang="ru-RU" sz="2800" b="1" dirty="0" smtClean="0">
                <a:solidFill>
                  <a:srgbClr val="C00000"/>
                </a:solidFill>
                <a:latin typeface="Times New Roman" pitchFamily="18" charset="0"/>
                <a:ea typeface="Times New Roman" pitchFamily="18" charset="0"/>
                <a:cs typeface="Times New Roman" pitchFamily="18" charset="0"/>
              </a:rPr>
              <a:t>” по-английски значит: </a:t>
            </a:r>
            <a:endParaRPr lang="ru-RU" sz="2800" dirty="0" smtClean="0">
              <a:solidFill>
                <a:srgbClr val="C00000"/>
              </a:solidFill>
              <a:latin typeface="Times New Roman" pitchFamily="18" charset="0"/>
              <a:cs typeface="Times New Roman" pitchFamily="18" charset="0"/>
            </a:endParaRPr>
          </a:p>
          <a:p>
            <a:pPr lvl="0" eaLnBrk="0" fontAlgn="base" hangingPunct="0">
              <a:spcBef>
                <a:spcPct val="0"/>
              </a:spcBef>
              <a:spcAft>
                <a:spcPct val="0"/>
              </a:spcAft>
              <a:buFontTx/>
              <a:buChar char="•"/>
            </a:pPr>
            <a:r>
              <a:rPr lang="ru-RU" sz="2800" b="1" dirty="0" smtClean="0">
                <a:solidFill>
                  <a:srgbClr val="0000FF"/>
                </a:solidFill>
                <a:latin typeface="Times New Roman" pitchFamily="18" charset="0"/>
                <a:ea typeface="Times New Roman" pitchFamily="18" charset="0"/>
                <a:cs typeface="Times New Roman" pitchFamily="18" charset="0"/>
              </a:rPr>
              <a:t>Катя; </a:t>
            </a:r>
            <a:endParaRPr lang="en-US" sz="2800" dirty="0" smtClean="0">
              <a:solidFill>
                <a:srgbClr val="0000FF"/>
              </a:solidFill>
              <a:latin typeface="Times New Roman" pitchFamily="18" charset="0"/>
              <a:ea typeface="Arial" pitchFamily="34" charset="0"/>
              <a:cs typeface="Times New Roman" pitchFamily="18" charset="0"/>
            </a:endParaRPr>
          </a:p>
          <a:p>
            <a:pPr lvl="0" eaLnBrk="0" fontAlgn="base" hangingPunct="0">
              <a:spcBef>
                <a:spcPct val="0"/>
              </a:spcBef>
              <a:spcAft>
                <a:spcPct val="0"/>
              </a:spcAft>
              <a:buFontTx/>
              <a:buChar char="•"/>
            </a:pPr>
            <a:r>
              <a:rPr lang="ru-RU" sz="2800" b="1" dirty="0" smtClean="0">
                <a:solidFill>
                  <a:srgbClr val="0000FF"/>
                </a:solidFill>
                <a:latin typeface="Times New Roman" pitchFamily="18" charset="0"/>
                <a:ea typeface="Times New Roman" pitchFamily="18" charset="0"/>
                <a:cs typeface="Times New Roman" pitchFamily="18" charset="0"/>
              </a:rPr>
              <a:t>кот; </a:t>
            </a:r>
            <a:endParaRPr lang="en-US" sz="2800" dirty="0" smtClean="0">
              <a:solidFill>
                <a:srgbClr val="0000FF"/>
              </a:solidFill>
              <a:latin typeface="Times New Roman" pitchFamily="18" charset="0"/>
              <a:ea typeface="Arial" pitchFamily="34" charset="0"/>
              <a:cs typeface="Times New Roman" pitchFamily="18" charset="0"/>
            </a:endParaRPr>
          </a:p>
          <a:p>
            <a:pPr lvl="0" eaLnBrk="0" fontAlgn="base" hangingPunct="0">
              <a:spcBef>
                <a:spcPct val="0"/>
              </a:spcBef>
              <a:spcAft>
                <a:spcPct val="0"/>
              </a:spcAft>
              <a:buFontTx/>
              <a:buChar char="•"/>
            </a:pPr>
            <a:r>
              <a:rPr lang="ru-RU" sz="2800" b="1" dirty="0" smtClean="0">
                <a:solidFill>
                  <a:srgbClr val="0000FF"/>
                </a:solidFill>
                <a:latin typeface="Times New Roman" pitchFamily="18" charset="0"/>
                <a:ea typeface="Times New Roman" pitchFamily="18" charset="0"/>
                <a:cs typeface="Times New Roman" pitchFamily="18" charset="0"/>
              </a:rPr>
              <a:t>водительские права категории А</a:t>
            </a:r>
            <a:endParaRPr lang="ru-RU" sz="2800" dirty="0" smtClean="0">
              <a:solidFill>
                <a:srgbClr val="0000FF"/>
              </a:solidFill>
              <a:latin typeface="Times New Roman" pitchFamily="18" charset="0"/>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878" y="2500306"/>
            <a:ext cx="8501122" cy="1143000"/>
          </a:xfrm>
        </p:spPr>
        <p:txBody>
          <a:bodyPr>
            <a:noAutofit/>
          </a:bodyPr>
          <a:lstStyle/>
          <a:p>
            <a:pPr algn="l"/>
            <a:r>
              <a:rPr lang="ru-RU" sz="4000" dirty="0" smtClean="0">
                <a:solidFill>
                  <a:srgbClr val="0000FF"/>
                </a:solidFill>
                <a:latin typeface="Times New Roman" pitchFamily="18" charset="0"/>
                <a:cs typeface="Times New Roman" pitchFamily="18" charset="0"/>
              </a:rPr>
              <a:t>Отгадайте пословицу по её концовке:</a:t>
            </a:r>
            <a:br>
              <a:rPr lang="ru-RU" sz="4000" dirty="0" smtClean="0">
                <a:solidFill>
                  <a:srgbClr val="0000FF"/>
                </a:solidFill>
                <a:latin typeface="Times New Roman" pitchFamily="18" charset="0"/>
                <a:cs typeface="Times New Roman" pitchFamily="18" charset="0"/>
              </a:rPr>
            </a:br>
            <a:r>
              <a:rPr lang="ru-RU" sz="4000" dirty="0" smtClean="0">
                <a:solidFill>
                  <a:srgbClr val="0000FF"/>
                </a:solidFill>
                <a:latin typeface="Times New Roman" pitchFamily="18" charset="0"/>
                <a:cs typeface="Times New Roman" pitchFamily="18" charset="0"/>
              </a:rPr>
              <a:t>-…всё перетрут. </a:t>
            </a:r>
            <a:br>
              <a:rPr lang="ru-RU" sz="4000" dirty="0" smtClean="0">
                <a:solidFill>
                  <a:srgbClr val="0000FF"/>
                </a:solidFill>
                <a:latin typeface="Times New Roman" pitchFamily="18" charset="0"/>
                <a:cs typeface="Times New Roman" pitchFamily="18" charset="0"/>
              </a:rPr>
            </a:br>
            <a:r>
              <a:rPr lang="ru-RU" sz="4000" dirty="0" smtClean="0">
                <a:solidFill>
                  <a:srgbClr val="0000FF"/>
                </a:solidFill>
                <a:latin typeface="Times New Roman" pitchFamily="18" charset="0"/>
                <a:cs typeface="Times New Roman" pitchFamily="18" charset="0"/>
              </a:rPr>
              <a:t>-…то и пожнёшь. </a:t>
            </a:r>
            <a:br>
              <a:rPr lang="ru-RU" sz="4000" dirty="0" smtClean="0">
                <a:solidFill>
                  <a:srgbClr val="0000FF"/>
                </a:solidFill>
                <a:latin typeface="Times New Roman" pitchFamily="18" charset="0"/>
                <a:cs typeface="Times New Roman" pitchFamily="18" charset="0"/>
              </a:rPr>
            </a:br>
            <a:r>
              <a:rPr lang="ru-RU" sz="4000" dirty="0" smtClean="0">
                <a:solidFill>
                  <a:srgbClr val="0000FF"/>
                </a:solidFill>
                <a:latin typeface="Times New Roman" pitchFamily="18" charset="0"/>
                <a:cs typeface="Times New Roman" pitchFamily="18" charset="0"/>
              </a:rPr>
              <a:t>-…кто весь делу отдаётся…</a:t>
            </a:r>
            <a:br>
              <a:rPr lang="ru-RU" sz="4000" dirty="0" smtClean="0">
                <a:solidFill>
                  <a:srgbClr val="0000FF"/>
                </a:solidFill>
                <a:latin typeface="Times New Roman" pitchFamily="18" charset="0"/>
                <a:cs typeface="Times New Roman" pitchFamily="18" charset="0"/>
              </a:rPr>
            </a:br>
            <a:r>
              <a:rPr lang="ru-RU" sz="4000" dirty="0" smtClean="0">
                <a:solidFill>
                  <a:srgbClr val="0000FF"/>
                </a:solidFill>
                <a:latin typeface="Times New Roman" pitchFamily="18" charset="0"/>
                <a:cs typeface="Times New Roman" pitchFamily="18" charset="0"/>
              </a:rPr>
              <a:t>-…не знают скуки. </a:t>
            </a:r>
            <a:br>
              <a:rPr lang="ru-RU" sz="4000" dirty="0" smtClean="0">
                <a:solidFill>
                  <a:srgbClr val="0000FF"/>
                </a:solidFill>
                <a:latin typeface="Times New Roman" pitchFamily="18" charset="0"/>
                <a:cs typeface="Times New Roman" pitchFamily="18" charset="0"/>
              </a:rPr>
            </a:br>
            <a:r>
              <a:rPr lang="ru-RU" sz="4000" dirty="0" smtClean="0">
                <a:solidFill>
                  <a:srgbClr val="0000FF"/>
                </a:solidFill>
                <a:latin typeface="Times New Roman" pitchFamily="18" charset="0"/>
                <a:cs typeface="Times New Roman" pitchFamily="18" charset="0"/>
              </a:rPr>
              <a:t>-…потехе час. </a:t>
            </a:r>
            <a:endParaRPr lang="ru-RU" sz="4000" dirty="0">
              <a:solidFill>
                <a:srgbClr val="0000FF"/>
              </a:solidFill>
              <a:latin typeface="Times New Roman" pitchFamily="18" charset="0"/>
              <a:cs typeface="Times New Roman" pitchFamily="18" charset="0"/>
            </a:endParaRP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857232"/>
            <a:ext cx="7772400" cy="5143536"/>
          </a:xfrm>
        </p:spPr>
        <p:txBody>
          <a:bodyPr>
            <a:noAutofit/>
          </a:bodyPr>
          <a:lstStyle/>
          <a:p>
            <a:pPr algn="l"/>
            <a:r>
              <a:rPr lang="ru-RU" sz="2800" dirty="0" smtClean="0">
                <a:solidFill>
                  <a:srgbClr val="0000FF"/>
                </a:solidFill>
                <a:latin typeface="Times New Roman" pitchFamily="18" charset="0"/>
                <a:cs typeface="Times New Roman" pitchFamily="18" charset="0"/>
              </a:rPr>
              <a:t>      Блуждая по лесу, Белоснежка познакомилась с лесными обитателями, которые помогли ей найти место для ночлега – маленький домик, с виду похожий на кукольный. Ко входу вела лестница. Белоснежка поднялась на 7 ступенек, и оказалось, </a:t>
            </a:r>
            <a:br>
              <a:rPr lang="ru-RU" sz="2800" dirty="0" smtClean="0">
                <a:solidFill>
                  <a:srgbClr val="0000FF"/>
                </a:solidFill>
                <a:latin typeface="Times New Roman" pitchFamily="18" charset="0"/>
                <a:cs typeface="Times New Roman" pitchFamily="18" charset="0"/>
              </a:rPr>
            </a:br>
            <a:r>
              <a:rPr lang="ru-RU" sz="2800" dirty="0" smtClean="0">
                <a:solidFill>
                  <a:srgbClr val="0000FF"/>
                </a:solidFill>
                <a:latin typeface="Times New Roman" pitchFamily="18" charset="0"/>
                <a:cs typeface="Times New Roman" pitchFamily="18" charset="0"/>
              </a:rPr>
              <a:t>что если бы у лестницы </a:t>
            </a:r>
            <a:br>
              <a:rPr lang="ru-RU" sz="2800" dirty="0" smtClean="0">
                <a:solidFill>
                  <a:srgbClr val="0000FF"/>
                </a:solidFill>
                <a:latin typeface="Times New Roman" pitchFamily="18" charset="0"/>
                <a:cs typeface="Times New Roman" pitchFamily="18" charset="0"/>
              </a:rPr>
            </a:br>
            <a:r>
              <a:rPr lang="ru-RU" sz="2800" dirty="0" smtClean="0">
                <a:solidFill>
                  <a:srgbClr val="0000FF"/>
                </a:solidFill>
                <a:latin typeface="Times New Roman" pitchFamily="18" charset="0"/>
                <a:cs typeface="Times New Roman" pitchFamily="18" charset="0"/>
              </a:rPr>
              <a:t>было на одну</a:t>
            </a:r>
            <a:br>
              <a:rPr lang="ru-RU" sz="2800" dirty="0" smtClean="0">
                <a:solidFill>
                  <a:srgbClr val="0000FF"/>
                </a:solidFill>
                <a:latin typeface="Times New Roman" pitchFamily="18" charset="0"/>
                <a:cs typeface="Times New Roman" pitchFamily="18" charset="0"/>
              </a:rPr>
            </a:br>
            <a:r>
              <a:rPr lang="ru-RU" sz="2800" dirty="0" smtClean="0">
                <a:solidFill>
                  <a:srgbClr val="0000FF"/>
                </a:solidFill>
                <a:latin typeface="Times New Roman" pitchFamily="18" charset="0"/>
                <a:cs typeface="Times New Roman" pitchFamily="18" charset="0"/>
              </a:rPr>
              <a:t> ступеньку больше, </a:t>
            </a:r>
            <a:br>
              <a:rPr lang="ru-RU" sz="2800" dirty="0" smtClean="0">
                <a:solidFill>
                  <a:srgbClr val="0000FF"/>
                </a:solidFill>
                <a:latin typeface="Times New Roman" pitchFamily="18" charset="0"/>
                <a:cs typeface="Times New Roman" pitchFamily="18" charset="0"/>
              </a:rPr>
            </a:br>
            <a:r>
              <a:rPr lang="ru-RU" sz="2800" dirty="0" smtClean="0">
                <a:solidFill>
                  <a:srgbClr val="0000FF"/>
                </a:solidFill>
                <a:latin typeface="Times New Roman" pitchFamily="18" charset="0"/>
                <a:cs typeface="Times New Roman" pitchFamily="18" charset="0"/>
              </a:rPr>
              <a:t>то это была бы ровно половина </a:t>
            </a:r>
            <a:br>
              <a:rPr lang="ru-RU" sz="2800" dirty="0" smtClean="0">
                <a:solidFill>
                  <a:srgbClr val="0000FF"/>
                </a:solidFill>
                <a:latin typeface="Times New Roman" pitchFamily="18" charset="0"/>
                <a:cs typeface="Times New Roman" pitchFamily="18" charset="0"/>
              </a:rPr>
            </a:br>
            <a:r>
              <a:rPr lang="ru-RU" sz="2800" dirty="0" smtClean="0">
                <a:solidFill>
                  <a:srgbClr val="0000FF"/>
                </a:solidFill>
                <a:latin typeface="Times New Roman" pitchFamily="18" charset="0"/>
                <a:cs typeface="Times New Roman" pitchFamily="18" charset="0"/>
              </a:rPr>
              <a:t>лестницы. Сколько ступенек </a:t>
            </a:r>
            <a:br>
              <a:rPr lang="ru-RU" sz="2800" dirty="0" smtClean="0">
                <a:solidFill>
                  <a:srgbClr val="0000FF"/>
                </a:solidFill>
                <a:latin typeface="Times New Roman" pitchFamily="18" charset="0"/>
                <a:cs typeface="Times New Roman" pitchFamily="18" charset="0"/>
              </a:rPr>
            </a:br>
            <a:r>
              <a:rPr lang="ru-RU" sz="2800" dirty="0" smtClean="0">
                <a:solidFill>
                  <a:srgbClr val="0000FF"/>
                </a:solidFill>
                <a:latin typeface="Times New Roman" pitchFamily="18" charset="0"/>
                <a:cs typeface="Times New Roman" pitchFamily="18" charset="0"/>
              </a:rPr>
              <a:t>осталось пройти </a:t>
            </a:r>
            <a:br>
              <a:rPr lang="ru-RU" sz="2800" dirty="0" smtClean="0">
                <a:solidFill>
                  <a:srgbClr val="0000FF"/>
                </a:solidFill>
                <a:latin typeface="Times New Roman" pitchFamily="18" charset="0"/>
                <a:cs typeface="Times New Roman" pitchFamily="18" charset="0"/>
              </a:rPr>
            </a:br>
            <a:r>
              <a:rPr lang="ru-RU" sz="2800" dirty="0" smtClean="0">
                <a:solidFill>
                  <a:srgbClr val="0000FF"/>
                </a:solidFill>
                <a:latin typeface="Times New Roman" pitchFamily="18" charset="0"/>
                <a:cs typeface="Times New Roman" pitchFamily="18" charset="0"/>
              </a:rPr>
              <a:t>Белоснежке, чтобы попасть в домик?</a:t>
            </a:r>
            <a:r>
              <a:rPr lang="ru-RU" sz="2800" dirty="0" smtClean="0"/>
              <a:t/>
            </a:r>
            <a:br>
              <a:rPr lang="ru-RU" sz="2800" dirty="0" smtClean="0"/>
            </a:br>
            <a:endParaRPr lang="ru-RU" sz="3200" b="1" i="1" dirty="0">
              <a:solidFill>
                <a:srgbClr val="0000FF"/>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flipV="1">
            <a:off x="5715008" y="6038856"/>
            <a:ext cx="3214710" cy="176226"/>
          </a:xfrm>
        </p:spPr>
        <p:txBody>
          <a:bodyPr>
            <a:normAutofit fontScale="25000" lnSpcReduction="20000"/>
          </a:bodyPr>
          <a:lstStyle/>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a:p>
        </p:txBody>
      </p:sp>
      <p:pic>
        <p:nvPicPr>
          <p:cNvPr id="4" name="Рисунок 3" descr="http://borisovna.rusedu.net/gallery/4998/previews/s22647317.jpg"/>
          <p:cNvPicPr/>
          <p:nvPr/>
        </p:nvPicPr>
        <p:blipFill>
          <a:blip r:embed="rId2"/>
          <a:srcRect/>
          <a:stretch>
            <a:fillRect/>
          </a:stretch>
        </p:blipFill>
        <p:spPr bwMode="auto">
          <a:xfrm>
            <a:off x="5857884" y="3000372"/>
            <a:ext cx="3286116" cy="2428868"/>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71472" y="1000108"/>
            <a:ext cx="8072494" cy="4638692"/>
          </a:xfrm>
        </p:spPr>
        <p:txBody>
          <a:bodyPr>
            <a:normAutofit/>
          </a:bodyPr>
          <a:lstStyle/>
          <a:p>
            <a:r>
              <a:rPr lang="ru-RU" sz="2400" b="1" dirty="0" smtClean="0">
                <a:solidFill>
                  <a:srgbClr val="0000FF"/>
                </a:solidFill>
                <a:latin typeface="Times New Roman" pitchFamily="18" charset="0"/>
                <a:cs typeface="Times New Roman" pitchFamily="18" charset="0"/>
              </a:rPr>
              <a:t>ТАЙНЫЕ РАСЧЕТЫ</a:t>
            </a:r>
            <a:endParaRPr lang="ru-RU" sz="2400" dirty="0" smtClean="0">
              <a:solidFill>
                <a:srgbClr val="0000FF"/>
              </a:solidFill>
              <a:latin typeface="Times New Roman" pitchFamily="18" charset="0"/>
              <a:cs typeface="Times New Roman" pitchFamily="18" charset="0"/>
            </a:endParaRPr>
          </a:p>
          <a:p>
            <a:pPr algn="just"/>
            <a:r>
              <a:rPr lang="ru-RU" sz="2400" dirty="0" smtClean="0">
                <a:solidFill>
                  <a:srgbClr val="0000FF"/>
                </a:solidFill>
                <a:latin typeface="Times New Roman" pitchFamily="18" charset="0"/>
                <a:cs typeface="Times New Roman" pitchFamily="18" charset="0"/>
              </a:rPr>
              <a:t>Для подсчетов камней гномы использовали специальную запись. Один камень гномы обозначали</a:t>
            </a:r>
          </a:p>
          <a:p>
            <a:pPr algn="just"/>
            <a:r>
              <a:rPr lang="ru-RU" sz="2400" dirty="0" smtClean="0">
                <a:solidFill>
                  <a:srgbClr val="0000FF"/>
                </a:solidFill>
                <a:latin typeface="Times New Roman" pitchFamily="18" charset="0"/>
                <a:cs typeface="Times New Roman" pitchFamily="18" charset="0"/>
              </a:rPr>
              <a:t>знаком Ϙ, 5 камней обозначали знаком </a:t>
            </a:r>
            <a:r>
              <a:rPr lang="ru-RU" sz="2400" dirty="0" err="1" smtClean="0">
                <a:solidFill>
                  <a:srgbClr val="0000FF"/>
                </a:solidFill>
                <a:latin typeface="Times New Roman" pitchFamily="18" charset="0"/>
                <a:cs typeface="Times New Roman" pitchFamily="18" charset="0"/>
              </a:rPr>
              <a:t>ϟ</a:t>
            </a:r>
            <a:r>
              <a:rPr lang="ru-RU" sz="2400" dirty="0" smtClean="0">
                <a:solidFill>
                  <a:srgbClr val="0000FF"/>
                </a:solidFill>
                <a:latin typeface="Times New Roman" pitchFamily="18" charset="0"/>
                <a:cs typeface="Times New Roman" pitchFamily="18" charset="0"/>
              </a:rPr>
              <a:t>. Каждые 20 камней гномы снова обозначали буквой Ϙ.</a:t>
            </a:r>
          </a:p>
          <a:p>
            <a:pPr algn="just"/>
            <a:r>
              <a:rPr lang="ru-RU" sz="2400" dirty="0" smtClean="0">
                <a:solidFill>
                  <a:srgbClr val="0000FF"/>
                </a:solidFill>
                <a:latin typeface="Times New Roman" pitchFamily="18" charset="0"/>
                <a:cs typeface="Times New Roman" pitchFamily="18" charset="0"/>
              </a:rPr>
              <a:t>Например, запись ϘϘ </a:t>
            </a:r>
            <a:r>
              <a:rPr lang="ru-RU" sz="2400" dirty="0" err="1" smtClean="0">
                <a:solidFill>
                  <a:srgbClr val="0000FF"/>
                </a:solidFill>
                <a:latin typeface="Times New Roman" pitchFamily="18" charset="0"/>
                <a:cs typeface="Times New Roman" pitchFamily="18" charset="0"/>
              </a:rPr>
              <a:t>ϟϟϘ </a:t>
            </a:r>
            <a:r>
              <a:rPr lang="ru-RU" sz="2400" dirty="0" smtClean="0">
                <a:solidFill>
                  <a:srgbClr val="0000FF"/>
                </a:solidFill>
                <a:latin typeface="Times New Roman" pitchFamily="18" charset="0"/>
                <a:cs typeface="Times New Roman" pitchFamily="18" charset="0"/>
              </a:rPr>
              <a:t>означает 51. Помогите гномам выполнить расчеты:</a:t>
            </a:r>
          </a:p>
          <a:p>
            <a:pPr algn="just"/>
            <a:r>
              <a:rPr lang="ru-RU" sz="2400" dirty="0" smtClean="0">
                <a:solidFill>
                  <a:srgbClr val="0000FF"/>
                </a:solidFill>
                <a:latin typeface="Times New Roman" pitchFamily="18" charset="0"/>
                <a:cs typeface="Times New Roman" pitchFamily="18" charset="0"/>
              </a:rPr>
              <a:t>1) Ϙ + </a:t>
            </a:r>
            <a:r>
              <a:rPr lang="ru-RU" sz="2400" dirty="0" err="1" smtClean="0">
                <a:solidFill>
                  <a:srgbClr val="0000FF"/>
                </a:solidFill>
                <a:latin typeface="Times New Roman" pitchFamily="18" charset="0"/>
                <a:cs typeface="Times New Roman" pitchFamily="18" charset="0"/>
              </a:rPr>
              <a:t>ϟ</a:t>
            </a:r>
            <a:r>
              <a:rPr lang="ru-RU" sz="2400" dirty="0" smtClean="0">
                <a:solidFill>
                  <a:srgbClr val="0000FF"/>
                </a:solidFill>
                <a:latin typeface="Times New Roman" pitchFamily="18" charset="0"/>
                <a:cs typeface="Times New Roman" pitchFamily="18" charset="0"/>
              </a:rPr>
              <a:t>Ϙ =</a:t>
            </a:r>
          </a:p>
          <a:p>
            <a:pPr algn="just"/>
            <a:r>
              <a:rPr lang="ru-RU" sz="2400" dirty="0" smtClean="0">
                <a:solidFill>
                  <a:srgbClr val="0000FF"/>
                </a:solidFill>
                <a:latin typeface="Times New Roman" pitchFamily="18" charset="0"/>
                <a:cs typeface="Times New Roman" pitchFamily="18" charset="0"/>
              </a:rPr>
              <a:t>2) </a:t>
            </a:r>
            <a:r>
              <a:rPr lang="ru-RU" sz="2400" dirty="0" err="1" smtClean="0">
                <a:solidFill>
                  <a:srgbClr val="0000FF"/>
                </a:solidFill>
                <a:latin typeface="Times New Roman" pitchFamily="18" charset="0"/>
                <a:cs typeface="Times New Roman" pitchFamily="18" charset="0"/>
              </a:rPr>
              <a:t>ϟ</a:t>
            </a:r>
            <a:r>
              <a:rPr lang="ru-RU" sz="2400" dirty="0" smtClean="0">
                <a:solidFill>
                  <a:srgbClr val="0000FF"/>
                </a:solidFill>
                <a:latin typeface="Times New Roman" pitchFamily="18" charset="0"/>
                <a:cs typeface="Times New Roman" pitchFamily="18" charset="0"/>
              </a:rPr>
              <a:t>Ϙ + </a:t>
            </a:r>
            <a:r>
              <a:rPr lang="ru-RU" sz="2400" dirty="0" err="1" smtClean="0">
                <a:solidFill>
                  <a:srgbClr val="0000FF"/>
                </a:solidFill>
                <a:latin typeface="Times New Roman" pitchFamily="18" charset="0"/>
                <a:cs typeface="Times New Roman" pitchFamily="18" charset="0"/>
              </a:rPr>
              <a:t>ϟϟ </a:t>
            </a:r>
            <a:r>
              <a:rPr lang="ru-RU" sz="2400" dirty="0" smtClean="0">
                <a:solidFill>
                  <a:srgbClr val="0000FF"/>
                </a:solidFill>
                <a:latin typeface="Times New Roman" pitchFamily="18" charset="0"/>
                <a:cs typeface="Times New Roman" pitchFamily="18" charset="0"/>
              </a:rPr>
              <a:t>=</a:t>
            </a:r>
          </a:p>
          <a:p>
            <a:pPr algn="just"/>
            <a:r>
              <a:rPr lang="ru-RU" sz="2400" dirty="0" smtClean="0">
                <a:solidFill>
                  <a:srgbClr val="0000FF"/>
                </a:solidFill>
                <a:latin typeface="Times New Roman" pitchFamily="18" charset="0"/>
                <a:cs typeface="Times New Roman" pitchFamily="18" charset="0"/>
              </a:rPr>
              <a:t>3) </a:t>
            </a:r>
            <a:r>
              <a:rPr lang="ru-RU" sz="2400" dirty="0" err="1" smtClean="0">
                <a:solidFill>
                  <a:srgbClr val="0000FF"/>
                </a:solidFill>
                <a:latin typeface="Times New Roman" pitchFamily="18" charset="0"/>
                <a:cs typeface="Times New Roman" pitchFamily="18" charset="0"/>
              </a:rPr>
              <a:t>ϟϟϟ </a:t>
            </a:r>
            <a:r>
              <a:rPr lang="ru-RU" sz="2400" dirty="0" smtClean="0">
                <a:solidFill>
                  <a:srgbClr val="0000FF"/>
                </a:solidFill>
                <a:latin typeface="Times New Roman" pitchFamily="18" charset="0"/>
                <a:cs typeface="Times New Roman" pitchFamily="18" charset="0"/>
              </a:rPr>
              <a:t>– </a:t>
            </a:r>
            <a:r>
              <a:rPr lang="ru-RU" sz="2400" dirty="0" err="1" smtClean="0">
                <a:solidFill>
                  <a:srgbClr val="0000FF"/>
                </a:solidFill>
                <a:latin typeface="Times New Roman" pitchFamily="18" charset="0"/>
                <a:cs typeface="Times New Roman" pitchFamily="18" charset="0"/>
              </a:rPr>
              <a:t>ϟ</a:t>
            </a:r>
            <a:r>
              <a:rPr lang="ru-RU" sz="2400" dirty="0" smtClean="0">
                <a:solidFill>
                  <a:srgbClr val="0000FF"/>
                </a:solidFill>
                <a:latin typeface="Times New Roman" pitchFamily="18" charset="0"/>
                <a:cs typeface="Times New Roman" pitchFamily="18" charset="0"/>
              </a:rPr>
              <a:t>Ϙ =</a:t>
            </a:r>
          </a:p>
          <a:p>
            <a:pPr algn="just"/>
            <a:r>
              <a:rPr lang="ru-RU" sz="2400" dirty="0" smtClean="0">
                <a:solidFill>
                  <a:srgbClr val="0000FF"/>
                </a:solidFill>
                <a:latin typeface="Times New Roman" pitchFamily="18" charset="0"/>
                <a:cs typeface="Times New Roman" pitchFamily="18" charset="0"/>
              </a:rPr>
              <a:t>4) ϘϘ </a:t>
            </a:r>
            <a:r>
              <a:rPr lang="ru-RU" sz="2400" dirty="0" err="1" smtClean="0">
                <a:solidFill>
                  <a:srgbClr val="0000FF"/>
                </a:solidFill>
                <a:latin typeface="Times New Roman" pitchFamily="18" charset="0"/>
                <a:cs typeface="Times New Roman" pitchFamily="18" charset="0"/>
              </a:rPr>
              <a:t>ϟ</a:t>
            </a:r>
            <a:r>
              <a:rPr lang="ru-RU" sz="2400" dirty="0" smtClean="0">
                <a:solidFill>
                  <a:srgbClr val="0000FF"/>
                </a:solidFill>
                <a:latin typeface="Times New Roman" pitchFamily="18" charset="0"/>
                <a:cs typeface="Times New Roman" pitchFamily="18" charset="0"/>
              </a:rPr>
              <a:t>Ϙ – </a:t>
            </a:r>
            <a:r>
              <a:rPr lang="ru-RU" sz="2400" dirty="0" err="1" smtClean="0">
                <a:solidFill>
                  <a:srgbClr val="0000FF"/>
                </a:solidFill>
                <a:latin typeface="Times New Roman" pitchFamily="18" charset="0"/>
                <a:cs typeface="Times New Roman" pitchFamily="18" charset="0"/>
              </a:rPr>
              <a:t>ϟϟϟ</a:t>
            </a:r>
            <a:r>
              <a:rPr lang="ru-RU" sz="2400" dirty="0" smtClean="0">
                <a:solidFill>
                  <a:srgbClr val="0000FF"/>
                </a:solidFill>
                <a:latin typeface="Times New Roman" pitchFamily="18" charset="0"/>
                <a:cs typeface="Times New Roman" pitchFamily="18" charset="0"/>
              </a:rPr>
              <a:t>ϘϘϘϘ =</a:t>
            </a:r>
          </a:p>
          <a:p>
            <a:pPr algn="just"/>
            <a:endParaRPr lang="ru-RU" sz="1100" dirty="0">
              <a:solidFill>
                <a:srgbClr val="0000FF"/>
              </a:solidFill>
              <a:latin typeface="Times New Roman" pitchFamily="18" charset="0"/>
              <a:cs typeface="Times New Roman" pitchFamily="18" charset="0"/>
            </a:endParaRPr>
          </a:p>
        </p:txBody>
      </p:sp>
      <p:pic>
        <p:nvPicPr>
          <p:cNvPr id="4" name="Рисунок 3" descr="http://borisovna.rusedu.net/gallery/4998/previews/ucheniki_za_partoi.jpg"/>
          <p:cNvPicPr/>
          <p:nvPr/>
        </p:nvPicPr>
        <p:blipFill>
          <a:blip r:embed="rId2"/>
          <a:srcRect/>
          <a:stretch>
            <a:fillRect/>
          </a:stretch>
        </p:blipFill>
        <p:spPr bwMode="auto">
          <a:xfrm>
            <a:off x="5500694" y="3786190"/>
            <a:ext cx="2929570" cy="2839081"/>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714620"/>
            <a:ext cx="8229600" cy="1143000"/>
          </a:xfrm>
        </p:spPr>
        <p:txBody>
          <a:bodyPr>
            <a:noAutofit/>
          </a:bodyPr>
          <a:lstStyle/>
          <a:p>
            <a:r>
              <a:rPr lang="ru-RU" dirty="0" smtClean="0">
                <a:solidFill>
                  <a:srgbClr val="0000FF"/>
                </a:solidFill>
                <a:latin typeface="Times New Roman" pitchFamily="18" charset="0"/>
                <a:cs typeface="Times New Roman" pitchFamily="18" charset="0"/>
              </a:rPr>
              <a:t>1) Ϙ + </a:t>
            </a:r>
            <a:r>
              <a:rPr lang="ru-RU" dirty="0" err="1" smtClean="0">
                <a:solidFill>
                  <a:srgbClr val="0000FF"/>
                </a:solidFill>
                <a:latin typeface="Times New Roman" pitchFamily="18" charset="0"/>
                <a:cs typeface="Times New Roman" pitchFamily="18" charset="0"/>
              </a:rPr>
              <a:t>ϟϘ </a:t>
            </a:r>
            <a:r>
              <a:rPr lang="ru-RU" dirty="0" smtClean="0">
                <a:solidFill>
                  <a:srgbClr val="0000FF"/>
                </a:solidFill>
                <a:latin typeface="Times New Roman" pitchFamily="18" charset="0"/>
                <a:cs typeface="Times New Roman" pitchFamily="18" charset="0"/>
              </a:rPr>
              <a:t>=1+6=7</a:t>
            </a:r>
            <a:br>
              <a:rPr lang="ru-RU" dirty="0" smtClean="0">
                <a:solidFill>
                  <a:srgbClr val="0000FF"/>
                </a:solidFill>
                <a:latin typeface="Times New Roman" pitchFamily="18" charset="0"/>
                <a:cs typeface="Times New Roman" pitchFamily="18" charset="0"/>
              </a:rPr>
            </a:br>
            <a:r>
              <a:rPr lang="ru-RU" dirty="0" smtClean="0">
                <a:solidFill>
                  <a:srgbClr val="0000FF"/>
                </a:solidFill>
                <a:latin typeface="Times New Roman" pitchFamily="18" charset="0"/>
                <a:cs typeface="Times New Roman" pitchFamily="18" charset="0"/>
              </a:rPr>
              <a:t/>
            </a:r>
            <a:br>
              <a:rPr lang="ru-RU" dirty="0" smtClean="0">
                <a:solidFill>
                  <a:srgbClr val="0000FF"/>
                </a:solidFill>
                <a:latin typeface="Times New Roman" pitchFamily="18" charset="0"/>
                <a:cs typeface="Times New Roman" pitchFamily="18" charset="0"/>
              </a:rPr>
            </a:br>
            <a:r>
              <a:rPr lang="ru-RU" dirty="0" smtClean="0">
                <a:solidFill>
                  <a:srgbClr val="0000FF"/>
                </a:solidFill>
                <a:latin typeface="Times New Roman" pitchFamily="18" charset="0"/>
                <a:cs typeface="Times New Roman" pitchFamily="18" charset="0"/>
              </a:rPr>
              <a:t>2) </a:t>
            </a:r>
            <a:r>
              <a:rPr lang="ru-RU" dirty="0" err="1" smtClean="0">
                <a:solidFill>
                  <a:srgbClr val="0000FF"/>
                </a:solidFill>
                <a:latin typeface="Times New Roman" pitchFamily="18" charset="0"/>
                <a:cs typeface="Times New Roman" pitchFamily="18" charset="0"/>
              </a:rPr>
              <a:t>ϟϘ </a:t>
            </a:r>
            <a:r>
              <a:rPr lang="ru-RU" dirty="0" smtClean="0">
                <a:solidFill>
                  <a:srgbClr val="0000FF"/>
                </a:solidFill>
                <a:latin typeface="Times New Roman" pitchFamily="18" charset="0"/>
                <a:cs typeface="Times New Roman" pitchFamily="18" charset="0"/>
              </a:rPr>
              <a:t>+ </a:t>
            </a:r>
            <a:r>
              <a:rPr lang="ru-RU" dirty="0" err="1" smtClean="0">
                <a:solidFill>
                  <a:srgbClr val="0000FF"/>
                </a:solidFill>
                <a:latin typeface="Times New Roman" pitchFamily="18" charset="0"/>
                <a:cs typeface="Times New Roman" pitchFamily="18" charset="0"/>
              </a:rPr>
              <a:t>ϟϟ </a:t>
            </a:r>
            <a:r>
              <a:rPr lang="ru-RU" dirty="0" smtClean="0">
                <a:solidFill>
                  <a:srgbClr val="0000FF"/>
                </a:solidFill>
                <a:latin typeface="Times New Roman" pitchFamily="18" charset="0"/>
                <a:cs typeface="Times New Roman" pitchFamily="18" charset="0"/>
              </a:rPr>
              <a:t>=6+10=16</a:t>
            </a:r>
            <a:br>
              <a:rPr lang="ru-RU" dirty="0" smtClean="0">
                <a:solidFill>
                  <a:srgbClr val="0000FF"/>
                </a:solidFill>
                <a:latin typeface="Times New Roman" pitchFamily="18" charset="0"/>
                <a:cs typeface="Times New Roman" pitchFamily="18" charset="0"/>
              </a:rPr>
            </a:br>
            <a:r>
              <a:rPr lang="ru-RU" dirty="0" smtClean="0">
                <a:solidFill>
                  <a:srgbClr val="0000FF"/>
                </a:solidFill>
                <a:latin typeface="Times New Roman" pitchFamily="18" charset="0"/>
                <a:cs typeface="Times New Roman" pitchFamily="18" charset="0"/>
              </a:rPr>
              <a:t/>
            </a:r>
            <a:br>
              <a:rPr lang="ru-RU" dirty="0" smtClean="0">
                <a:solidFill>
                  <a:srgbClr val="0000FF"/>
                </a:solidFill>
                <a:latin typeface="Times New Roman" pitchFamily="18" charset="0"/>
                <a:cs typeface="Times New Roman" pitchFamily="18" charset="0"/>
              </a:rPr>
            </a:br>
            <a:r>
              <a:rPr lang="ru-RU" dirty="0" smtClean="0">
                <a:solidFill>
                  <a:srgbClr val="0000FF"/>
                </a:solidFill>
                <a:latin typeface="Times New Roman" pitchFamily="18" charset="0"/>
                <a:cs typeface="Times New Roman" pitchFamily="18" charset="0"/>
              </a:rPr>
              <a:t>3) </a:t>
            </a:r>
            <a:r>
              <a:rPr lang="ru-RU" dirty="0" err="1" smtClean="0">
                <a:solidFill>
                  <a:srgbClr val="0000FF"/>
                </a:solidFill>
                <a:latin typeface="Times New Roman" pitchFamily="18" charset="0"/>
                <a:cs typeface="Times New Roman" pitchFamily="18" charset="0"/>
              </a:rPr>
              <a:t>ϟϟϟ </a:t>
            </a:r>
            <a:r>
              <a:rPr lang="ru-RU" dirty="0" smtClean="0">
                <a:solidFill>
                  <a:srgbClr val="0000FF"/>
                </a:solidFill>
                <a:latin typeface="Times New Roman" pitchFamily="18" charset="0"/>
                <a:cs typeface="Times New Roman" pitchFamily="18" charset="0"/>
              </a:rPr>
              <a:t>– </a:t>
            </a:r>
            <a:r>
              <a:rPr lang="ru-RU" dirty="0" err="1" smtClean="0">
                <a:solidFill>
                  <a:srgbClr val="0000FF"/>
                </a:solidFill>
                <a:latin typeface="Times New Roman" pitchFamily="18" charset="0"/>
                <a:cs typeface="Times New Roman" pitchFamily="18" charset="0"/>
              </a:rPr>
              <a:t>ϟϘ </a:t>
            </a:r>
            <a:r>
              <a:rPr lang="ru-RU" dirty="0" smtClean="0">
                <a:solidFill>
                  <a:srgbClr val="0000FF"/>
                </a:solidFill>
                <a:latin typeface="Times New Roman" pitchFamily="18" charset="0"/>
                <a:cs typeface="Times New Roman" pitchFamily="18" charset="0"/>
              </a:rPr>
              <a:t>=16-6=10</a:t>
            </a:r>
            <a:br>
              <a:rPr lang="ru-RU" dirty="0" smtClean="0">
                <a:solidFill>
                  <a:srgbClr val="0000FF"/>
                </a:solidFill>
                <a:latin typeface="Times New Roman" pitchFamily="18" charset="0"/>
                <a:cs typeface="Times New Roman" pitchFamily="18" charset="0"/>
              </a:rPr>
            </a:br>
            <a:r>
              <a:rPr lang="ru-RU" dirty="0" smtClean="0">
                <a:solidFill>
                  <a:srgbClr val="0000FF"/>
                </a:solidFill>
                <a:latin typeface="Times New Roman" pitchFamily="18" charset="0"/>
                <a:cs typeface="Times New Roman" pitchFamily="18" charset="0"/>
              </a:rPr>
              <a:t/>
            </a:r>
            <a:br>
              <a:rPr lang="ru-RU" dirty="0" smtClean="0">
                <a:solidFill>
                  <a:srgbClr val="0000FF"/>
                </a:solidFill>
                <a:latin typeface="Times New Roman" pitchFamily="18" charset="0"/>
                <a:cs typeface="Times New Roman" pitchFamily="18" charset="0"/>
              </a:rPr>
            </a:br>
            <a:r>
              <a:rPr lang="ru-RU" dirty="0" smtClean="0">
                <a:solidFill>
                  <a:srgbClr val="0000FF"/>
                </a:solidFill>
                <a:latin typeface="Times New Roman" pitchFamily="18" charset="0"/>
                <a:cs typeface="Times New Roman" pitchFamily="18" charset="0"/>
              </a:rPr>
              <a:t>4) ϘϘ </a:t>
            </a:r>
            <a:r>
              <a:rPr lang="ru-RU" dirty="0" err="1" smtClean="0">
                <a:solidFill>
                  <a:srgbClr val="0000FF"/>
                </a:solidFill>
                <a:latin typeface="Times New Roman" pitchFamily="18" charset="0"/>
                <a:cs typeface="Times New Roman" pitchFamily="18" charset="0"/>
              </a:rPr>
              <a:t>ϟϘ </a:t>
            </a:r>
            <a:r>
              <a:rPr lang="ru-RU" dirty="0" smtClean="0">
                <a:solidFill>
                  <a:srgbClr val="0000FF"/>
                </a:solidFill>
                <a:latin typeface="Times New Roman" pitchFamily="18" charset="0"/>
                <a:cs typeface="Times New Roman" pitchFamily="18" charset="0"/>
              </a:rPr>
              <a:t>– </a:t>
            </a:r>
            <a:r>
              <a:rPr lang="ru-RU" dirty="0" err="1" smtClean="0">
                <a:solidFill>
                  <a:srgbClr val="0000FF"/>
                </a:solidFill>
                <a:latin typeface="Times New Roman" pitchFamily="18" charset="0"/>
                <a:cs typeface="Times New Roman" pitchFamily="18" charset="0"/>
              </a:rPr>
              <a:t>ϟϟϟϘϘϘϘ </a:t>
            </a:r>
            <a:r>
              <a:rPr lang="ru-RU" dirty="0" smtClean="0">
                <a:solidFill>
                  <a:srgbClr val="0000FF"/>
                </a:solidFill>
                <a:latin typeface="Times New Roman" pitchFamily="18" charset="0"/>
                <a:cs typeface="Times New Roman" pitchFamily="18" charset="0"/>
              </a:rPr>
              <a:t>=46-19=27</a:t>
            </a:r>
            <a:r>
              <a:rPr lang="ru-RU" dirty="0" smtClean="0">
                <a:solidFill>
                  <a:srgbClr val="0000FF"/>
                </a:solidFill>
                <a:latin typeface="Times New Roman" pitchFamily="18" charset="0"/>
                <a:cs typeface="Times New Roman" pitchFamily="18" charset="0"/>
              </a:rPr>
              <a:t/>
            </a:r>
            <a:br>
              <a:rPr lang="ru-RU" dirty="0" smtClean="0">
                <a:solidFill>
                  <a:srgbClr val="0000FF"/>
                </a:solidFill>
                <a:latin typeface="Times New Roman" pitchFamily="18" charset="0"/>
                <a:cs typeface="Times New Roman" pitchFamily="18" charset="0"/>
              </a:rPr>
            </a:br>
            <a:endParaRPr lang="ru-RU" dirty="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2786058"/>
            <a:ext cx="7772400" cy="1470025"/>
          </a:xfrm>
        </p:spPr>
        <p:txBody>
          <a:bodyPr>
            <a:normAutofit/>
          </a:bodyPr>
          <a:lstStyle/>
          <a:p>
            <a:r>
              <a:rPr lang="ru-RU" sz="3100" i="1" dirty="0" smtClean="0">
                <a:solidFill>
                  <a:srgbClr val="0000FF"/>
                </a:solidFill>
                <a:latin typeface="Times New Roman" pitchFamily="18" charset="0"/>
                <a:cs typeface="Times New Roman" pitchFamily="18" charset="0"/>
              </a:rPr>
              <a:t>ДУМИЗУР, АЗТОП, МИХТААЛ, ТРААНГ</a:t>
            </a:r>
            <a:br>
              <a:rPr lang="ru-RU" sz="3100" i="1" dirty="0" smtClean="0">
                <a:solidFill>
                  <a:srgbClr val="0000FF"/>
                </a:solidFill>
                <a:latin typeface="Times New Roman" pitchFamily="18" charset="0"/>
                <a:cs typeface="Times New Roman" pitchFamily="18" charset="0"/>
              </a:rPr>
            </a:br>
            <a:endParaRPr lang="ru-RU" i="1" dirty="0">
              <a:solidFill>
                <a:srgbClr val="0000FF"/>
              </a:solidFill>
            </a:endParaRP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2000240"/>
            <a:ext cx="8229600" cy="3225800"/>
          </a:xfrm>
        </p:spPr>
        <p:txBody>
          <a:bodyPr>
            <a:noAutofit/>
          </a:bodyPr>
          <a:lstStyle/>
          <a:p>
            <a:pPr lvl="0" algn="l"/>
            <a:r>
              <a:rPr lang="ru-RU" sz="3400" i="1" dirty="0" smtClean="0">
                <a:solidFill>
                  <a:srgbClr val="0000FF"/>
                </a:solidFill>
                <a:latin typeface="Times New Roman" pitchFamily="18" charset="0"/>
                <a:cs typeface="Times New Roman" pitchFamily="18" charset="0"/>
              </a:rPr>
              <a:t>- </a:t>
            </a:r>
            <a:r>
              <a:rPr lang="ru-RU" sz="3400" i="1" dirty="0" err="1" smtClean="0">
                <a:solidFill>
                  <a:srgbClr val="0000FF"/>
                </a:solidFill>
                <a:latin typeface="Times New Roman" pitchFamily="18" charset="0"/>
                <a:cs typeface="Times New Roman" pitchFamily="18" charset="0"/>
              </a:rPr>
              <a:t>шалунужзаморозилпальчик</a:t>
            </a:r>
            <a:r>
              <a:rPr lang="ru-RU" sz="3400" i="1" dirty="0" smtClean="0">
                <a:solidFill>
                  <a:srgbClr val="0000FF"/>
                </a:solidFill>
                <a:latin typeface="Times New Roman" pitchFamily="18" charset="0"/>
                <a:cs typeface="Times New Roman" pitchFamily="18" charset="0"/>
              </a:rPr>
              <a:t> </a:t>
            </a:r>
            <a:r>
              <a:rPr lang="ru-RU" sz="3400" dirty="0" smtClean="0">
                <a:solidFill>
                  <a:srgbClr val="0000FF"/>
                </a:solidFill>
                <a:latin typeface="Times New Roman" pitchFamily="18" charset="0"/>
                <a:cs typeface="Times New Roman" pitchFamily="18" charset="0"/>
              </a:rPr>
              <a:t/>
            </a:r>
            <a:br>
              <a:rPr lang="ru-RU" sz="3400" dirty="0" smtClean="0">
                <a:solidFill>
                  <a:srgbClr val="0000FF"/>
                </a:solidFill>
                <a:latin typeface="Times New Roman" pitchFamily="18" charset="0"/>
                <a:cs typeface="Times New Roman" pitchFamily="18" charset="0"/>
              </a:rPr>
            </a:br>
            <a:r>
              <a:rPr lang="ru-RU" sz="3400" dirty="0" smtClean="0">
                <a:solidFill>
                  <a:srgbClr val="0000FF"/>
                </a:solidFill>
                <a:latin typeface="Times New Roman" pitchFamily="18" charset="0"/>
                <a:cs typeface="Times New Roman" pitchFamily="18" charset="0"/>
              </a:rPr>
              <a:t>- </a:t>
            </a:r>
            <a:r>
              <a:rPr lang="ru-RU" sz="3400" i="1" dirty="0" err="1" smtClean="0">
                <a:solidFill>
                  <a:srgbClr val="0000FF"/>
                </a:solidFill>
                <a:latin typeface="Times New Roman" pitchFamily="18" charset="0"/>
                <a:cs typeface="Times New Roman" pitchFamily="18" charset="0"/>
              </a:rPr>
              <a:t>ороз</a:t>
            </a:r>
            <a:r>
              <a:rPr lang="ru-RU" sz="3400" i="1" dirty="0" smtClean="0">
                <a:solidFill>
                  <a:srgbClr val="0000FF"/>
                </a:solidFill>
                <a:latin typeface="Times New Roman" pitchFamily="18" charset="0"/>
                <a:cs typeface="Times New Roman" pitchFamily="18" charset="0"/>
              </a:rPr>
              <a:t> и </a:t>
            </a:r>
            <a:r>
              <a:rPr lang="ru-RU" sz="3400" i="1" dirty="0" err="1" smtClean="0">
                <a:solidFill>
                  <a:srgbClr val="0000FF"/>
                </a:solidFill>
                <a:latin typeface="Times New Roman" pitchFamily="18" charset="0"/>
                <a:cs typeface="Times New Roman" pitchFamily="18" charset="0"/>
              </a:rPr>
              <a:t>олнце</a:t>
            </a:r>
            <a:r>
              <a:rPr lang="ru-RU" sz="3400" i="1" dirty="0" smtClean="0">
                <a:solidFill>
                  <a:srgbClr val="0000FF"/>
                </a:solidFill>
                <a:latin typeface="Times New Roman" pitchFamily="18" charset="0"/>
                <a:cs typeface="Times New Roman" pitchFamily="18" charset="0"/>
              </a:rPr>
              <a:t> </a:t>
            </a:r>
            <a:r>
              <a:rPr lang="ru-RU" sz="3400" i="1" dirty="0" err="1" smtClean="0">
                <a:solidFill>
                  <a:srgbClr val="0000FF"/>
                </a:solidFill>
                <a:latin typeface="Times New Roman" pitchFamily="18" charset="0"/>
                <a:cs typeface="Times New Roman" pitchFamily="18" charset="0"/>
              </a:rPr>
              <a:t>ень</a:t>
            </a:r>
            <a:r>
              <a:rPr lang="ru-RU" sz="3400" i="1" dirty="0" smtClean="0">
                <a:solidFill>
                  <a:srgbClr val="0000FF"/>
                </a:solidFill>
                <a:latin typeface="Times New Roman" pitchFamily="18" charset="0"/>
                <a:cs typeface="Times New Roman" pitchFamily="18" charset="0"/>
              </a:rPr>
              <a:t> </a:t>
            </a:r>
            <a:r>
              <a:rPr lang="ru-RU" sz="3400" i="1" dirty="0" err="1" smtClean="0">
                <a:solidFill>
                  <a:srgbClr val="0000FF"/>
                </a:solidFill>
                <a:latin typeface="Times New Roman" pitchFamily="18" charset="0"/>
                <a:cs typeface="Times New Roman" pitchFamily="18" charset="0"/>
              </a:rPr>
              <a:t>удесный</a:t>
            </a:r>
            <a:r>
              <a:rPr lang="ru-RU" sz="3400" i="1" dirty="0" smtClean="0">
                <a:solidFill>
                  <a:srgbClr val="0000FF"/>
                </a:solidFill>
                <a:latin typeface="Times New Roman" pitchFamily="18" charset="0"/>
                <a:cs typeface="Times New Roman" pitchFamily="18" charset="0"/>
              </a:rPr>
              <a:t> </a:t>
            </a:r>
            <a:r>
              <a:rPr lang="ru-RU" sz="3400" dirty="0" smtClean="0">
                <a:solidFill>
                  <a:srgbClr val="0000FF"/>
                </a:solidFill>
                <a:latin typeface="Times New Roman" pitchFamily="18" charset="0"/>
                <a:cs typeface="Times New Roman" pitchFamily="18" charset="0"/>
              </a:rPr>
              <a:t/>
            </a:r>
            <a:br>
              <a:rPr lang="ru-RU" sz="3400" dirty="0" smtClean="0">
                <a:solidFill>
                  <a:srgbClr val="0000FF"/>
                </a:solidFill>
                <a:latin typeface="Times New Roman" pitchFamily="18" charset="0"/>
                <a:cs typeface="Times New Roman" pitchFamily="18" charset="0"/>
              </a:rPr>
            </a:br>
            <a:r>
              <a:rPr lang="ru-RU" sz="3400" dirty="0" smtClean="0">
                <a:solidFill>
                  <a:srgbClr val="0000FF"/>
                </a:solidFill>
                <a:latin typeface="Times New Roman" pitchFamily="18" charset="0"/>
                <a:cs typeface="Times New Roman" pitchFamily="18" charset="0"/>
              </a:rPr>
              <a:t>-</a:t>
            </a:r>
            <a:r>
              <a:rPr lang="ru-RU" sz="3400" i="1" dirty="0" err="1" smtClean="0">
                <a:solidFill>
                  <a:srgbClr val="0000FF"/>
                </a:solidFill>
                <a:latin typeface="Times New Roman" pitchFamily="18" charset="0"/>
                <a:cs typeface="Times New Roman" pitchFamily="18" charset="0"/>
              </a:rPr>
              <a:t>анулястеариборпынамутеытсинловьзовкс</a:t>
            </a:r>
            <a:r>
              <a:rPr lang="ru-RU" sz="3400" dirty="0" smtClean="0">
                <a:solidFill>
                  <a:srgbClr val="0000FF"/>
                </a:solidFill>
                <a:latin typeface="Times New Roman" pitchFamily="18" charset="0"/>
                <a:cs typeface="Times New Roman" pitchFamily="18" charset="0"/>
              </a:rPr>
              <a:t/>
            </a:r>
            <a:br>
              <a:rPr lang="ru-RU" sz="3400" dirty="0" smtClean="0">
                <a:solidFill>
                  <a:srgbClr val="0000FF"/>
                </a:solidFill>
                <a:latin typeface="Times New Roman" pitchFamily="18" charset="0"/>
                <a:cs typeface="Times New Roman" pitchFamily="18" charset="0"/>
              </a:rPr>
            </a:br>
            <a:r>
              <a:rPr lang="ru-RU" sz="3400" dirty="0" smtClean="0">
                <a:solidFill>
                  <a:srgbClr val="0000FF"/>
                </a:solidFill>
                <a:latin typeface="Times New Roman" pitchFamily="18" charset="0"/>
                <a:cs typeface="Times New Roman" pitchFamily="18" charset="0"/>
              </a:rPr>
              <a:t>- </a:t>
            </a:r>
            <a:r>
              <a:rPr lang="ru-RU" sz="3400" i="1" dirty="0" smtClean="0">
                <a:solidFill>
                  <a:srgbClr val="0000FF"/>
                </a:solidFill>
                <a:latin typeface="Times New Roman" pitchFamily="18" charset="0"/>
                <a:cs typeface="Times New Roman" pitchFamily="18" charset="0"/>
              </a:rPr>
              <a:t>в стае </a:t>
            </a:r>
            <a:r>
              <a:rPr lang="ru-RU" sz="3400" i="1" dirty="0" err="1" smtClean="0">
                <a:solidFill>
                  <a:srgbClr val="0000FF"/>
                </a:solidFill>
                <a:latin typeface="Times New Roman" pitchFamily="18" charset="0"/>
                <a:cs typeface="Times New Roman" pitchFamily="18" charset="0"/>
              </a:rPr>
              <a:t>тза</a:t>
            </a:r>
            <a:r>
              <a:rPr lang="ru-RU" sz="3400" i="1" dirty="0" smtClean="0">
                <a:solidFill>
                  <a:srgbClr val="0000FF"/>
                </a:solidFill>
                <a:latin typeface="Times New Roman" pitchFamily="18" charset="0"/>
                <a:cs typeface="Times New Roman" pitchFamily="18" charset="0"/>
              </a:rPr>
              <a:t> </a:t>
            </a:r>
            <a:r>
              <a:rPr lang="ru-RU" sz="3400" i="1" dirty="0" err="1" smtClean="0">
                <a:solidFill>
                  <a:srgbClr val="0000FF"/>
                </a:solidFill>
                <a:latin typeface="Times New Roman" pitchFamily="18" charset="0"/>
                <a:cs typeface="Times New Roman" pitchFamily="18" charset="0"/>
              </a:rPr>
              <a:t>ряво</a:t>
            </a:r>
            <a:r>
              <a:rPr lang="ru-RU" sz="3400" i="1" dirty="0" smtClean="0">
                <a:solidFill>
                  <a:srgbClr val="0000FF"/>
                </a:solidFill>
                <a:latin typeface="Times New Roman" pitchFamily="18" charset="0"/>
                <a:cs typeface="Times New Roman" pitchFamily="18" charset="0"/>
              </a:rPr>
              <a:t> </a:t>
            </a:r>
            <a:r>
              <a:rPr lang="ru-RU" sz="3400" i="1" dirty="0" err="1" smtClean="0">
                <a:solidFill>
                  <a:srgbClr val="0000FF"/>
                </a:solidFill>
                <a:latin typeface="Times New Roman" pitchFamily="18" charset="0"/>
                <a:cs typeface="Times New Roman" pitchFamily="18" charset="0"/>
              </a:rPr>
              <a:t>мгл</a:t>
            </a:r>
            <a:r>
              <a:rPr lang="ru-RU" sz="3400" i="1" dirty="0" smtClean="0">
                <a:solidFill>
                  <a:srgbClr val="0000FF"/>
                </a:solidFill>
                <a:latin typeface="Times New Roman" pitchFamily="18" charset="0"/>
                <a:cs typeface="Times New Roman" pitchFamily="18" charset="0"/>
              </a:rPr>
              <a:t> </a:t>
            </a:r>
            <a:r>
              <a:rPr lang="ru-RU" sz="3400" i="1" dirty="0" err="1" smtClean="0">
                <a:solidFill>
                  <a:srgbClr val="0000FF"/>
                </a:solidFill>
                <a:latin typeface="Times New Roman" pitchFamily="18" charset="0"/>
                <a:cs typeface="Times New Roman" pitchFamily="18" charset="0"/>
              </a:rPr>
              <a:t>ехоло</a:t>
            </a:r>
            <a:r>
              <a:rPr lang="ru-RU" sz="3400" i="1" dirty="0" smtClean="0">
                <a:solidFill>
                  <a:srgbClr val="0000FF"/>
                </a:solidFill>
                <a:latin typeface="Times New Roman" pitchFamily="18" charset="0"/>
                <a:cs typeface="Times New Roman" pitchFamily="18" charset="0"/>
              </a:rPr>
              <a:t> </a:t>
            </a:r>
            <a:r>
              <a:rPr lang="ru-RU" sz="3400" i="1" dirty="0" err="1" smtClean="0">
                <a:solidFill>
                  <a:srgbClr val="0000FF"/>
                </a:solidFill>
                <a:latin typeface="Times New Roman" pitchFamily="18" charset="0"/>
                <a:cs typeface="Times New Roman" pitchFamily="18" charset="0"/>
              </a:rPr>
              <a:t>дной</a:t>
            </a:r>
            <a:r>
              <a:rPr lang="ru-RU" sz="3400" dirty="0" smtClean="0">
                <a:solidFill>
                  <a:srgbClr val="0000FF"/>
                </a:solidFill>
                <a:latin typeface="Times New Roman" pitchFamily="18" charset="0"/>
                <a:cs typeface="Times New Roman" pitchFamily="18" charset="0"/>
              </a:rPr>
              <a:t> </a:t>
            </a:r>
            <a:br>
              <a:rPr lang="ru-RU" sz="3400" dirty="0" smtClean="0">
                <a:solidFill>
                  <a:srgbClr val="0000FF"/>
                </a:solidFill>
                <a:latin typeface="Times New Roman" pitchFamily="18" charset="0"/>
                <a:cs typeface="Times New Roman" pitchFamily="18" charset="0"/>
              </a:rPr>
            </a:br>
            <a:r>
              <a:rPr lang="ru-RU" sz="3400" dirty="0" smtClean="0">
                <a:solidFill>
                  <a:srgbClr val="0000FF"/>
                </a:solidFill>
                <a:latin typeface="Times New Roman" pitchFamily="18" charset="0"/>
                <a:cs typeface="Times New Roman" pitchFamily="18" charset="0"/>
              </a:rPr>
              <a:t>- </a:t>
            </a:r>
            <a:r>
              <a:rPr lang="ru-RU" sz="3400" i="1" dirty="0" smtClean="0">
                <a:solidFill>
                  <a:srgbClr val="0000FF"/>
                </a:solidFill>
                <a:latin typeface="Times New Roman" pitchFamily="18" charset="0"/>
                <a:cs typeface="Times New Roman" pitchFamily="18" charset="0"/>
              </a:rPr>
              <a:t>2, 21,18,33 14,4,13, 16,32 15, 6, 2, 16 12,18,16,6,20 </a:t>
            </a:r>
            <a:r>
              <a:rPr lang="ru-RU" sz="3400" dirty="0" smtClean="0">
                <a:solidFill>
                  <a:srgbClr val="0000FF"/>
                </a:solidFill>
                <a:latin typeface="Times New Roman" pitchFamily="18" charset="0"/>
                <a:cs typeface="Times New Roman" pitchFamily="18" charset="0"/>
              </a:rPr>
              <a:t/>
            </a:r>
            <a:br>
              <a:rPr lang="ru-RU" sz="3400" dirty="0" smtClean="0">
                <a:solidFill>
                  <a:srgbClr val="0000FF"/>
                </a:solidFill>
                <a:latin typeface="Times New Roman" pitchFamily="18" charset="0"/>
                <a:cs typeface="Times New Roman" pitchFamily="18" charset="0"/>
              </a:rPr>
            </a:br>
            <a:r>
              <a:rPr lang="ru-RU" sz="3400" dirty="0" smtClean="0">
                <a:solidFill>
                  <a:srgbClr val="0000FF"/>
                </a:solidFill>
                <a:latin typeface="Times New Roman" pitchFamily="18" charset="0"/>
                <a:cs typeface="Times New Roman" pitchFamily="18" charset="0"/>
              </a:rPr>
              <a:t>- </a:t>
            </a:r>
            <a:r>
              <a:rPr lang="ru-RU" sz="3400" i="1" dirty="0" err="1" smtClean="0">
                <a:solidFill>
                  <a:srgbClr val="0000FF"/>
                </a:solidFill>
                <a:latin typeface="Times New Roman" pitchFamily="18" charset="0"/>
                <a:cs typeface="Times New Roman" pitchFamily="18" charset="0"/>
              </a:rPr>
              <a:t>атбивхгалуикпрьауиснпсмкиакязнворчть</a:t>
            </a:r>
            <a:r>
              <a:rPr lang="ru-RU" sz="3400" dirty="0" smtClean="0">
                <a:solidFill>
                  <a:srgbClr val="0000FF"/>
                </a:solidFill>
                <a:latin typeface="Times New Roman" pitchFamily="18" charset="0"/>
                <a:cs typeface="Times New Roman" pitchFamily="18" charset="0"/>
              </a:rPr>
              <a:t/>
            </a:r>
            <a:br>
              <a:rPr lang="ru-RU" sz="3400" dirty="0" smtClean="0">
                <a:solidFill>
                  <a:srgbClr val="0000FF"/>
                </a:solidFill>
                <a:latin typeface="Times New Roman" pitchFamily="18" charset="0"/>
                <a:cs typeface="Times New Roman" pitchFamily="18" charset="0"/>
              </a:rPr>
            </a:br>
            <a:r>
              <a:rPr lang="ru-RU" sz="3400" dirty="0" smtClean="0">
                <a:solidFill>
                  <a:srgbClr val="0000FF"/>
                </a:solidFill>
                <a:latin typeface="Times New Roman" pitchFamily="18" charset="0"/>
                <a:cs typeface="Times New Roman" pitchFamily="18" charset="0"/>
              </a:rPr>
              <a:t>- </a:t>
            </a:r>
            <a:r>
              <a:rPr lang="ru-RU" sz="3400" i="1" dirty="0" smtClean="0">
                <a:solidFill>
                  <a:srgbClr val="0000FF"/>
                </a:solidFill>
                <a:latin typeface="Times New Roman" pitchFamily="18" charset="0"/>
                <a:cs typeface="Times New Roman" pitchFamily="18" charset="0"/>
              </a:rPr>
              <a:t>уж боне </a:t>
            </a:r>
            <a:r>
              <a:rPr lang="ru-RU" sz="3400" i="1" dirty="0" err="1" smtClean="0">
                <a:solidFill>
                  <a:srgbClr val="0000FF"/>
                </a:solidFill>
                <a:latin typeface="Times New Roman" pitchFamily="18" charset="0"/>
                <a:cs typeface="Times New Roman" pitchFamily="18" charset="0"/>
              </a:rPr>
              <a:t>ньюосе</a:t>
            </a:r>
            <a:r>
              <a:rPr lang="ru-RU" sz="3400" i="1" dirty="0" smtClean="0">
                <a:solidFill>
                  <a:srgbClr val="0000FF"/>
                </a:solidFill>
                <a:latin typeface="Times New Roman" pitchFamily="18" charset="0"/>
                <a:cs typeface="Times New Roman" pitchFamily="18" charset="0"/>
              </a:rPr>
              <a:t> </a:t>
            </a:r>
            <a:r>
              <a:rPr lang="ru-RU" sz="3400" i="1" dirty="0" err="1" smtClean="0">
                <a:solidFill>
                  <a:srgbClr val="0000FF"/>
                </a:solidFill>
                <a:latin typeface="Times New Roman" pitchFamily="18" charset="0"/>
                <a:cs typeface="Times New Roman" pitchFamily="18" charset="0"/>
              </a:rPr>
              <a:t>шалоды</a:t>
            </a:r>
            <a:r>
              <a:rPr lang="ru-RU" sz="3400" dirty="0" smtClean="0"/>
              <a:t/>
            </a:r>
            <a:br>
              <a:rPr lang="ru-RU" sz="3400" dirty="0" smtClean="0"/>
            </a:br>
            <a:endParaRPr lang="ru-RU" sz="3400" dirty="0"/>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143116"/>
            <a:ext cx="8786842" cy="1143000"/>
          </a:xfrm>
        </p:spPr>
        <p:txBody>
          <a:bodyPr>
            <a:normAutofit fontScale="90000"/>
          </a:bodyPr>
          <a:lstStyle/>
          <a:p>
            <a:pPr marL="742950" indent="-742950" algn="l"/>
            <a:r>
              <a:rPr lang="ru-RU" dirty="0" smtClean="0"/>
              <a:t/>
            </a:r>
            <a:br>
              <a:rPr lang="ru-RU" dirty="0" smtClean="0"/>
            </a:br>
            <a:r>
              <a:rPr lang="ru-RU" dirty="0" smtClean="0">
                <a:solidFill>
                  <a:srgbClr val="0000FF"/>
                </a:solidFill>
                <a:latin typeface="Times New Roman" pitchFamily="18" charset="0"/>
                <a:cs typeface="Times New Roman" pitchFamily="18" charset="0"/>
              </a:rPr>
              <a:t>1. Шалун, уж, заморозил, пальчик.</a:t>
            </a:r>
            <a:br>
              <a:rPr lang="ru-RU" dirty="0" smtClean="0">
                <a:solidFill>
                  <a:srgbClr val="0000FF"/>
                </a:solidFill>
                <a:latin typeface="Times New Roman" pitchFamily="18" charset="0"/>
                <a:cs typeface="Times New Roman" pitchFamily="18" charset="0"/>
              </a:rPr>
            </a:br>
            <a:r>
              <a:rPr lang="ru-RU" dirty="0" smtClean="0">
                <a:solidFill>
                  <a:srgbClr val="0000FF"/>
                </a:solidFill>
                <a:latin typeface="Times New Roman" pitchFamily="18" charset="0"/>
                <a:cs typeface="Times New Roman" pitchFamily="18" charset="0"/>
              </a:rPr>
              <a:t>2.  Мороз и солнце день чудесный.</a:t>
            </a:r>
            <a:br>
              <a:rPr lang="ru-RU" dirty="0" smtClean="0">
                <a:solidFill>
                  <a:srgbClr val="0000FF"/>
                </a:solidFill>
                <a:latin typeface="Times New Roman" pitchFamily="18" charset="0"/>
                <a:cs typeface="Times New Roman" pitchFamily="18" charset="0"/>
              </a:rPr>
            </a:br>
            <a:r>
              <a:rPr lang="ru-RU" dirty="0" smtClean="0">
                <a:solidFill>
                  <a:srgbClr val="0000FF"/>
                </a:solidFill>
                <a:latin typeface="Times New Roman" pitchFamily="18" charset="0"/>
                <a:cs typeface="Times New Roman" pitchFamily="18" charset="0"/>
              </a:rPr>
              <a:t>3. Сквозь волнистые туманы пробивается луна.</a:t>
            </a:r>
            <a:br>
              <a:rPr lang="ru-RU" dirty="0" smtClean="0">
                <a:solidFill>
                  <a:srgbClr val="0000FF"/>
                </a:solidFill>
                <a:latin typeface="Times New Roman" pitchFamily="18" charset="0"/>
                <a:cs typeface="Times New Roman" pitchFamily="18" charset="0"/>
              </a:rPr>
            </a:br>
            <a:r>
              <a:rPr lang="ru-RU" dirty="0" smtClean="0">
                <a:solidFill>
                  <a:srgbClr val="0000FF"/>
                </a:solidFill>
                <a:latin typeface="Times New Roman" pitchFamily="18" charset="0"/>
                <a:cs typeface="Times New Roman" pitchFamily="18" charset="0"/>
              </a:rPr>
              <a:t>4.  Встает заря во мгле холодной.</a:t>
            </a:r>
            <a:br>
              <a:rPr lang="ru-RU" dirty="0" smtClean="0">
                <a:solidFill>
                  <a:srgbClr val="0000FF"/>
                </a:solidFill>
                <a:latin typeface="Times New Roman" pitchFamily="18" charset="0"/>
                <a:cs typeface="Times New Roman" pitchFamily="18" charset="0"/>
              </a:rPr>
            </a:br>
            <a:r>
              <a:rPr lang="ru-RU" dirty="0" smtClean="0">
                <a:solidFill>
                  <a:srgbClr val="0000FF"/>
                </a:solidFill>
                <a:latin typeface="Times New Roman" pitchFamily="18" charset="0"/>
                <a:cs typeface="Times New Roman" pitchFamily="18" charset="0"/>
              </a:rPr>
              <a:t>5. Буря мглою небо кроет.</a:t>
            </a:r>
            <a:br>
              <a:rPr lang="ru-RU" dirty="0" smtClean="0">
                <a:solidFill>
                  <a:srgbClr val="0000FF"/>
                </a:solidFill>
                <a:latin typeface="Times New Roman" pitchFamily="18" charset="0"/>
                <a:cs typeface="Times New Roman" pitchFamily="18" charset="0"/>
              </a:rPr>
            </a:br>
            <a:endParaRPr lang="ru-RU" dirty="0">
              <a:solidFill>
                <a:srgbClr val="0000FF"/>
              </a:solidFill>
              <a:latin typeface="Times New Roman" pitchFamily="18" charset="0"/>
              <a:cs typeface="Times New Roman" pitchFamily="18" charset="0"/>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11882"/>
          </a:xfrm>
        </p:spPr>
        <p:txBody>
          <a:bodyPr>
            <a:normAutofit/>
          </a:bodyPr>
          <a:lstStyle/>
          <a:p>
            <a:r>
              <a:rPr lang="ru-RU" dirty="0" smtClean="0">
                <a:solidFill>
                  <a:srgbClr val="FF0000"/>
                </a:solidFill>
              </a:rPr>
              <a:t>Общие вопросы:</a:t>
            </a:r>
            <a:r>
              <a:rPr lang="ru-RU" dirty="0" smtClean="0"/>
              <a:t/>
            </a:r>
            <a:br>
              <a:rPr lang="ru-RU" dirty="0" smtClean="0"/>
            </a:br>
            <a:r>
              <a:rPr lang="ru-RU" sz="3600" b="1" i="1" dirty="0" smtClean="0">
                <a:solidFill>
                  <a:srgbClr val="0000FF"/>
                </a:solidFill>
                <a:latin typeface="Times New Roman" pitchFamily="18" charset="0"/>
                <a:cs typeface="Times New Roman" pitchFamily="18" charset="0"/>
              </a:rPr>
              <a:t>1. Маленький деревянный домик, в который весной заселяются птицы для выведения потомства. </a:t>
            </a:r>
            <a:br>
              <a:rPr lang="ru-RU" sz="3600" b="1" i="1" dirty="0" smtClean="0">
                <a:solidFill>
                  <a:srgbClr val="0000FF"/>
                </a:solidFill>
                <a:latin typeface="Times New Roman" pitchFamily="18" charset="0"/>
                <a:cs typeface="Times New Roman" pitchFamily="18" charset="0"/>
              </a:rPr>
            </a:br>
            <a:r>
              <a:rPr lang="ru-RU" sz="3600" b="1" i="1" dirty="0" smtClean="0">
                <a:solidFill>
                  <a:srgbClr val="0000FF"/>
                </a:solidFill>
                <a:latin typeface="Times New Roman" pitchFamily="18" charset="0"/>
                <a:cs typeface="Times New Roman" pitchFamily="18" charset="0"/>
              </a:rPr>
              <a:t/>
            </a:r>
            <a:br>
              <a:rPr lang="ru-RU" sz="3600" b="1" i="1" dirty="0" smtClean="0">
                <a:solidFill>
                  <a:srgbClr val="0000FF"/>
                </a:solidFill>
                <a:latin typeface="Times New Roman" pitchFamily="18" charset="0"/>
                <a:cs typeface="Times New Roman" pitchFamily="18" charset="0"/>
              </a:rPr>
            </a:br>
            <a:r>
              <a:rPr lang="ru-RU" sz="3600" dirty="0" smtClean="0">
                <a:solidFill>
                  <a:srgbClr val="0000FF"/>
                </a:solidFill>
                <a:latin typeface="Times New Roman" pitchFamily="18" charset="0"/>
                <a:cs typeface="Times New Roman" pitchFamily="18" charset="0"/>
              </a:rPr>
              <a:t/>
            </a:r>
            <a:br>
              <a:rPr lang="ru-RU" sz="3600" dirty="0" smtClean="0">
                <a:solidFill>
                  <a:srgbClr val="0000FF"/>
                </a:solidFill>
                <a:latin typeface="Times New Roman" pitchFamily="18" charset="0"/>
                <a:cs typeface="Times New Roman" pitchFamily="18" charset="0"/>
              </a:rPr>
            </a:br>
            <a:r>
              <a:rPr lang="ru-RU" sz="6000" b="1" dirty="0" smtClean="0"/>
              <a:t/>
            </a:r>
            <a:br>
              <a:rPr lang="ru-RU" sz="6000" b="1" dirty="0" smtClean="0"/>
            </a:br>
            <a:endParaRPr lang="ru-RU" dirty="0"/>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4643446"/>
            <a:ext cx="8229600" cy="1143000"/>
          </a:xfrm>
        </p:spPr>
        <p:txBody>
          <a:bodyPr>
            <a:normAutofit fontScale="90000"/>
          </a:bodyPr>
          <a:lstStyle/>
          <a:p>
            <a:r>
              <a:rPr lang="ru-RU" sz="4000" dirty="0" smtClean="0">
                <a:solidFill>
                  <a:srgbClr val="0000FF"/>
                </a:solidFill>
              </a:rPr>
              <a:t>: </a:t>
            </a:r>
            <a:br>
              <a:rPr lang="ru-RU" sz="4000" dirty="0" smtClean="0">
                <a:solidFill>
                  <a:srgbClr val="0000FF"/>
                </a:solidFill>
              </a:rPr>
            </a:br>
            <a:r>
              <a:rPr lang="ru-RU" sz="4000" dirty="0" smtClean="0">
                <a:solidFill>
                  <a:srgbClr val="0000FF"/>
                </a:solidFill>
              </a:rPr>
              <a:t> </a:t>
            </a:r>
            <a:br>
              <a:rPr lang="ru-RU" sz="4000" dirty="0" smtClean="0">
                <a:solidFill>
                  <a:srgbClr val="0000FF"/>
                </a:solidFill>
              </a:rPr>
            </a:br>
            <a:r>
              <a:rPr lang="ru-RU" dirty="0" smtClean="0"/>
              <a:t/>
            </a:r>
            <a:br>
              <a:rPr lang="ru-RU" dirty="0" smtClean="0"/>
            </a:br>
            <a:r>
              <a:rPr lang="ru-RU" dirty="0" smtClean="0"/>
              <a:t> </a:t>
            </a:r>
            <a:br>
              <a:rPr lang="ru-RU" dirty="0" smtClean="0"/>
            </a:br>
            <a:endParaRPr lang="ru-RU" dirty="0"/>
          </a:p>
        </p:txBody>
      </p:sp>
      <p:pic>
        <p:nvPicPr>
          <p:cNvPr id="3" name="Рисунок 2" descr="http://media.onsugar.com/files/2010/10/43/1/1161/11613026/27/gol-03.jpg"/>
          <p:cNvPicPr/>
          <p:nvPr/>
        </p:nvPicPr>
        <p:blipFill>
          <a:blip r:embed="rId2"/>
          <a:srcRect/>
          <a:stretch>
            <a:fillRect/>
          </a:stretch>
        </p:blipFill>
        <p:spPr bwMode="auto">
          <a:xfrm>
            <a:off x="1000100" y="1500174"/>
            <a:ext cx="7072362" cy="3500462"/>
          </a:xfrm>
          <a:prstGeom prst="rect">
            <a:avLst/>
          </a:prstGeom>
          <a:noFill/>
          <a:ln w="9525">
            <a:noFill/>
            <a:miter lim="800000"/>
            <a:headEnd/>
            <a:tailEnd/>
          </a:ln>
        </p:spPr>
      </p:pic>
      <p:sp>
        <p:nvSpPr>
          <p:cNvPr id="4" name="Прямоугольник 3"/>
          <p:cNvSpPr/>
          <p:nvPr/>
        </p:nvSpPr>
        <p:spPr>
          <a:xfrm>
            <a:off x="1857356" y="642918"/>
            <a:ext cx="5694188" cy="707886"/>
          </a:xfrm>
          <a:prstGeom prst="rect">
            <a:avLst/>
          </a:prstGeom>
        </p:spPr>
        <p:txBody>
          <a:bodyPr wrap="none">
            <a:spAutoFit/>
          </a:bodyPr>
          <a:lstStyle/>
          <a:p>
            <a:r>
              <a:rPr lang="ru-RU" sz="4000" dirty="0" smtClean="0">
                <a:solidFill>
                  <a:srgbClr val="0000FF"/>
                </a:solidFill>
                <a:latin typeface="Times New Roman" pitchFamily="18" charset="0"/>
                <a:cs typeface="Times New Roman" pitchFamily="18" charset="0"/>
              </a:rPr>
              <a:t>разгадайте четыре имени</a:t>
            </a:r>
            <a:endParaRPr lang="ru-RU" sz="4000" dirty="0">
              <a:latin typeface="Times New Roman" pitchFamily="18" charset="0"/>
              <a:cs typeface="Times New Roman" pitchFamily="18" charset="0"/>
            </a:endParaRPr>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00166" y="1857364"/>
            <a:ext cx="6229336" cy="1143000"/>
          </a:xfrm>
        </p:spPr>
        <p:txBody>
          <a:bodyPr>
            <a:noAutofit/>
          </a:bodyPr>
          <a:lstStyle/>
          <a:p>
            <a:pPr algn="l"/>
            <a:r>
              <a:rPr lang="ru-RU" sz="7200" b="1" i="1" dirty="0" smtClean="0">
                <a:solidFill>
                  <a:srgbClr val="0000FF"/>
                </a:solidFill>
                <a:latin typeface="Times New Roman" pitchFamily="18" charset="0"/>
                <a:cs typeface="Times New Roman" pitchFamily="18" charset="0"/>
              </a:rPr>
              <a:t/>
            </a:r>
            <a:br>
              <a:rPr lang="ru-RU" sz="7200" b="1" i="1" dirty="0" smtClean="0">
                <a:solidFill>
                  <a:srgbClr val="0000FF"/>
                </a:solidFill>
                <a:latin typeface="Times New Roman" pitchFamily="18" charset="0"/>
                <a:cs typeface="Times New Roman" pitchFamily="18" charset="0"/>
              </a:rPr>
            </a:br>
            <a:r>
              <a:rPr lang="ru-RU" sz="7200" b="1" i="1" dirty="0" smtClean="0">
                <a:solidFill>
                  <a:srgbClr val="0000FF"/>
                </a:solidFill>
                <a:latin typeface="Times New Roman" pitchFamily="18" charset="0"/>
                <a:cs typeface="Times New Roman" pitchFamily="18" charset="0"/>
              </a:rPr>
              <a:t>1.Сева </a:t>
            </a:r>
            <a:br>
              <a:rPr lang="ru-RU" sz="7200" b="1" i="1" dirty="0" smtClean="0">
                <a:solidFill>
                  <a:srgbClr val="0000FF"/>
                </a:solidFill>
                <a:latin typeface="Times New Roman" pitchFamily="18" charset="0"/>
                <a:cs typeface="Times New Roman" pitchFamily="18" charset="0"/>
              </a:rPr>
            </a:br>
            <a:r>
              <a:rPr lang="ru-RU" sz="7200" b="1" i="1" dirty="0" smtClean="0">
                <a:solidFill>
                  <a:srgbClr val="0000FF"/>
                </a:solidFill>
                <a:latin typeface="Times New Roman" pitchFamily="18" charset="0"/>
                <a:cs typeface="Times New Roman" pitchFamily="18" charset="0"/>
              </a:rPr>
              <a:t>2.Серёжа</a:t>
            </a:r>
            <a:br>
              <a:rPr lang="ru-RU" sz="7200" b="1" i="1" dirty="0" smtClean="0">
                <a:solidFill>
                  <a:srgbClr val="0000FF"/>
                </a:solidFill>
                <a:latin typeface="Times New Roman" pitchFamily="18" charset="0"/>
                <a:cs typeface="Times New Roman" pitchFamily="18" charset="0"/>
              </a:rPr>
            </a:br>
            <a:r>
              <a:rPr lang="ru-RU" sz="7200" b="1" i="1" dirty="0" smtClean="0">
                <a:solidFill>
                  <a:srgbClr val="0000FF"/>
                </a:solidFill>
                <a:latin typeface="Times New Roman" pitchFamily="18" charset="0"/>
                <a:cs typeface="Times New Roman" pitchFamily="18" charset="0"/>
              </a:rPr>
              <a:t>3.Настя </a:t>
            </a:r>
            <a:br>
              <a:rPr lang="ru-RU" sz="7200" b="1" i="1" dirty="0" smtClean="0">
                <a:solidFill>
                  <a:srgbClr val="0000FF"/>
                </a:solidFill>
                <a:latin typeface="Times New Roman" pitchFamily="18" charset="0"/>
                <a:cs typeface="Times New Roman" pitchFamily="18" charset="0"/>
              </a:rPr>
            </a:br>
            <a:r>
              <a:rPr lang="ru-RU" sz="7200" b="1" i="1" dirty="0" smtClean="0">
                <a:solidFill>
                  <a:srgbClr val="0000FF"/>
                </a:solidFill>
                <a:latin typeface="Times New Roman" pitchFamily="18" charset="0"/>
                <a:cs typeface="Times New Roman" pitchFamily="18" charset="0"/>
              </a:rPr>
              <a:t>4.Вова</a:t>
            </a:r>
            <a:endParaRPr lang="ru-RU" sz="7200" dirty="0">
              <a:latin typeface="Times New Roman" pitchFamily="18" charset="0"/>
              <a:cs typeface="Times New Roman" pitchFamily="18" charset="0"/>
            </a:endParaRPr>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83320"/>
          </a:xfrm>
        </p:spPr>
        <p:txBody>
          <a:bodyPr>
            <a:normAutofit/>
          </a:bodyPr>
          <a:lstStyle/>
          <a:p>
            <a:pPr lvl="0" algn="l"/>
            <a:r>
              <a:rPr lang="ru-RU" sz="2400" dirty="0" err="1" smtClean="0">
                <a:solidFill>
                  <a:srgbClr val="0000FF"/>
                </a:solidFill>
                <a:latin typeface="Times New Roman" pitchFamily="18" charset="0"/>
                <a:cs typeface="Times New Roman" pitchFamily="18" charset="0"/>
              </a:rPr>
              <a:t>Золушкин</a:t>
            </a:r>
            <a:r>
              <a:rPr lang="ru-RU" sz="2400" dirty="0" smtClean="0">
                <a:solidFill>
                  <a:srgbClr val="0000FF"/>
                </a:solidFill>
                <a:latin typeface="Times New Roman" pitchFamily="18" charset="0"/>
                <a:cs typeface="Times New Roman" pitchFamily="18" charset="0"/>
              </a:rPr>
              <a:t> башмачок – простой или золотой? </a:t>
            </a:r>
            <a:br>
              <a:rPr lang="ru-RU" sz="2400" dirty="0" smtClean="0">
                <a:solidFill>
                  <a:srgbClr val="0000FF"/>
                </a:solidFill>
                <a:latin typeface="Times New Roman" pitchFamily="18" charset="0"/>
                <a:cs typeface="Times New Roman" pitchFamily="18" charset="0"/>
              </a:rPr>
            </a:br>
            <a:r>
              <a:rPr lang="ru-RU" sz="2400" dirty="0" smtClean="0">
                <a:solidFill>
                  <a:srgbClr val="0000FF"/>
                </a:solidFill>
                <a:latin typeface="Times New Roman" pitchFamily="18" charset="0"/>
                <a:cs typeface="Times New Roman" pitchFamily="18" charset="0"/>
              </a:rPr>
              <a:t>У Колобка на шее был бантик или галстук? </a:t>
            </a:r>
            <a:br>
              <a:rPr lang="ru-RU" sz="2400" dirty="0" smtClean="0">
                <a:solidFill>
                  <a:srgbClr val="0000FF"/>
                </a:solidFill>
                <a:latin typeface="Times New Roman" pitchFamily="18" charset="0"/>
                <a:cs typeface="Times New Roman" pitchFamily="18" charset="0"/>
              </a:rPr>
            </a:br>
            <a:r>
              <a:rPr lang="ru-RU" sz="2400" dirty="0" smtClean="0">
                <a:solidFill>
                  <a:srgbClr val="0000FF"/>
                </a:solidFill>
                <a:latin typeface="Times New Roman" pitchFamily="18" charset="0"/>
                <a:cs typeface="Times New Roman" pitchFamily="18" charset="0"/>
              </a:rPr>
              <a:t>Какие ноги у страуса сильнее – передние или задние? </a:t>
            </a:r>
            <a:br>
              <a:rPr lang="ru-RU" sz="2400" dirty="0" smtClean="0">
                <a:solidFill>
                  <a:srgbClr val="0000FF"/>
                </a:solidFill>
                <a:latin typeface="Times New Roman" pitchFamily="18" charset="0"/>
                <a:cs typeface="Times New Roman" pitchFamily="18" charset="0"/>
              </a:rPr>
            </a:br>
            <a:r>
              <a:rPr lang="ru-RU" sz="2400" dirty="0" err="1" smtClean="0">
                <a:solidFill>
                  <a:srgbClr val="0000FF"/>
                </a:solidFill>
                <a:latin typeface="Times New Roman" pitchFamily="18" charset="0"/>
                <a:cs typeface="Times New Roman" pitchFamily="18" charset="0"/>
              </a:rPr>
              <a:t>Мальвина</a:t>
            </a:r>
            <a:r>
              <a:rPr lang="ru-RU" sz="2400" dirty="0" smtClean="0">
                <a:solidFill>
                  <a:srgbClr val="0000FF"/>
                </a:solidFill>
                <a:latin typeface="Times New Roman" pitchFamily="18" charset="0"/>
                <a:cs typeface="Times New Roman" pitchFamily="18" charset="0"/>
              </a:rPr>
              <a:t> – брюнетка или блондинка? </a:t>
            </a:r>
            <a:br>
              <a:rPr lang="ru-RU" sz="2400" dirty="0" smtClean="0">
                <a:solidFill>
                  <a:srgbClr val="0000FF"/>
                </a:solidFill>
                <a:latin typeface="Times New Roman" pitchFamily="18" charset="0"/>
                <a:cs typeface="Times New Roman" pitchFamily="18" charset="0"/>
              </a:rPr>
            </a:br>
            <a:r>
              <a:rPr lang="ru-RU" sz="2400" dirty="0" smtClean="0">
                <a:solidFill>
                  <a:srgbClr val="0000FF"/>
                </a:solidFill>
                <a:latin typeface="Times New Roman" pitchFamily="18" charset="0"/>
                <a:cs typeface="Times New Roman" pitchFamily="18" charset="0"/>
              </a:rPr>
              <a:t>“Зимой и летом одним цветом” – это заяц или волк? </a:t>
            </a:r>
            <a:br>
              <a:rPr lang="ru-RU" sz="2400" dirty="0" smtClean="0">
                <a:solidFill>
                  <a:srgbClr val="0000FF"/>
                </a:solidFill>
                <a:latin typeface="Times New Roman" pitchFamily="18" charset="0"/>
                <a:cs typeface="Times New Roman" pitchFamily="18" charset="0"/>
              </a:rPr>
            </a:br>
            <a:r>
              <a:rPr lang="ru-RU" sz="2400" dirty="0" smtClean="0">
                <a:solidFill>
                  <a:srgbClr val="0000FF"/>
                </a:solidFill>
                <a:latin typeface="Times New Roman" pitchFamily="18" charset="0"/>
                <a:cs typeface="Times New Roman" pitchFamily="18" charset="0"/>
              </a:rPr>
              <a:t>Красная Шапочка носила венок из ромашек или одуванчиков? </a:t>
            </a:r>
            <a:br>
              <a:rPr lang="ru-RU" sz="2400" dirty="0" smtClean="0">
                <a:solidFill>
                  <a:srgbClr val="0000FF"/>
                </a:solidFill>
                <a:latin typeface="Times New Roman" pitchFamily="18" charset="0"/>
                <a:cs typeface="Times New Roman" pitchFamily="18" charset="0"/>
              </a:rPr>
            </a:br>
            <a:r>
              <a:rPr lang="ru-RU" sz="2400" dirty="0" smtClean="0">
                <a:solidFill>
                  <a:srgbClr val="0000FF"/>
                </a:solidFill>
                <a:latin typeface="Times New Roman" pitchFamily="18" charset="0"/>
                <a:cs typeface="Times New Roman" pitchFamily="18" charset="0"/>
              </a:rPr>
              <a:t>Что Муха-Цокотуха нашла, когда по полю пошла: самовар или чайник</a:t>
            </a:r>
            <a:br>
              <a:rPr lang="ru-RU" sz="2400" dirty="0" smtClean="0">
                <a:solidFill>
                  <a:srgbClr val="0000FF"/>
                </a:solidFill>
                <a:latin typeface="Times New Roman" pitchFamily="18" charset="0"/>
                <a:cs typeface="Times New Roman" pitchFamily="18" charset="0"/>
              </a:rPr>
            </a:br>
            <a:r>
              <a:rPr lang="ru-RU" sz="2400" dirty="0" smtClean="0">
                <a:solidFill>
                  <a:srgbClr val="0000FF"/>
                </a:solidFill>
                <a:latin typeface="Times New Roman" pitchFamily="18" charset="0"/>
                <a:cs typeface="Times New Roman" pitchFamily="18" charset="0"/>
              </a:rPr>
              <a:t>Котенок Гав гавкает или тявкает? </a:t>
            </a:r>
            <a:br>
              <a:rPr lang="ru-RU" sz="2400" dirty="0" smtClean="0">
                <a:solidFill>
                  <a:srgbClr val="0000FF"/>
                </a:solidFill>
                <a:latin typeface="Times New Roman" pitchFamily="18" charset="0"/>
                <a:cs typeface="Times New Roman" pitchFamily="18" charset="0"/>
              </a:rPr>
            </a:br>
            <a:r>
              <a:rPr lang="ru-RU" sz="2400" dirty="0" smtClean="0">
                <a:solidFill>
                  <a:srgbClr val="0000FF"/>
                </a:solidFill>
                <a:latin typeface="Times New Roman" pitchFamily="18" charset="0"/>
                <a:cs typeface="Times New Roman" pitchFamily="18" charset="0"/>
              </a:rPr>
              <a:t>Когда Буратино получил золотой ключик, пытался ли </a:t>
            </a:r>
            <a:r>
              <a:rPr lang="ru-RU" sz="2400" dirty="0" err="1" smtClean="0">
                <a:solidFill>
                  <a:srgbClr val="0000FF"/>
                </a:solidFill>
                <a:latin typeface="Times New Roman" pitchFamily="18" charset="0"/>
                <a:cs typeface="Times New Roman" pitchFamily="18" charset="0"/>
              </a:rPr>
              <a:t>Бармалей</a:t>
            </a:r>
            <a:r>
              <a:rPr lang="ru-RU" sz="2400" dirty="0" smtClean="0">
                <a:solidFill>
                  <a:srgbClr val="0000FF"/>
                </a:solidFill>
                <a:latin typeface="Times New Roman" pitchFamily="18" charset="0"/>
                <a:cs typeface="Times New Roman" pitchFamily="18" charset="0"/>
              </a:rPr>
              <a:t> его отобрать? </a:t>
            </a:r>
            <a:br>
              <a:rPr lang="ru-RU" sz="2400" dirty="0" smtClean="0">
                <a:solidFill>
                  <a:srgbClr val="0000FF"/>
                </a:solidFill>
                <a:latin typeface="Times New Roman" pitchFamily="18" charset="0"/>
                <a:cs typeface="Times New Roman" pitchFamily="18" charset="0"/>
              </a:rPr>
            </a:br>
            <a:r>
              <a:rPr lang="ru-RU" sz="2400" dirty="0" smtClean="0">
                <a:solidFill>
                  <a:srgbClr val="0000FF"/>
                </a:solidFill>
                <a:latin typeface="Times New Roman" pitchFamily="18" charset="0"/>
                <a:cs typeface="Times New Roman" pitchFamily="18" charset="0"/>
              </a:rPr>
              <a:t>Кого водила на веревочке Шапокляк кошку или собачку? </a:t>
            </a:r>
            <a:r>
              <a:rPr lang="ru-RU" sz="4800" dirty="0" smtClean="0"/>
              <a:t/>
            </a:r>
            <a:br>
              <a:rPr lang="ru-RU" sz="4800" dirty="0" smtClean="0"/>
            </a:br>
            <a:endParaRPr lang="ru-RU" sz="4800" dirty="0"/>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2928934"/>
            <a:ext cx="7772400" cy="1470025"/>
          </a:xfrm>
        </p:spPr>
        <p:txBody>
          <a:bodyPr>
            <a:noAutofit/>
          </a:bodyPr>
          <a:lstStyle/>
          <a:p>
            <a:pPr lvl="0" algn="l"/>
            <a:r>
              <a:rPr lang="ru-RU" sz="2000" dirty="0" smtClean="0">
                <a:solidFill>
                  <a:srgbClr val="0000FF"/>
                </a:solidFill>
                <a:latin typeface="Times New Roman" pitchFamily="18" charset="0"/>
                <a:cs typeface="Times New Roman" pitchFamily="18" charset="0"/>
              </a:rPr>
              <a:t>Он красен платежом. </a:t>
            </a:r>
            <a:br>
              <a:rPr lang="ru-RU" sz="2000" dirty="0" smtClean="0">
                <a:solidFill>
                  <a:srgbClr val="0000FF"/>
                </a:solidFill>
                <a:latin typeface="Times New Roman" pitchFamily="18" charset="0"/>
                <a:cs typeface="Times New Roman" pitchFamily="18" charset="0"/>
              </a:rPr>
            </a:br>
            <a:r>
              <a:rPr lang="ru-RU" sz="2000" dirty="0" smtClean="0">
                <a:solidFill>
                  <a:srgbClr val="0000FF"/>
                </a:solidFill>
                <a:latin typeface="Times New Roman" pitchFamily="18" charset="0"/>
                <a:cs typeface="Times New Roman" pitchFamily="18" charset="0"/>
              </a:rPr>
              <a:t>Праздник, не являющийся круглогодичным для кота. </a:t>
            </a:r>
            <a:br>
              <a:rPr lang="ru-RU" sz="2000" dirty="0" smtClean="0">
                <a:solidFill>
                  <a:srgbClr val="0000FF"/>
                </a:solidFill>
                <a:latin typeface="Times New Roman" pitchFamily="18" charset="0"/>
                <a:cs typeface="Times New Roman" pitchFamily="18" charset="0"/>
              </a:rPr>
            </a:br>
            <a:r>
              <a:rPr lang="ru-RU" sz="2000" dirty="0" smtClean="0">
                <a:solidFill>
                  <a:srgbClr val="0000FF"/>
                </a:solidFill>
                <a:latin typeface="Times New Roman" pitchFamily="18" charset="0"/>
                <a:cs typeface="Times New Roman" pitchFamily="18" charset="0"/>
              </a:rPr>
              <a:t>Приходит во время еды. </a:t>
            </a:r>
            <a:br>
              <a:rPr lang="ru-RU" sz="2000" dirty="0" smtClean="0">
                <a:solidFill>
                  <a:srgbClr val="0000FF"/>
                </a:solidFill>
                <a:latin typeface="Times New Roman" pitchFamily="18" charset="0"/>
                <a:cs typeface="Times New Roman" pitchFamily="18" charset="0"/>
              </a:rPr>
            </a:br>
            <a:r>
              <a:rPr lang="ru-RU" sz="2000" dirty="0" smtClean="0">
                <a:solidFill>
                  <a:srgbClr val="0000FF"/>
                </a:solidFill>
                <a:latin typeface="Times New Roman" pitchFamily="18" charset="0"/>
                <a:cs typeface="Times New Roman" pitchFamily="18" charset="0"/>
              </a:rPr>
              <a:t>Не укусишь, несмотря на близость местонахождения. </a:t>
            </a:r>
            <a:br>
              <a:rPr lang="ru-RU" sz="2000" dirty="0" smtClean="0">
                <a:solidFill>
                  <a:srgbClr val="0000FF"/>
                </a:solidFill>
                <a:latin typeface="Times New Roman" pitchFamily="18" charset="0"/>
                <a:cs typeface="Times New Roman" pitchFamily="18" charset="0"/>
              </a:rPr>
            </a:br>
            <a:r>
              <a:rPr lang="ru-RU" sz="2000" dirty="0" smtClean="0">
                <a:solidFill>
                  <a:srgbClr val="0000FF"/>
                </a:solidFill>
                <a:latin typeface="Times New Roman" pitchFamily="18" charset="0"/>
                <a:cs typeface="Times New Roman" pitchFamily="18" charset="0"/>
              </a:rPr>
              <a:t>Тихое место обитания нечистой силы. </a:t>
            </a:r>
            <a:br>
              <a:rPr lang="ru-RU" sz="2000" dirty="0" smtClean="0">
                <a:solidFill>
                  <a:srgbClr val="0000FF"/>
                </a:solidFill>
                <a:latin typeface="Times New Roman" pitchFamily="18" charset="0"/>
                <a:cs typeface="Times New Roman" pitchFamily="18" charset="0"/>
              </a:rPr>
            </a:br>
            <a:r>
              <a:rPr lang="ru-RU" sz="2000" dirty="0" smtClean="0">
                <a:solidFill>
                  <a:srgbClr val="0000FF"/>
                </a:solidFill>
                <a:latin typeface="Times New Roman" pitchFamily="18" charset="0"/>
                <a:cs typeface="Times New Roman" pitchFamily="18" charset="0"/>
              </a:rPr>
              <a:t>Птица, на которую не похоже вылетевшее слово. </a:t>
            </a:r>
            <a:br>
              <a:rPr lang="ru-RU" sz="2000" dirty="0" smtClean="0">
                <a:solidFill>
                  <a:srgbClr val="0000FF"/>
                </a:solidFill>
                <a:latin typeface="Times New Roman" pitchFamily="18" charset="0"/>
                <a:cs typeface="Times New Roman" pitchFamily="18" charset="0"/>
              </a:rPr>
            </a:br>
            <a:r>
              <a:rPr lang="ru-RU" sz="2000" dirty="0" smtClean="0">
                <a:solidFill>
                  <a:srgbClr val="0000FF"/>
                </a:solidFill>
                <a:latin typeface="Times New Roman" pitchFamily="18" charset="0"/>
                <a:cs typeface="Times New Roman" pitchFamily="18" charset="0"/>
              </a:rPr>
              <a:t>Если своя, то не тянет. </a:t>
            </a:r>
            <a:br>
              <a:rPr lang="ru-RU" sz="2000" dirty="0" smtClean="0">
                <a:solidFill>
                  <a:srgbClr val="0000FF"/>
                </a:solidFill>
                <a:latin typeface="Times New Roman" pitchFamily="18" charset="0"/>
                <a:cs typeface="Times New Roman" pitchFamily="18" charset="0"/>
              </a:rPr>
            </a:br>
            <a:r>
              <a:rPr lang="ru-RU" sz="2000" dirty="0" smtClean="0">
                <a:solidFill>
                  <a:srgbClr val="0000FF"/>
                </a:solidFill>
                <a:latin typeface="Times New Roman" pitchFamily="18" charset="0"/>
                <a:cs typeface="Times New Roman" pitchFamily="18" charset="0"/>
              </a:rPr>
              <a:t>Его невозможно накинуть на всякий роток. </a:t>
            </a:r>
            <a:br>
              <a:rPr lang="ru-RU" sz="2000" dirty="0" smtClean="0">
                <a:solidFill>
                  <a:srgbClr val="0000FF"/>
                </a:solidFill>
                <a:latin typeface="Times New Roman" pitchFamily="18" charset="0"/>
                <a:cs typeface="Times New Roman" pitchFamily="18" charset="0"/>
              </a:rPr>
            </a:br>
            <a:r>
              <a:rPr lang="ru-RU" sz="2000" dirty="0" smtClean="0">
                <a:solidFill>
                  <a:srgbClr val="0000FF"/>
                </a:solidFill>
                <a:latin typeface="Times New Roman" pitchFamily="18" charset="0"/>
                <a:cs typeface="Times New Roman" pitchFamily="18" charset="0"/>
              </a:rPr>
              <a:t>Порядковый номер блина, получившегося комом? </a:t>
            </a:r>
            <a:br>
              <a:rPr lang="ru-RU" sz="2000" dirty="0" smtClean="0">
                <a:solidFill>
                  <a:srgbClr val="0000FF"/>
                </a:solidFill>
                <a:latin typeface="Times New Roman" pitchFamily="18" charset="0"/>
                <a:cs typeface="Times New Roman" pitchFamily="18" charset="0"/>
              </a:rPr>
            </a:br>
            <a:r>
              <a:rPr lang="ru-RU" sz="2000" dirty="0" smtClean="0">
                <a:solidFill>
                  <a:srgbClr val="0000FF"/>
                </a:solidFill>
                <a:latin typeface="Times New Roman" pitchFamily="18" charset="0"/>
                <a:cs typeface="Times New Roman" pitchFamily="18" charset="0"/>
              </a:rPr>
              <a:t>Всему голова. </a:t>
            </a:r>
            <a:br>
              <a:rPr lang="ru-RU" sz="2000" dirty="0" smtClean="0">
                <a:solidFill>
                  <a:srgbClr val="0000FF"/>
                </a:solidFill>
                <a:latin typeface="Times New Roman" pitchFamily="18" charset="0"/>
                <a:cs typeface="Times New Roman" pitchFamily="18" charset="0"/>
              </a:rPr>
            </a:br>
            <a:r>
              <a:rPr lang="ru-RU" sz="2000" dirty="0" smtClean="0">
                <a:solidFill>
                  <a:srgbClr val="0000FF"/>
                </a:solidFill>
                <a:latin typeface="Times New Roman" pitchFamily="18" charset="0"/>
                <a:cs typeface="Times New Roman" pitchFamily="18" charset="0"/>
              </a:rPr>
              <a:t>Куда не рекомендуется ходить со своим уставом? </a:t>
            </a:r>
            <a:br>
              <a:rPr lang="ru-RU" sz="2000" dirty="0" smtClean="0">
                <a:solidFill>
                  <a:srgbClr val="0000FF"/>
                </a:solidFill>
                <a:latin typeface="Times New Roman" pitchFamily="18" charset="0"/>
                <a:cs typeface="Times New Roman" pitchFamily="18" charset="0"/>
              </a:rPr>
            </a:br>
            <a:r>
              <a:rPr lang="ru-RU" sz="2000" dirty="0" smtClean="0">
                <a:solidFill>
                  <a:srgbClr val="0000FF"/>
                </a:solidFill>
                <a:latin typeface="Times New Roman" pitchFamily="18" charset="0"/>
                <a:cs typeface="Times New Roman" pitchFamily="18" charset="0"/>
              </a:rPr>
              <a:t>Путеводитель до Киева. </a:t>
            </a:r>
            <a:br>
              <a:rPr lang="ru-RU" sz="2000" dirty="0" smtClean="0">
                <a:solidFill>
                  <a:srgbClr val="0000FF"/>
                </a:solidFill>
                <a:latin typeface="Times New Roman" pitchFamily="18" charset="0"/>
                <a:cs typeface="Times New Roman" pitchFamily="18" charset="0"/>
              </a:rPr>
            </a:br>
            <a:r>
              <a:rPr lang="ru-RU" sz="2000" dirty="0" smtClean="0">
                <a:solidFill>
                  <a:srgbClr val="0000FF"/>
                </a:solidFill>
                <a:latin typeface="Times New Roman" pitchFamily="18" charset="0"/>
                <a:cs typeface="Times New Roman" pitchFamily="18" charset="0"/>
              </a:rPr>
              <a:t>Им нельзя испортить кашу. </a:t>
            </a:r>
            <a:br>
              <a:rPr lang="ru-RU" sz="2000" dirty="0" smtClean="0">
                <a:solidFill>
                  <a:srgbClr val="0000FF"/>
                </a:solidFill>
                <a:latin typeface="Times New Roman" pitchFamily="18" charset="0"/>
                <a:cs typeface="Times New Roman" pitchFamily="18" charset="0"/>
              </a:rPr>
            </a:br>
            <a:r>
              <a:rPr lang="ru-RU" sz="2000" dirty="0" smtClean="0">
                <a:solidFill>
                  <a:srgbClr val="0000FF"/>
                </a:solidFill>
                <a:latin typeface="Times New Roman" pitchFamily="18" charset="0"/>
                <a:cs typeface="Times New Roman" pitchFamily="18" charset="0"/>
              </a:rPr>
              <a:t>Знающий свой шесток. </a:t>
            </a:r>
            <a:br>
              <a:rPr lang="ru-RU" sz="2000" dirty="0" smtClean="0">
                <a:solidFill>
                  <a:srgbClr val="0000FF"/>
                </a:solidFill>
                <a:latin typeface="Times New Roman" pitchFamily="18" charset="0"/>
                <a:cs typeface="Times New Roman" pitchFamily="18" charset="0"/>
              </a:rPr>
            </a:br>
            <a:r>
              <a:rPr lang="ru-RU" sz="2000" dirty="0" smtClean="0">
                <a:solidFill>
                  <a:srgbClr val="0000FF"/>
                </a:solidFill>
                <a:latin typeface="Times New Roman" pitchFamily="18" charset="0"/>
                <a:cs typeface="Times New Roman" pitchFamily="18" charset="0"/>
              </a:rPr>
              <a:t>Любитель кататься в масле. </a:t>
            </a:r>
            <a:br>
              <a:rPr lang="ru-RU" sz="2000" dirty="0" smtClean="0">
                <a:solidFill>
                  <a:srgbClr val="0000FF"/>
                </a:solidFill>
                <a:latin typeface="Times New Roman" pitchFamily="18" charset="0"/>
                <a:cs typeface="Times New Roman" pitchFamily="18" charset="0"/>
              </a:rPr>
            </a:br>
            <a:r>
              <a:rPr lang="ru-RU" sz="2000" dirty="0" smtClean="0">
                <a:solidFill>
                  <a:srgbClr val="0000FF"/>
                </a:solidFill>
                <a:latin typeface="Times New Roman" pitchFamily="18" charset="0"/>
                <a:cs typeface="Times New Roman" pitchFamily="18" charset="0"/>
              </a:rPr>
              <a:t>Они падают близко от дерева, на котором росли. </a:t>
            </a:r>
            <a:br>
              <a:rPr lang="ru-RU" sz="2000" dirty="0" smtClean="0">
                <a:solidFill>
                  <a:srgbClr val="0000FF"/>
                </a:solidFill>
                <a:latin typeface="Times New Roman" pitchFamily="18" charset="0"/>
                <a:cs typeface="Times New Roman" pitchFamily="18" charset="0"/>
              </a:rPr>
            </a:br>
            <a:r>
              <a:rPr lang="ru-RU" sz="2000" dirty="0" smtClean="0">
                <a:solidFill>
                  <a:srgbClr val="0000FF"/>
                </a:solidFill>
                <a:latin typeface="Times New Roman" pitchFamily="18" charset="0"/>
                <a:cs typeface="Times New Roman" pitchFamily="18" charset="0"/>
              </a:rPr>
              <a:t>После ее завершения бесполезно махать руками</a:t>
            </a:r>
            <a:r>
              <a:rPr lang="ru-RU" sz="2000" smtClean="0">
                <a:solidFill>
                  <a:srgbClr val="0000FF"/>
                </a:solidFill>
                <a:latin typeface="Times New Roman" pitchFamily="18" charset="0"/>
                <a:cs typeface="Times New Roman" pitchFamily="18" charset="0"/>
              </a:rPr>
              <a:t>. </a:t>
            </a:r>
            <a:r>
              <a:rPr lang="ru-RU" sz="2000" dirty="0" smtClean="0">
                <a:solidFill>
                  <a:srgbClr val="0000FF"/>
                </a:solidFill>
                <a:latin typeface="Times New Roman" pitchFamily="18" charset="0"/>
                <a:cs typeface="Times New Roman" pitchFamily="18" charset="0"/>
              </a:rPr>
              <a:t/>
            </a:r>
            <a:br>
              <a:rPr lang="ru-RU" sz="2000" dirty="0" smtClean="0">
                <a:solidFill>
                  <a:srgbClr val="0000FF"/>
                </a:solidFill>
                <a:latin typeface="Times New Roman" pitchFamily="18" charset="0"/>
                <a:cs typeface="Times New Roman" pitchFamily="18" charset="0"/>
              </a:rPr>
            </a:br>
            <a:r>
              <a:rPr lang="ru-RU" sz="2000" dirty="0" smtClean="0">
                <a:solidFill>
                  <a:srgbClr val="0000FF"/>
                </a:solidFill>
                <a:latin typeface="Times New Roman" pitchFamily="18" charset="0"/>
                <a:cs typeface="Times New Roman" pitchFamily="18" charset="0"/>
              </a:rPr>
              <a:t>Мудрое время суток. (Утро.)</a:t>
            </a:r>
            <a:r>
              <a:rPr lang="ru-RU" dirty="0" smtClean="0">
                <a:solidFill>
                  <a:srgbClr val="0000FF"/>
                </a:solidFill>
                <a:latin typeface="Times New Roman" pitchFamily="18" charset="0"/>
                <a:cs typeface="Times New Roman" pitchFamily="18" charset="0"/>
              </a:rPr>
              <a:t/>
            </a:r>
            <a:br>
              <a:rPr lang="ru-RU" dirty="0" smtClean="0">
                <a:solidFill>
                  <a:srgbClr val="0000FF"/>
                </a:solidFill>
                <a:latin typeface="Times New Roman" pitchFamily="18" charset="0"/>
                <a:cs typeface="Times New Roman" pitchFamily="18" charset="0"/>
              </a:rPr>
            </a:br>
            <a:endParaRPr lang="ru-RU" dirty="0">
              <a:solidFill>
                <a:srgbClr val="0000FF"/>
              </a:solidFill>
              <a:latin typeface="Times New Roman" pitchFamily="18" charset="0"/>
              <a:cs typeface="Times New Roman" pitchFamily="18" charset="0"/>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643050"/>
            <a:ext cx="8229600" cy="1143000"/>
          </a:xfrm>
        </p:spPr>
        <p:txBody>
          <a:bodyPr>
            <a:noAutofit/>
          </a:bodyPr>
          <a:lstStyle/>
          <a:p>
            <a:r>
              <a:rPr lang="ru-RU" sz="9600" dirty="0" smtClean="0">
                <a:solidFill>
                  <a:srgbClr val="0000FF"/>
                </a:solidFill>
                <a:latin typeface="Times New Roman" pitchFamily="18" charset="0"/>
                <a:cs typeface="Times New Roman" pitchFamily="18" charset="0"/>
              </a:rPr>
              <a:t>скворечник</a:t>
            </a:r>
            <a:endParaRPr lang="ru-RU" sz="9600" dirty="0">
              <a:solidFill>
                <a:srgbClr val="0000FF"/>
              </a:solidFill>
              <a:latin typeface="Times New Roman" pitchFamily="18" charset="0"/>
              <a:cs typeface="Times New Roman" pitchFamily="18" charset="0"/>
            </a:endParaRPr>
          </a:p>
        </p:txBody>
      </p:sp>
      <p:pic>
        <p:nvPicPr>
          <p:cNvPr id="3" name="Рисунок 2" descr="http://im2-tub-ru.yandex.net/i?id=170657692-39-72&amp;n=17"/>
          <p:cNvPicPr/>
          <p:nvPr/>
        </p:nvPicPr>
        <p:blipFill>
          <a:blip r:embed="rId2"/>
          <a:srcRect/>
          <a:stretch>
            <a:fillRect/>
          </a:stretch>
        </p:blipFill>
        <p:spPr bwMode="auto">
          <a:xfrm>
            <a:off x="5429256" y="3143248"/>
            <a:ext cx="3002613" cy="2931176"/>
          </a:xfrm>
          <a:prstGeom prst="rect">
            <a:avLst/>
          </a:prstGeom>
          <a:noFill/>
          <a:ln w="9525">
            <a:noFill/>
            <a:miter lim="800000"/>
            <a:headEnd/>
            <a:tailEnd/>
          </a:ln>
        </p:spPr>
      </p:pic>
      <p:pic>
        <p:nvPicPr>
          <p:cNvPr id="4" name="Рисунок 3" descr="http://im2-tub-ru.yandex.net/i?id=114957640-52-72&amp;n=17"/>
          <p:cNvPicPr/>
          <p:nvPr/>
        </p:nvPicPr>
        <p:blipFill>
          <a:blip r:embed="rId3"/>
          <a:srcRect/>
          <a:stretch>
            <a:fillRect/>
          </a:stretch>
        </p:blipFill>
        <p:spPr bwMode="auto">
          <a:xfrm>
            <a:off x="1214414" y="3214686"/>
            <a:ext cx="2643206" cy="2786082"/>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Прямоугольник 2"/>
          <p:cNvSpPr/>
          <p:nvPr/>
        </p:nvSpPr>
        <p:spPr>
          <a:xfrm>
            <a:off x="714348" y="1285860"/>
            <a:ext cx="7929618" cy="3785652"/>
          </a:xfrm>
          <a:prstGeom prst="rect">
            <a:avLst/>
          </a:prstGeom>
        </p:spPr>
        <p:txBody>
          <a:bodyPr wrap="square">
            <a:spAutoFit/>
          </a:bodyPr>
          <a:lstStyle/>
          <a:p>
            <a:r>
              <a:rPr lang="ru-RU" sz="4800" b="1" i="1" dirty="0" smtClean="0">
                <a:solidFill>
                  <a:srgbClr val="0000FF"/>
                </a:solidFill>
                <a:latin typeface="Times New Roman" pitchFamily="18" charset="0"/>
                <a:cs typeface="Times New Roman" pitchFamily="18" charset="0"/>
              </a:rPr>
              <a:t> 2. Весной, когда лёд на реке начинает раскалываться, мы можем наблюдать красивое природное явление. Какое?</a:t>
            </a:r>
            <a:endParaRPr lang="ru-RU" sz="2800" dirty="0"/>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857364"/>
            <a:ext cx="8229600" cy="1143000"/>
          </a:xfrm>
        </p:spPr>
        <p:txBody>
          <a:bodyPr>
            <a:noAutofit/>
          </a:bodyPr>
          <a:lstStyle/>
          <a:p>
            <a:r>
              <a:rPr lang="ru-RU" sz="13800" dirty="0" smtClean="0">
                <a:solidFill>
                  <a:srgbClr val="0000FF"/>
                </a:solidFill>
                <a:latin typeface="Times New Roman" pitchFamily="18" charset="0"/>
                <a:cs typeface="Times New Roman" pitchFamily="18" charset="0"/>
              </a:rPr>
              <a:t>ледоход</a:t>
            </a:r>
            <a:endParaRPr lang="ru-RU" sz="13800" dirty="0">
              <a:solidFill>
                <a:srgbClr val="0000FF"/>
              </a:solidFill>
              <a:latin typeface="Times New Roman" pitchFamily="18" charset="0"/>
              <a:cs typeface="Times New Roman" pitchFamily="18" charset="0"/>
            </a:endParaRPr>
          </a:p>
        </p:txBody>
      </p:sp>
      <p:pic>
        <p:nvPicPr>
          <p:cNvPr id="3" name="Рисунок 2" descr="http://im6-tub-ru.yandex.net/i?id=116988322-48-72&amp;n=21"/>
          <p:cNvPicPr/>
          <p:nvPr/>
        </p:nvPicPr>
        <p:blipFill>
          <a:blip r:embed="rId2"/>
          <a:srcRect/>
          <a:stretch>
            <a:fillRect/>
          </a:stretch>
        </p:blipFill>
        <p:spPr bwMode="auto">
          <a:xfrm>
            <a:off x="5429256" y="3286124"/>
            <a:ext cx="2926093" cy="2928958"/>
          </a:xfrm>
          <a:prstGeom prst="rect">
            <a:avLst/>
          </a:prstGeom>
          <a:noFill/>
          <a:ln w="9525">
            <a:noFill/>
            <a:miter lim="800000"/>
            <a:headEnd/>
            <a:tailEnd/>
          </a:ln>
        </p:spPr>
      </p:pic>
      <p:pic>
        <p:nvPicPr>
          <p:cNvPr id="4" name="Рисунок 3" descr="http://im4-tub-ru.yandex.net/i?id=307844919-49-72&amp;n=21"/>
          <p:cNvPicPr/>
          <p:nvPr/>
        </p:nvPicPr>
        <p:blipFill>
          <a:blip r:embed="rId3"/>
          <a:srcRect/>
          <a:stretch>
            <a:fillRect/>
          </a:stretch>
        </p:blipFill>
        <p:spPr bwMode="auto">
          <a:xfrm>
            <a:off x="1071538" y="3357562"/>
            <a:ext cx="3152789" cy="2931176"/>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714620"/>
            <a:ext cx="8229600" cy="1143000"/>
          </a:xfrm>
        </p:spPr>
        <p:txBody>
          <a:bodyPr>
            <a:noAutofit/>
          </a:bodyPr>
          <a:lstStyle/>
          <a:p>
            <a:r>
              <a:rPr lang="ru-RU" sz="5400" b="1" i="1" dirty="0" smtClean="0">
                <a:solidFill>
                  <a:srgbClr val="0000FF"/>
                </a:solidFill>
                <a:latin typeface="Times New Roman" pitchFamily="18" charset="0"/>
                <a:cs typeface="Times New Roman" pitchFamily="18" charset="0"/>
              </a:rPr>
              <a:t>3. Весенний церковный праздник с крашеными яйцами и куличами.</a:t>
            </a:r>
            <a:r>
              <a:rPr lang="ru-RU" sz="5400" dirty="0" smtClean="0">
                <a:solidFill>
                  <a:srgbClr val="0000FF"/>
                </a:solidFill>
                <a:latin typeface="Times New Roman" pitchFamily="18" charset="0"/>
                <a:cs typeface="Times New Roman" pitchFamily="18" charset="0"/>
              </a:rPr>
              <a:t/>
            </a:r>
            <a:br>
              <a:rPr lang="ru-RU" sz="5400" dirty="0" smtClean="0">
                <a:solidFill>
                  <a:srgbClr val="0000FF"/>
                </a:solidFill>
                <a:latin typeface="Times New Roman" pitchFamily="18" charset="0"/>
                <a:cs typeface="Times New Roman" pitchFamily="18" charset="0"/>
              </a:rPr>
            </a:br>
            <a:endParaRPr lang="ru-RU" sz="6000" dirty="0"/>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285860"/>
            <a:ext cx="8229600" cy="1143000"/>
          </a:xfrm>
        </p:spPr>
        <p:txBody>
          <a:bodyPr>
            <a:noAutofit/>
          </a:bodyPr>
          <a:lstStyle/>
          <a:p>
            <a:r>
              <a:rPr lang="ru-RU" sz="16600" dirty="0" smtClean="0">
                <a:solidFill>
                  <a:srgbClr val="0000FF"/>
                </a:solidFill>
                <a:latin typeface="Times New Roman" pitchFamily="18" charset="0"/>
                <a:cs typeface="Times New Roman" pitchFamily="18" charset="0"/>
              </a:rPr>
              <a:t>пасха</a:t>
            </a:r>
            <a:endParaRPr lang="ru-RU" sz="16600" dirty="0">
              <a:solidFill>
                <a:srgbClr val="0000FF"/>
              </a:solidFill>
              <a:latin typeface="Times New Roman" pitchFamily="18" charset="0"/>
              <a:cs typeface="Times New Roman" pitchFamily="18" charset="0"/>
            </a:endParaRPr>
          </a:p>
        </p:txBody>
      </p:sp>
      <p:pic>
        <p:nvPicPr>
          <p:cNvPr id="3" name="Рисунок 2" descr="&amp;Pcy;&amp;rcy;&amp;acy;&amp;zcy;&amp;dcy;&amp;ncy;&amp;icy;&amp;kcy;&amp;icy; - &amp;YAcy;&amp;jcy;&amp;tscy;&amp;acy; &amp;ncy;&amp;acy; &amp;Pcy;&amp;acy;&amp;scy;&amp;khcy;&amp;ucy;"/>
          <p:cNvPicPr/>
          <p:nvPr/>
        </p:nvPicPr>
        <p:blipFill>
          <a:blip r:embed="rId2"/>
          <a:srcRect/>
          <a:stretch>
            <a:fillRect/>
          </a:stretch>
        </p:blipFill>
        <p:spPr bwMode="auto">
          <a:xfrm>
            <a:off x="4714876" y="3071810"/>
            <a:ext cx="3411873" cy="3028968"/>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Прямоугольник 2"/>
          <p:cNvSpPr/>
          <p:nvPr/>
        </p:nvSpPr>
        <p:spPr>
          <a:xfrm>
            <a:off x="714348" y="1928802"/>
            <a:ext cx="7715304" cy="2585323"/>
          </a:xfrm>
          <a:prstGeom prst="rect">
            <a:avLst/>
          </a:prstGeom>
        </p:spPr>
        <p:txBody>
          <a:bodyPr wrap="square">
            <a:spAutoFit/>
          </a:bodyPr>
          <a:lstStyle/>
          <a:p>
            <a:r>
              <a:rPr lang="ru-RU" sz="4800" b="1" i="1" dirty="0" smtClean="0">
                <a:solidFill>
                  <a:srgbClr val="0000FF"/>
                </a:solidFill>
                <a:latin typeface="Times New Roman" pitchFamily="18" charset="0"/>
                <a:cs typeface="Times New Roman" pitchFamily="18" charset="0"/>
              </a:rPr>
              <a:t>4. Первый весенний цветок, который немцы называют «снежным колокольчиком».</a:t>
            </a:r>
            <a:r>
              <a:rPr lang="ru-RU" dirty="0" smtClean="0">
                <a:solidFill>
                  <a:srgbClr val="0000FF"/>
                </a:solidFill>
                <a:latin typeface="Times New Roman" pitchFamily="18" charset="0"/>
                <a:cs typeface="Times New Roman" pitchFamily="18" charset="0"/>
              </a:rPr>
              <a:t/>
            </a:r>
            <a:br>
              <a:rPr lang="ru-RU" dirty="0" smtClean="0">
                <a:solidFill>
                  <a:srgbClr val="0000FF"/>
                </a:solidFill>
                <a:latin typeface="Times New Roman" pitchFamily="18" charset="0"/>
                <a:cs typeface="Times New Roman" pitchFamily="18" charset="0"/>
              </a:rPr>
            </a:br>
            <a:endParaRPr lang="ru-RU" dirty="0"/>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071546"/>
            <a:ext cx="8229600" cy="1143000"/>
          </a:xfrm>
        </p:spPr>
        <p:txBody>
          <a:bodyPr>
            <a:noAutofit/>
          </a:bodyPr>
          <a:lstStyle/>
          <a:p>
            <a:r>
              <a:rPr lang="ru-RU" sz="9600" dirty="0" smtClean="0">
                <a:solidFill>
                  <a:srgbClr val="0000FF"/>
                </a:solidFill>
              </a:rPr>
              <a:t>подснежник</a:t>
            </a:r>
            <a:endParaRPr lang="ru-RU" sz="9600" dirty="0">
              <a:solidFill>
                <a:srgbClr val="0000FF"/>
              </a:solidFill>
            </a:endParaRPr>
          </a:p>
        </p:txBody>
      </p:sp>
      <p:pic>
        <p:nvPicPr>
          <p:cNvPr id="3" name="Рисунок 2" descr="http://barbusak.ucoz.ru/pictures2/20100914/podsnezhniki1.jpg"/>
          <p:cNvPicPr/>
          <p:nvPr/>
        </p:nvPicPr>
        <p:blipFill>
          <a:blip r:embed="rId2"/>
          <a:srcRect/>
          <a:stretch>
            <a:fillRect/>
          </a:stretch>
        </p:blipFill>
        <p:spPr bwMode="auto">
          <a:xfrm>
            <a:off x="2643174" y="2428868"/>
            <a:ext cx="5186048" cy="3711581"/>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TotalTime>
  <Words>263</Words>
  <PresentationFormat>Экран (4:3)</PresentationFormat>
  <Paragraphs>56</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Тема Office</vt:lpstr>
      <vt:lpstr> последний звонок – последний урок  </vt:lpstr>
      <vt:lpstr>Общие вопросы: 1. Маленький деревянный домик, в который весной заселяются птицы для выведения потомства.     </vt:lpstr>
      <vt:lpstr>скворечник</vt:lpstr>
      <vt:lpstr>Слайд 4</vt:lpstr>
      <vt:lpstr>ледоход</vt:lpstr>
      <vt:lpstr>3. Весенний церковный праздник с крашеными яйцами и куличами. </vt:lpstr>
      <vt:lpstr>пасха</vt:lpstr>
      <vt:lpstr>Слайд 8</vt:lpstr>
      <vt:lpstr>подснежник</vt:lpstr>
      <vt:lpstr>Слайд 10</vt:lpstr>
      <vt:lpstr>сапоги</vt:lpstr>
      <vt:lpstr>Вопросы:  </vt:lpstr>
      <vt:lpstr>Отгадайте пословицу по её концовке: -…всё перетрут.  -…то и пожнёшь.  -…кто весь делу отдаётся… -…не знают скуки.  -…потехе час. </vt:lpstr>
      <vt:lpstr>      Блуждая по лесу, Белоснежка познакомилась с лесными обитателями, которые помогли ей найти место для ночлега – маленький домик, с виду похожий на кукольный. Ко входу вела лестница. Белоснежка поднялась на 7 ступенек, и оказалось,  что если бы у лестницы  было на одну  ступеньку больше,  то это была бы ровно половина  лестницы. Сколько ступенек  осталось пройти  Белоснежке, чтобы попасть в домик? </vt:lpstr>
      <vt:lpstr>Слайд 15</vt:lpstr>
      <vt:lpstr>1) Ϙ + ϟϘ =1+6=7  2) ϟϘ + ϟϟ =6+10=16  3) ϟϟϟ – ϟϘ =16-6=10  4) ϘϘ ϟϘ – ϟϟϟϘϘϘϘ =46-19=27 </vt:lpstr>
      <vt:lpstr>ДУМИЗУР, АЗТОП, МИХТААЛ, ТРААНГ </vt:lpstr>
      <vt:lpstr>- шалунужзаморозилпальчик  - ороз и олнце ень удесный  -анулястеариборпынамутеытсинловьзовкс - в стае тза ряво мгл ехоло дной  - 2, 21,18,33 14,4,13, 16,32 15, 6, 2, 16 12,18,16,6,20  - атбивхгалуикпрьауиснпсмкиакязнворчть - уж боне ньюосе шалоды </vt:lpstr>
      <vt:lpstr> 1. Шалун, уж, заморозил, пальчик. 2.  Мороз и солнце день чудесный. 3. Сквозь волнистые туманы пробивается луна. 4.  Встает заря во мгле холодной. 5. Буря мглою небо кроет. </vt:lpstr>
      <vt:lpstr>:       </vt:lpstr>
      <vt:lpstr> 1.Сева  2.Серёжа 3.Настя  4.Вова</vt:lpstr>
      <vt:lpstr>Золушкин башмачок – простой или золотой?  У Колобка на шее был бантик или галстук?  Какие ноги у страуса сильнее – передние или задние?  Мальвина – брюнетка или блондинка?  “Зимой и летом одним цветом” – это заяц или волк?  Красная Шапочка носила венок из ромашек или одуванчиков?  Что Муха-Цокотуха нашла, когда по полю пошла: самовар или чайник Котенок Гав гавкает или тявкает?  Когда Буратино получил золотой ключик, пытался ли Бармалей его отобрать?  Кого водила на веревочке Шапокляк кошку или собачку?  </vt:lpstr>
      <vt:lpstr>Он красен платежом.  Праздник, не являющийся круглогодичным для кота.  Приходит во время еды.  Не укусишь, несмотря на близость местонахождения.  Тихое место обитания нечистой силы.  Птица, на которую не похоже вылетевшее слово.  Если своя, то не тянет.  Его невозможно накинуть на всякий роток.  Порядковый номер блина, получившегося комом?  Всему голова.  Куда не рекомендуется ходить со своим уставом?  Путеводитель до Киева.  Им нельзя испортить кашу.  Знающий свой шесток.  Любитель кататься в масле.  Они падают близко от дерева, на котором росли.  После ее завершения бесполезно махать руками.  Мудрое время суток. (Утро.)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последний звонок – последний урок</dc:title>
  <dc:creator>Любовь</dc:creator>
  <cp:lastModifiedBy>Любовь</cp:lastModifiedBy>
  <cp:revision>25</cp:revision>
  <dcterms:modified xsi:type="dcterms:W3CDTF">2013-05-24T02:08:45Z</dcterms:modified>
</cp:coreProperties>
</file>