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15" r:id="rId4"/>
    <p:sldId id="316" r:id="rId5"/>
    <p:sldId id="317" r:id="rId6"/>
    <p:sldId id="318" r:id="rId7"/>
    <p:sldId id="319" r:id="rId8"/>
    <p:sldId id="320" r:id="rId9"/>
    <p:sldId id="324" r:id="rId10"/>
    <p:sldId id="322" r:id="rId11"/>
    <p:sldId id="323" r:id="rId12"/>
    <p:sldId id="321" r:id="rId13"/>
    <p:sldId id="260" r:id="rId14"/>
    <p:sldId id="276" r:id="rId15"/>
    <p:sldId id="314" r:id="rId16"/>
    <p:sldId id="325" r:id="rId17"/>
    <p:sldId id="273" r:id="rId18"/>
    <p:sldId id="277" r:id="rId19"/>
    <p:sldId id="31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E98E-CD6E-4604-B67B-3D2B152F3C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2C90C-9487-4409-8244-BF5246B592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A279A-A8F1-4D48-9006-C14CE03FB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3C978-2044-4939-BF4C-DD7C24180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5F5E-2F12-4231-BA8C-A641695AA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6B282-6291-42EB-AD04-4347918FAA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A6471-2A12-4036-BD87-D05FAAA08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44E8-885D-441C-AAAF-836C6B29C0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C9F5-0A04-4E50-A661-84A6B6213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A986A-0353-40E8-97D1-55B3FD151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0B60-9C2A-413B-8B3D-3D1278E71E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72CC3A-DF11-49D7-AC19-DE3CEB0C6C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../008%20&#1058;&#1072;&#1085;&#1077;&#1094;%20&#1089;&#1085;&#1077;&#1078;&#1080;&#1085;&#1086;&#1082;.mp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</a:rPr>
              <a:t>Русский </a:t>
            </a:r>
            <a:r>
              <a:rPr lang="ru-RU" b="1" i="1" dirty="0">
                <a:solidFill>
                  <a:srgbClr val="0000FF"/>
                </a:solidFill>
              </a:rPr>
              <a:t>язык</a:t>
            </a:r>
            <a:r>
              <a:rPr lang="ru-RU" b="1" i="1" dirty="0" smtClean="0">
                <a:solidFill>
                  <a:srgbClr val="0000FF"/>
                </a:solidFill>
              </a:rPr>
              <a:t>.</a:t>
            </a:r>
            <a:br>
              <a:rPr lang="ru-RU" b="1" i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</a:rPr>
              <a:t>4 класс</a:t>
            </a:r>
            <a:r>
              <a:rPr lang="ru-RU" b="1" i="1" dirty="0" smtClean="0">
                <a:solidFill>
                  <a:srgbClr val="0000FF"/>
                </a:solidFill>
              </a:rPr>
              <a:t/>
            </a:r>
            <a:br>
              <a:rPr lang="ru-RU" b="1" i="1" dirty="0" smtClean="0">
                <a:solidFill>
                  <a:srgbClr val="0000FF"/>
                </a:solidFill>
              </a:rPr>
            </a:b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4800600"/>
            <a:ext cx="4572000" cy="1676400"/>
          </a:xfrm>
        </p:spPr>
        <p:txBody>
          <a:bodyPr/>
          <a:lstStyle/>
          <a:p>
            <a:pPr algn="r"/>
            <a:r>
              <a:rPr lang="ru-RU" sz="2000" b="1" i="1" dirty="0" smtClean="0">
                <a:solidFill>
                  <a:srgbClr val="0000FF"/>
                </a:solidFill>
              </a:rPr>
              <a:t>Учитель </a:t>
            </a:r>
            <a:r>
              <a:rPr lang="ru-RU" sz="2000" b="1" i="1" smtClean="0">
                <a:solidFill>
                  <a:srgbClr val="0000FF"/>
                </a:solidFill>
              </a:rPr>
              <a:t>начальных классов</a:t>
            </a:r>
          </a:p>
          <a:p>
            <a:pPr algn="r"/>
            <a:r>
              <a:rPr lang="ru-RU" sz="2000" b="1" i="1" smtClean="0">
                <a:solidFill>
                  <a:srgbClr val="0000FF"/>
                </a:solidFill>
              </a:rPr>
              <a:t>ГБОУ </a:t>
            </a:r>
            <a:r>
              <a:rPr lang="ru-RU" sz="2000" b="1" i="1" dirty="0" smtClean="0">
                <a:solidFill>
                  <a:srgbClr val="0000FF"/>
                </a:solidFill>
              </a:rPr>
              <a:t>СОШ №1368</a:t>
            </a:r>
          </a:p>
          <a:p>
            <a:pPr algn="r"/>
            <a:r>
              <a:rPr lang="ru-RU" sz="2000" b="1" i="1" dirty="0" smtClean="0">
                <a:solidFill>
                  <a:srgbClr val="0000FF"/>
                </a:solidFill>
              </a:rPr>
              <a:t>Шелепухина Екатерина Александровна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pic>
        <p:nvPicPr>
          <p:cNvPr id="5126" name="Picture 6" descr="AMERI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25" y="836613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AMERI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33800"/>
            <a:ext cx="2808288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153400" cy="2468562"/>
          </a:xfrm>
        </p:spPr>
        <p:txBody>
          <a:bodyPr/>
          <a:lstStyle/>
          <a:p>
            <a:r>
              <a:rPr lang="ru-RU" dirty="0" smtClean="0"/>
              <a:t>Подумай, о каких частях речи сегодня пойдет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algn="ctr">
              <a:buNone/>
            </a:pPr>
            <a:r>
              <a:rPr lang="ru-RU" sz="4400" i="1" dirty="0" smtClean="0"/>
              <a:t>Верно, о </a:t>
            </a:r>
            <a:r>
              <a:rPr lang="ru-RU" sz="4400" i="1" dirty="0" smtClean="0">
                <a:solidFill>
                  <a:srgbClr val="FF0000"/>
                </a:solidFill>
              </a:rPr>
              <a:t>местоимениях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Вспомни: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524000" y="1981200"/>
            <a:ext cx="6935788" cy="639762"/>
          </a:xfrm>
        </p:spPr>
        <p:txBody>
          <a:bodyPr/>
          <a:lstStyle/>
          <a:p>
            <a:r>
              <a:rPr lang="ru-RU" sz="28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Местоимение – это часть речи.</a:t>
            </a:r>
            <a:endParaRPr lang="ru-RU" sz="2800" b="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85800" y="1371600"/>
            <a:ext cx="8686800" cy="4648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1. Что такое местоимение?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3600" dirty="0" smtClean="0"/>
              <a:t>2. Назови местоимения 1-го лица, </a:t>
            </a:r>
          </a:p>
          <a:p>
            <a:pPr>
              <a:buNone/>
            </a:pPr>
            <a:r>
              <a:rPr lang="ru-RU" sz="3600" dirty="0" smtClean="0"/>
              <a:t>       2-го лица и 3-го лица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8200" y="4114800"/>
            <a:ext cx="8077200" cy="1752600"/>
          </a:xfrm>
        </p:spPr>
        <p:txBody>
          <a:bodyPr/>
          <a:lstStyle/>
          <a:p>
            <a:pPr algn="ctr"/>
            <a:r>
              <a:rPr lang="ru-RU" sz="28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лицо – я, мы</a:t>
            </a:r>
          </a:p>
          <a:p>
            <a:pPr algn="ctr"/>
            <a:r>
              <a:rPr lang="ru-RU" sz="28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лицо – ты, вы</a:t>
            </a:r>
          </a:p>
          <a:p>
            <a:pPr algn="ctr"/>
            <a:r>
              <a:rPr lang="ru-RU" sz="28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 лицо – он, она, оно, они</a:t>
            </a:r>
            <a:endParaRPr lang="ru-RU" sz="2800" b="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6065837"/>
            <a:ext cx="4041775" cy="7921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allAtOnce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458200" cy="3581399"/>
          </a:xfrm>
        </p:spPr>
        <p:txBody>
          <a:bodyPr/>
          <a:lstStyle/>
          <a:p>
            <a:r>
              <a:rPr lang="ru-RU" dirty="0" smtClean="0"/>
              <a:t>Прочти текст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7696200" cy="472122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		Живет в лесу дятел. Спинка у дятла черная, крылья пестрые, шапочка красная. Бежит дятел вверх, клювом по коре стучит. Нашел дятел в лесу корявое дерево и стал туда шишки таскать. Засунет дятел шишку в трещину и семена выбирает.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84438" y="544512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196" name="Picture 4" descr="j028312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797425"/>
            <a:ext cx="15113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716463" y="4149725"/>
            <a:ext cx="3384550" cy="863600"/>
          </a:xfrm>
          <a:prstGeom prst="wedgeRoundRectCallout">
            <a:avLst>
              <a:gd name="adj1" fmla="val -60319"/>
              <a:gd name="adj2" fmla="val 329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Какими словами можно заменить слово дятел?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11188" y="692150"/>
            <a:ext cx="1296987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него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08625" y="1196975"/>
            <a:ext cx="12969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 он</a:t>
            </a:r>
            <a:endParaRPr lang="ru-RU" sz="3600" b="1">
              <a:solidFill>
                <a:schemeClr val="tx2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0" y="2667000"/>
            <a:ext cx="1296987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chemeClr val="tx2"/>
                </a:solidFill>
              </a:rPr>
              <a:t> он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435600" y="5589588"/>
            <a:ext cx="3384550" cy="1039812"/>
          </a:xfrm>
          <a:prstGeom prst="wedgeRoundRectCallout">
            <a:avLst>
              <a:gd name="adj1" fmla="val -75190"/>
              <a:gd name="adj2" fmla="val -1088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Замените слово дятел словами у него, </a:t>
            </a:r>
            <a:r>
              <a:rPr lang="ru-RU" dirty="0" smtClean="0">
                <a:solidFill>
                  <a:srgbClr val="0000FF"/>
                </a:solidFill>
              </a:rPr>
              <a:t>он. Запиши получившийся текст.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572000" y="4076700"/>
            <a:ext cx="4176713" cy="1008063"/>
          </a:xfrm>
          <a:prstGeom prst="wedgeRoundRectCallout">
            <a:avLst>
              <a:gd name="adj1" fmla="val -63569"/>
              <a:gd name="adj2" fmla="val 55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Как украсить текст?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0" grpId="1" animBg="1"/>
      <p:bldP spid="8201" grpId="0" animBg="1"/>
      <p:bldP spid="82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0099"/>
                </a:solidFill>
              </a:rPr>
              <a:t>Измени местоимения </a:t>
            </a:r>
            <a:r>
              <a:rPr lang="ru-RU" dirty="0">
                <a:solidFill>
                  <a:srgbClr val="000099"/>
                </a:solidFill>
              </a:rPr>
              <a:t>3 </a:t>
            </a:r>
            <a:r>
              <a:rPr lang="ru-RU" dirty="0" smtClean="0">
                <a:solidFill>
                  <a:srgbClr val="000099"/>
                </a:solidFill>
              </a:rPr>
              <a:t>лица по              падежам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0574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И.п.  Кто?</a:t>
            </a:r>
            <a:endParaRPr lang="ru-RU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Р.п.  </a:t>
            </a:r>
            <a:r>
              <a:rPr lang="ru-RU" sz="3600" b="1" dirty="0"/>
              <a:t>Кого?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Д.п.  </a:t>
            </a:r>
            <a:r>
              <a:rPr lang="ru-RU" sz="3600" b="1" dirty="0"/>
              <a:t>Кому</a:t>
            </a:r>
            <a:r>
              <a:rPr lang="ru-RU" sz="3600" b="1" dirty="0" smtClean="0"/>
              <a:t>?</a:t>
            </a:r>
            <a:endParaRPr lang="ru-RU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/>
              <a:t>В.п.  Кого?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/>
              <a:t>Т.п.  </a:t>
            </a:r>
            <a:r>
              <a:rPr lang="ru-RU" sz="3600" b="1" dirty="0" smtClean="0"/>
              <a:t> Кем</a:t>
            </a:r>
            <a:r>
              <a:rPr lang="ru-RU" sz="3600" b="1" dirty="0"/>
              <a:t>?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П.п.  </a:t>
            </a:r>
            <a:r>
              <a:rPr lang="ru-RU" sz="3600" b="1" dirty="0"/>
              <a:t>О ком?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                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Он, она</a:t>
            </a:r>
          </a:p>
          <a:p>
            <a:pPr>
              <a:buNone/>
            </a:pPr>
            <a:r>
              <a:rPr lang="ru-RU" sz="3600" b="1" dirty="0" smtClean="0"/>
              <a:t>Его, её</a:t>
            </a:r>
          </a:p>
          <a:p>
            <a:pPr>
              <a:buNone/>
            </a:pPr>
            <a:r>
              <a:rPr lang="ru-RU" sz="3600" b="1" dirty="0" smtClean="0"/>
              <a:t>Ему, ей</a:t>
            </a:r>
          </a:p>
          <a:p>
            <a:pPr>
              <a:buNone/>
            </a:pPr>
            <a:r>
              <a:rPr lang="ru-RU" sz="3600" b="1" dirty="0" smtClean="0"/>
              <a:t>Его, её</a:t>
            </a:r>
          </a:p>
          <a:p>
            <a:pPr>
              <a:buNone/>
            </a:pPr>
            <a:r>
              <a:rPr lang="ru-RU" sz="3600" b="1" dirty="0" smtClean="0"/>
              <a:t>Им, ею</a:t>
            </a:r>
          </a:p>
          <a:p>
            <a:pPr>
              <a:buNone/>
            </a:pPr>
            <a:r>
              <a:rPr lang="ru-RU" sz="3600" b="1" dirty="0" smtClean="0"/>
              <a:t>О нём, о ней. </a:t>
            </a:r>
            <a:endParaRPr lang="ru-RU" sz="3600" dirty="0"/>
          </a:p>
        </p:txBody>
      </p:sp>
      <p:pic>
        <p:nvPicPr>
          <p:cNvPr id="26629" name="Рисунок 14" descr="j0343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828800"/>
            <a:ext cx="17954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" descr="C:\Documents and Settings\Администратор\Мои документы\Мои рисунки\Организатор клипов (Microsoft)\j03567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2192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4" descr="C:\Documents and Settings\Администратор\Мои документы\Мои рисунки\Организатор клипов (Microsoft)\j035678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143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1092">
            <a:off x="1191398" y="2395535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451817" y="2312174"/>
            <a:ext cx="29797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38" y="357188"/>
            <a:ext cx="6929437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6000" b="1" dirty="0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Ф</a:t>
            </a:r>
            <a: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изкультминутка</a:t>
            </a:r>
            <a:endParaRPr lang="ru-RU" sz="6000" b="1" dirty="0">
              <a:solidFill>
                <a:srgbClr val="0000FF"/>
              </a:solidFill>
              <a:latin typeface="Monotype Corsiva" pitchFamily="66" charset="0"/>
              <a:cs typeface="Arial" pitchFamily="34" charset="0"/>
            </a:endParaRPr>
          </a:p>
          <a:p>
            <a:pPr algn="ctr"/>
            <a:r>
              <a:rPr lang="ru-RU" sz="6000" b="1" dirty="0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для глаз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4114800"/>
            <a:ext cx="8001000" cy="2743199"/>
          </a:xfrm>
        </p:spPr>
        <p:txBody>
          <a:bodyPr/>
          <a:lstStyle/>
          <a:p>
            <a:r>
              <a:rPr lang="ru-RU" dirty="0" smtClean="0"/>
              <a:t>Найди метку на окне, закрой один глаз и смотри поочередно на нее, на предмет на улице, снова на нее. Проделай упражнение  для каждого глаза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 flipH="1">
            <a:off x="8686799" y="5105400"/>
            <a:ext cx="45719" cy="10207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305800" cy="3124199"/>
          </a:xfrm>
        </p:spPr>
        <p:txBody>
          <a:bodyPr/>
          <a:lstStyle/>
          <a:p>
            <a:r>
              <a:rPr lang="ru-RU" i="1" dirty="0" smtClean="0"/>
              <a:t>Из предложенных заданий выбери то, с которым ты сможешь справиться.</a:t>
            </a:r>
            <a:endParaRPr lang="ru-RU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45719"/>
          </a:xfrm>
        </p:spPr>
        <p:txBody>
          <a:bodyPr/>
          <a:lstStyle/>
          <a:p>
            <a:endParaRPr lang="ru-RU" b="1" i="1" dirty="0">
              <a:solidFill>
                <a:srgbClr val="CC00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458200" cy="6248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b="1" i="1" u="sng" dirty="0" smtClean="0"/>
              <a:t>     </a:t>
            </a:r>
            <a:r>
              <a:rPr lang="ru-RU" sz="2400" b="1" i="1" u="sng" dirty="0" smtClean="0"/>
              <a:t>1 </a:t>
            </a:r>
            <a:r>
              <a:rPr lang="ru-RU" sz="2400" b="1" i="1" u="sng" dirty="0"/>
              <a:t>уровень.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Вставьте </a:t>
            </a:r>
            <a:r>
              <a:rPr lang="ru-RU" sz="2400" dirty="0"/>
              <a:t>местоимения в нужном падеже, определи число.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Monotype Corsiva" pitchFamily="66" charset="0"/>
              </a:rPr>
              <a:t>          Подошёл </a:t>
            </a:r>
            <a:r>
              <a:rPr lang="ru-RU" sz="2800" i="1" dirty="0">
                <a:latin typeface="Monotype Corsiva" pitchFamily="66" charset="0"/>
              </a:rPr>
              <a:t>к (он), возвратился с (она), поздравляю(он), посмотрел на (они</a:t>
            </a:r>
            <a:r>
              <a:rPr lang="ru-RU" sz="2800" i="1" dirty="0" smtClean="0">
                <a:latin typeface="Monotype Corsiva" pitchFamily="66" charset="0"/>
              </a:rPr>
              <a:t>), позвонил </a:t>
            </a:r>
            <a:r>
              <a:rPr lang="ru-RU" sz="2800" i="1" dirty="0">
                <a:latin typeface="Monotype Corsiva" pitchFamily="66" charset="0"/>
              </a:rPr>
              <a:t>(она</a:t>
            </a:r>
            <a:r>
              <a:rPr lang="ru-RU" sz="2800" i="1" dirty="0" smtClean="0">
                <a:latin typeface="Monotype Corsiva" pitchFamily="66" charset="0"/>
              </a:rPr>
              <a:t>), отвечал(они).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i="1" u="sng" dirty="0" smtClean="0"/>
              <a:t>     2 </a:t>
            </a:r>
            <a:r>
              <a:rPr lang="ru-RU" sz="2400" b="1" i="1" u="sng" dirty="0"/>
              <a:t>уровень.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Исправь </a:t>
            </a:r>
            <a:r>
              <a:rPr lang="ru-RU" sz="2400" dirty="0"/>
              <a:t>ошибки.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 </a:t>
            </a:r>
            <a:r>
              <a:rPr lang="ru-RU" sz="2800" dirty="0" smtClean="0">
                <a:latin typeface="Monotype Corsiva" pitchFamily="66" charset="0"/>
              </a:rPr>
              <a:t>Каштанка </a:t>
            </a:r>
            <a:r>
              <a:rPr lang="ru-RU" sz="2800" dirty="0">
                <a:latin typeface="Monotype Corsiva" pitchFamily="66" charset="0"/>
              </a:rPr>
              <a:t>осталась одна. Грусть подкрадывалась к ей незаметно и овладел нею постепенно. Вдруг </a:t>
            </a:r>
            <a:r>
              <a:rPr lang="ru-RU" sz="2800" dirty="0" err="1">
                <a:latin typeface="Monotype Corsiva" pitchFamily="66" charset="0"/>
              </a:rPr>
              <a:t>блиско</a:t>
            </a:r>
            <a:r>
              <a:rPr lang="ru-RU" sz="2800" dirty="0">
                <a:latin typeface="Monotype Corsiva" pitchFamily="66" charset="0"/>
              </a:rPr>
              <a:t> от её раз дался крик. Гусь сидел на полу. Глаза у его были закрыты. Хозяин сел перед им, минуту </a:t>
            </a:r>
            <a:r>
              <a:rPr lang="ru-RU" sz="2800" dirty="0" err="1">
                <a:latin typeface="Monotype Corsiva" pitchFamily="66" charset="0"/>
              </a:rPr>
              <a:t>глидел</a:t>
            </a:r>
            <a:r>
              <a:rPr lang="ru-RU" sz="2800" dirty="0">
                <a:latin typeface="Monotype Corsiva" pitchFamily="66" charset="0"/>
              </a:rPr>
              <a:t> на его </a:t>
            </a:r>
            <a:r>
              <a:rPr lang="ru-RU" sz="2800" dirty="0" err="1">
                <a:latin typeface="Monotype Corsiva" pitchFamily="66" charset="0"/>
              </a:rPr>
              <a:t>молчя</a:t>
            </a:r>
            <a:r>
              <a:rPr lang="ru-RU" sz="2800" dirty="0">
                <a:latin typeface="Monotype Corsiva" pitchFamily="66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i="1" u="sng" dirty="0" smtClean="0"/>
              <a:t>     3 </a:t>
            </a:r>
            <a:r>
              <a:rPr lang="ru-RU" sz="2400" b="1" i="1" u="sng" dirty="0"/>
              <a:t>уровень.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Составьте </a:t>
            </a:r>
            <a:r>
              <a:rPr lang="ru-RU" sz="2400" dirty="0"/>
              <a:t>и запишите с каждым местоимением словосочетание.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 </a:t>
            </a:r>
            <a:r>
              <a:rPr lang="ru-RU" sz="2800" i="1" dirty="0" smtClean="0">
                <a:latin typeface="Monotype Corsiva" pitchFamily="66" charset="0"/>
              </a:rPr>
              <a:t> Его</a:t>
            </a:r>
            <a:r>
              <a:rPr lang="ru-RU" sz="2800" i="1" dirty="0">
                <a:latin typeface="Monotype Corsiva" pitchFamily="66" charset="0"/>
              </a:rPr>
              <a:t>, него, ему, нему, им, ним, её, неё.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C0099"/>
                </a:solidFill>
              </a:rPr>
              <a:t>Домашнее задание.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Ответь на вопросы теста, выписав на листок номер вопроса и ответ.</a:t>
            </a:r>
            <a:endParaRPr lang="ru-RU" dirty="0"/>
          </a:p>
        </p:txBody>
      </p:sp>
      <p:pic>
        <p:nvPicPr>
          <p:cNvPr id="1026" name="Picture 2" descr="C:\Users\1\Pictures\Мои документы\Мои картинки\Все картинки\Школьная тема\File02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072671" y="2870929"/>
            <a:ext cx="3760658" cy="3505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762000"/>
            <a:ext cx="6553200" cy="4914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0000FF"/>
                </a:solidFill>
                <a:latin typeface="Monotype Corsiva" pitchFamily="66" charset="0"/>
              </a:rPr>
              <a:t>Десятое марта.</a:t>
            </a:r>
            <a:endParaRPr lang="ru-RU" sz="60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dirty="0" smtClean="0">
                <a:latin typeface="Monotype Corsiva" pitchFamily="66" charset="0"/>
              </a:rPr>
              <a:t>Чистописание</a:t>
            </a:r>
            <a:endParaRPr lang="ru-RU" sz="6000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latin typeface="Monotype Corsiva" pitchFamily="66" charset="0"/>
              </a:rPr>
              <a:t>   </a:t>
            </a:r>
            <a:r>
              <a:rPr lang="ru-RU" sz="5400" dirty="0" smtClean="0">
                <a:solidFill>
                  <a:srgbClr val="0000FF"/>
                </a:solidFill>
                <a:latin typeface="Monotype Corsiva" pitchFamily="66" charset="0"/>
              </a:rPr>
              <a:t>я мы они я мы они</a:t>
            </a:r>
          </a:p>
          <a:p>
            <a:pPr>
              <a:buNone/>
            </a:pPr>
            <a:endParaRPr lang="ru-RU" sz="5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5400" dirty="0" smtClean="0">
                <a:latin typeface="Monotype Corsiva" pitchFamily="66" charset="0"/>
              </a:rPr>
              <a:t>  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</a:t>
            </a:r>
            <a:r>
              <a:rPr lang="ru-RU" sz="6000" dirty="0" smtClean="0">
                <a:latin typeface="Monotype Corsiva" pitchFamily="66" charset="0"/>
              </a:rPr>
              <a:t>Ул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и</a:t>
            </a:r>
            <a:r>
              <a:rPr lang="ru-RU" sz="6000" dirty="0" smtClean="0">
                <a:latin typeface="Monotype Corsiva" pitchFamily="66" charset="0"/>
              </a:rPr>
              <a:t>ца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7" name="Содержимое 6" descr="улиц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1020" y="1447800"/>
            <a:ext cx="5265780" cy="39177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</a:t>
            </a:r>
            <a:r>
              <a:rPr lang="ru-RU" sz="6000" dirty="0" smtClean="0">
                <a:latin typeface="Monotype Corsiva" pitchFamily="66" charset="0"/>
              </a:rPr>
              <a:t>Ш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осс</a:t>
            </a:r>
            <a:r>
              <a:rPr lang="ru-RU" sz="6000" dirty="0" smtClean="0">
                <a:latin typeface="Monotype Corsiva" pitchFamily="66" charset="0"/>
              </a:rPr>
              <a:t>е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11" name="Содержимое 10" descr="шосс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01627" y="1524000"/>
            <a:ext cx="5285173" cy="37855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</a:t>
            </a:r>
            <a:r>
              <a:rPr lang="ru-RU" sz="6000" dirty="0" smtClean="0">
                <a:latin typeface="Monotype Corsiva" pitchFamily="66" charset="0"/>
              </a:rPr>
              <a:t>А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лл</a:t>
            </a:r>
            <a:r>
              <a:rPr lang="ru-RU" sz="6000" dirty="0" smtClean="0">
                <a:latin typeface="Monotype Corsiva" pitchFamily="66" charset="0"/>
              </a:rPr>
              <a:t>ея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10" name="Содержимое 9" descr="алле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0" y="1524000"/>
            <a:ext cx="4782608" cy="35869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</a:t>
            </a:r>
            <a:r>
              <a:rPr lang="ru-RU" sz="6000" dirty="0" smtClean="0">
                <a:latin typeface="Monotype Corsiva" pitchFamily="66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6000" dirty="0" smtClean="0">
                <a:latin typeface="Monotype Corsiva" pitchFamily="66" charset="0"/>
              </a:rPr>
              <a:t>тро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11" name="Содержимое 10" descr="метр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9000" y="1676400"/>
            <a:ext cx="5486400" cy="36347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</a:t>
            </a:r>
            <a:r>
              <a:rPr lang="ru-RU" sz="6000" dirty="0" smtClean="0">
                <a:latin typeface="Monotype Corsiva" pitchFamily="66" charset="0"/>
              </a:rPr>
              <a:t>гор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6000" u="sng" dirty="0" smtClean="0">
                <a:latin typeface="Monotype Corsiva" pitchFamily="66" charset="0"/>
              </a:rPr>
              <a:t>д</a:t>
            </a:r>
          </a:p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  </a:t>
            </a:r>
            <a:r>
              <a:rPr lang="ru-RU" sz="6000" u="sng" dirty="0" smtClean="0">
                <a:latin typeface="Monotype Corsiva" pitchFamily="66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6000" dirty="0" smtClean="0">
                <a:latin typeface="Monotype Corsiva" pitchFamily="66" charset="0"/>
              </a:rPr>
              <a:t>сква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11" name="Содержимое 10" descr="город Москв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45392" y="1371600"/>
            <a:ext cx="5341408" cy="40060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ru-RU" dirty="0" smtClean="0"/>
              <a:t>Что объединяет эти словарные слова?</a:t>
            </a:r>
            <a:br>
              <a:rPr lang="ru-RU" dirty="0" smtClean="0"/>
            </a:br>
            <a:r>
              <a:rPr lang="ru-RU" dirty="0" smtClean="0"/>
              <a:t>Какой они части речи?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sz="half" idx="1"/>
          </p:nvPr>
        </p:nvSpPr>
        <p:spPr>
          <a:xfrm>
            <a:off x="685800" y="2743201"/>
            <a:ext cx="8458200" cy="1219200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Существительные.</a:t>
            </a:r>
            <a:endParaRPr lang="ru-RU" sz="40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914400" y="3810000"/>
            <a:ext cx="7772400" cy="2316163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/>
              <a:t>Какая часть речи может заменить существительное в предложении?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allAtOnce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398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Русский язык.  4 класс </vt:lpstr>
      <vt:lpstr>Десятое марта.</vt:lpstr>
      <vt:lpstr>Чистописание</vt:lpstr>
      <vt:lpstr>Словарь:</vt:lpstr>
      <vt:lpstr>Словарь:</vt:lpstr>
      <vt:lpstr>Словарь:</vt:lpstr>
      <vt:lpstr>Словарь:</vt:lpstr>
      <vt:lpstr>Словарь:</vt:lpstr>
      <vt:lpstr>Что объединяет эти словарные слова? Какой они части речи?</vt:lpstr>
      <vt:lpstr>Подумай, о каких частях речи сегодня пойдет речь?</vt:lpstr>
      <vt:lpstr>Вспомни:</vt:lpstr>
      <vt:lpstr>Прочти текст</vt:lpstr>
      <vt:lpstr>Слайд 13</vt:lpstr>
      <vt:lpstr>Измени местоимения 3 лица по              падежам</vt:lpstr>
      <vt:lpstr>Слайд 15</vt:lpstr>
      <vt:lpstr>Из предложенных заданий выбери то, с которым ты сможешь справиться.</vt:lpstr>
      <vt:lpstr>Слайд 17</vt:lpstr>
      <vt:lpstr>Домашнее задание.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User</cp:lastModifiedBy>
  <cp:revision>18</cp:revision>
  <cp:lastPrinted>1601-01-01T00:00:00Z</cp:lastPrinted>
  <dcterms:created xsi:type="dcterms:W3CDTF">1601-01-01T00:00:00Z</dcterms:created>
  <dcterms:modified xsi:type="dcterms:W3CDTF">2014-02-27T12:20:56Z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