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8" r:id="rId6"/>
    <p:sldId id="261" r:id="rId7"/>
    <p:sldId id="285" r:id="rId8"/>
    <p:sldId id="279" r:id="rId9"/>
    <p:sldId id="286" r:id="rId10"/>
    <p:sldId id="280" r:id="rId11"/>
    <p:sldId id="269" r:id="rId12"/>
    <p:sldId id="262" r:id="rId13"/>
    <p:sldId id="263" r:id="rId14"/>
    <p:sldId id="264" r:id="rId15"/>
    <p:sldId id="270" r:id="rId16"/>
    <p:sldId id="271" r:id="rId17"/>
    <p:sldId id="266" r:id="rId18"/>
    <p:sldId id="272" r:id="rId19"/>
    <p:sldId id="281" r:id="rId20"/>
    <p:sldId id="273" r:id="rId21"/>
    <p:sldId id="274" r:id="rId22"/>
    <p:sldId id="282" r:id="rId23"/>
    <p:sldId id="275" r:id="rId24"/>
    <p:sldId id="276" r:id="rId25"/>
    <p:sldId id="283" r:id="rId26"/>
    <p:sldId id="267" r:id="rId27"/>
    <p:sldId id="268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0033CC"/>
    <a:srgbClr val="800000"/>
    <a:srgbClr val="FF00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0" autoAdjust="0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19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 уровень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Повышенный уровень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  <c:pt idx="1">
                  <c:v>41</c:v>
                </c:pt>
              </c:numCache>
            </c:numRef>
          </c:val>
        </c:ser>
        <c:shape val="cylinder"/>
        <c:axId val="56402688"/>
        <c:axId val="56404224"/>
        <c:axId val="0"/>
      </c:bar3DChart>
      <c:catAx>
        <c:axId val="56402688"/>
        <c:scaling>
          <c:orientation val="minMax"/>
        </c:scaling>
        <c:axPos val="b"/>
        <c:tickLblPos val="nextTo"/>
        <c:crossAx val="56404224"/>
        <c:crosses val="autoZero"/>
        <c:auto val="1"/>
        <c:lblAlgn val="ctr"/>
        <c:lblOffset val="100"/>
      </c:catAx>
      <c:valAx>
        <c:axId val="56404224"/>
        <c:scaling>
          <c:orientation val="minMax"/>
        </c:scaling>
        <c:axPos val="l"/>
        <c:majorGridlines/>
        <c:numFmt formatCode="General" sourceLinked="1"/>
        <c:tickLblPos val="nextTo"/>
        <c:crossAx val="56402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5.6338927331053487E-2"/>
          <c:y val="5.0854330708661417E-2"/>
          <c:w val="0.75696874254354818"/>
          <c:h val="0.69871522309711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5.9</c:v>
                </c:pt>
                <c:pt idx="1">
                  <c:v>58.9</c:v>
                </c:pt>
                <c:pt idx="2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62</c:v>
                </c:pt>
                <c:pt idx="2">
                  <c:v>25</c:v>
                </c:pt>
              </c:numCache>
            </c:numRef>
          </c:val>
        </c:ser>
        <c:dLbls>
          <c:showVal val="1"/>
        </c:dLbls>
        <c:shape val="cylinder"/>
        <c:axId val="69252608"/>
        <c:axId val="69254144"/>
        <c:axId val="0"/>
      </c:bar3DChart>
      <c:catAx>
        <c:axId val="69252608"/>
        <c:scaling>
          <c:orientation val="minMax"/>
        </c:scaling>
        <c:axPos val="b"/>
        <c:tickLblPos val="nextTo"/>
        <c:crossAx val="69254144"/>
        <c:crosses val="autoZero"/>
        <c:auto val="1"/>
        <c:lblAlgn val="ctr"/>
        <c:lblOffset val="100"/>
      </c:catAx>
      <c:valAx>
        <c:axId val="69254144"/>
        <c:scaling>
          <c:orientation val="minMax"/>
        </c:scaling>
        <c:axPos val="l"/>
        <c:majorGridlines/>
        <c:numFmt formatCode="General" sourceLinked="1"/>
        <c:tickLblPos val="nextTo"/>
        <c:crossAx val="692526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22.2</c:v>
                </c:pt>
                <c:pt idx="1">
                  <c:v>55.6</c:v>
                </c:pt>
                <c:pt idx="2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</c:v>
                </c:pt>
                <c:pt idx="1">
                  <c:v>18</c:v>
                </c:pt>
                <c:pt idx="2">
                  <c:v>47</c:v>
                </c:pt>
              </c:numCache>
            </c:numRef>
          </c:val>
        </c:ser>
        <c:dLbls>
          <c:showVal val="1"/>
        </c:dLbls>
        <c:shape val="cylinder"/>
        <c:axId val="69462272"/>
        <c:axId val="69271552"/>
        <c:axId val="0"/>
      </c:bar3DChart>
      <c:catAx>
        <c:axId val="69462272"/>
        <c:scaling>
          <c:orientation val="minMax"/>
        </c:scaling>
        <c:axPos val="b"/>
        <c:tickLblPos val="nextTo"/>
        <c:crossAx val="69271552"/>
        <c:crosses val="autoZero"/>
        <c:auto val="1"/>
        <c:lblAlgn val="ctr"/>
        <c:lblOffset val="100"/>
      </c:catAx>
      <c:valAx>
        <c:axId val="69271552"/>
        <c:scaling>
          <c:orientation val="minMax"/>
        </c:scaling>
        <c:axPos val="l"/>
        <c:majorGridlines/>
        <c:numFmt formatCode="General" sourceLinked="1"/>
        <c:tickLblPos val="nextTo"/>
        <c:crossAx val="694622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Норма</c:v>
                </c:pt>
                <c:pt idx="1">
                  <c:v>Снижено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55.6</c:v>
                </c:pt>
                <c:pt idx="1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Норма</c:v>
                </c:pt>
                <c:pt idx="1">
                  <c:v>Снижено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Val val="1"/>
        </c:dLbls>
        <c:shape val="cylinder"/>
        <c:axId val="69328896"/>
        <c:axId val="69330432"/>
        <c:axId val="0"/>
      </c:bar3DChart>
      <c:catAx>
        <c:axId val="69328896"/>
        <c:scaling>
          <c:orientation val="minMax"/>
        </c:scaling>
        <c:axPos val="b"/>
        <c:tickLblPos val="nextTo"/>
        <c:crossAx val="69330432"/>
        <c:crosses val="autoZero"/>
        <c:auto val="1"/>
        <c:lblAlgn val="ctr"/>
        <c:lblOffset val="100"/>
      </c:catAx>
      <c:valAx>
        <c:axId val="69330432"/>
        <c:scaling>
          <c:orientation val="minMax"/>
        </c:scaling>
        <c:axPos val="l"/>
        <c:majorGridlines/>
        <c:numFmt formatCode="General" sourceLinked="1"/>
        <c:tickLblPos val="nextTo"/>
        <c:crossAx val="693288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44.4</c:v>
                </c:pt>
                <c:pt idx="2">
                  <c:v>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</c:v>
                </c:pt>
                <c:pt idx="1">
                  <c:v>31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shape val="cylinder"/>
        <c:axId val="69640576"/>
        <c:axId val="69642112"/>
        <c:axId val="0"/>
      </c:bar3DChart>
      <c:catAx>
        <c:axId val="69640576"/>
        <c:scaling>
          <c:orientation val="minMax"/>
        </c:scaling>
        <c:axPos val="b"/>
        <c:tickLblPos val="nextTo"/>
        <c:crossAx val="69642112"/>
        <c:crosses val="autoZero"/>
        <c:auto val="1"/>
        <c:lblAlgn val="ctr"/>
        <c:lblOffset val="100"/>
      </c:catAx>
      <c:valAx>
        <c:axId val="69642112"/>
        <c:scaling>
          <c:orientation val="minMax"/>
        </c:scaling>
        <c:axPos val="l"/>
        <c:majorGridlines/>
        <c:numFmt formatCode="General" sourceLinked="1"/>
        <c:tickLblPos val="nextTo"/>
        <c:crossAx val="696405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Минимальный </c:v>
                </c:pt>
                <c:pt idx="3">
                  <c:v>Ниже минимального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16.7</c:v>
                </c:pt>
                <c:pt idx="2">
                  <c:v>55.6</c:v>
                </c:pt>
                <c:pt idx="3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Минимальный </c:v>
                </c:pt>
                <c:pt idx="3">
                  <c:v>Ниже минимального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69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shape val="cylinder"/>
        <c:axId val="69858816"/>
        <c:axId val="69860352"/>
        <c:axId val="0"/>
      </c:bar3DChart>
      <c:catAx>
        <c:axId val="69858816"/>
        <c:scaling>
          <c:orientation val="minMax"/>
        </c:scaling>
        <c:axPos val="b"/>
        <c:tickLblPos val="nextTo"/>
        <c:crossAx val="69860352"/>
        <c:crosses val="autoZero"/>
        <c:auto val="1"/>
        <c:lblAlgn val="ctr"/>
        <c:lblOffset val="100"/>
      </c:catAx>
      <c:valAx>
        <c:axId val="69860352"/>
        <c:scaling>
          <c:orientation val="minMax"/>
        </c:scaling>
        <c:axPos val="l"/>
        <c:majorGridlines/>
        <c:numFmt formatCode="General" sourceLinked="1"/>
        <c:tickLblPos val="nextTo"/>
        <c:crossAx val="698588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Результаты школьных олимпиад</a:t>
            </a:r>
          </a:p>
        </c:rich>
      </c:tx>
      <c:layout/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2010 - 2011 </c:v>
                </c:pt>
                <c:pt idx="1">
                  <c:v>2011 - 2012</c:v>
                </c:pt>
                <c:pt idx="2">
                  <c:v>2012 - 2013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2010 - 2011 </c:v>
                </c:pt>
                <c:pt idx="1">
                  <c:v>2011 - 2012</c:v>
                </c:pt>
                <c:pt idx="2">
                  <c:v>2012 - 2013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hape val="cylinder"/>
        <c:axId val="56425088"/>
        <c:axId val="68288896"/>
        <c:axId val="0"/>
      </c:bar3DChart>
      <c:catAx>
        <c:axId val="56425088"/>
        <c:scaling>
          <c:orientation val="minMax"/>
        </c:scaling>
        <c:axPos val="b"/>
        <c:tickLblPos val="nextTo"/>
        <c:crossAx val="68288896"/>
        <c:crosses val="autoZero"/>
        <c:auto val="1"/>
        <c:lblAlgn val="ctr"/>
        <c:lblOffset val="100"/>
      </c:catAx>
      <c:valAx>
        <c:axId val="68288896"/>
        <c:scaling>
          <c:orientation val="minMax"/>
        </c:scaling>
        <c:axPos val="l"/>
        <c:majorGridlines/>
        <c:numFmt formatCode="General" sourceLinked="1"/>
        <c:tickLblPos val="nextTo"/>
        <c:crossAx val="564250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Результаты районных олимпиад</a:t>
            </a:r>
          </a:p>
        </c:rich>
      </c:tx>
      <c:layout/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2010 - 2011</c:v>
                </c:pt>
                <c:pt idx="1">
                  <c:v>2012 - 2013</c:v>
                </c:pt>
                <c:pt idx="2">
                  <c:v>2013 - 2014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2010 - 2011</c:v>
                </c:pt>
                <c:pt idx="1">
                  <c:v>2012 - 2013</c:v>
                </c:pt>
                <c:pt idx="2">
                  <c:v>2013 - 2014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ylinder"/>
        <c:axId val="68322432"/>
        <c:axId val="68323968"/>
        <c:axId val="0"/>
      </c:bar3DChart>
      <c:catAx>
        <c:axId val="68322432"/>
        <c:scaling>
          <c:orientation val="minMax"/>
        </c:scaling>
        <c:axPos val="b"/>
        <c:tickLblPos val="nextTo"/>
        <c:crossAx val="68323968"/>
        <c:crosses val="autoZero"/>
        <c:auto val="1"/>
        <c:lblAlgn val="ctr"/>
        <c:lblOffset val="100"/>
      </c:catAx>
      <c:valAx>
        <c:axId val="68323968"/>
        <c:scaling>
          <c:orientation val="minMax"/>
        </c:scaling>
        <c:axPos val="l"/>
        <c:majorGridlines/>
        <c:numFmt formatCode="General" sourceLinked="1"/>
        <c:tickLblPos val="nextTo"/>
        <c:crossAx val="68322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Международный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Всероссийский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7</c:v>
                </c:pt>
                <c:pt idx="2">
                  <c:v>29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Районный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18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Итого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51</c:v>
                </c:pt>
                <c:pt idx="1">
                  <c:v>39</c:v>
                </c:pt>
                <c:pt idx="2">
                  <c:v>46</c:v>
                </c:pt>
                <c:pt idx="3">
                  <c:v>46</c:v>
                </c:pt>
              </c:numCache>
            </c:numRef>
          </c:val>
        </c:ser>
        <c:dLbls>
          <c:showVal val="1"/>
        </c:dLbls>
        <c:shape val="cylinder"/>
        <c:axId val="68532480"/>
        <c:axId val="68542464"/>
        <c:axId val="0"/>
      </c:bar3DChart>
      <c:catAx>
        <c:axId val="68532480"/>
        <c:scaling>
          <c:orientation val="minMax"/>
        </c:scaling>
        <c:axPos val="b"/>
        <c:tickLblPos val="nextTo"/>
        <c:crossAx val="68542464"/>
        <c:crosses val="autoZero"/>
        <c:auto val="1"/>
        <c:lblAlgn val="ctr"/>
        <c:lblOffset val="100"/>
      </c:catAx>
      <c:valAx>
        <c:axId val="68542464"/>
        <c:scaling>
          <c:orientation val="minMax"/>
        </c:scaling>
        <c:axPos val="l"/>
        <c:majorGridlines/>
        <c:numFmt formatCode="General" sourceLinked="1"/>
        <c:tickLblPos val="nextTo"/>
        <c:crossAx val="685324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Призёры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2010 - 2011</c:v>
                </c:pt>
                <c:pt idx="1">
                  <c:v>2011 - 2012</c:v>
                </c:pt>
                <c:pt idx="2">
                  <c:v>2012 - 2013</c:v>
                </c:pt>
                <c:pt idx="3">
                  <c:v>2013 - 2014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shape val="cylinder"/>
        <c:axId val="67532672"/>
        <c:axId val="67534208"/>
        <c:axId val="0"/>
      </c:bar3DChart>
      <c:catAx>
        <c:axId val="67532672"/>
        <c:scaling>
          <c:orientation val="minMax"/>
        </c:scaling>
        <c:axPos val="b"/>
        <c:numFmt formatCode="General" sourceLinked="1"/>
        <c:tickLblPos val="nextTo"/>
        <c:crossAx val="67534208"/>
        <c:crosses val="autoZero"/>
        <c:auto val="1"/>
        <c:lblAlgn val="ctr"/>
        <c:lblOffset val="100"/>
      </c:catAx>
      <c:valAx>
        <c:axId val="67534208"/>
        <c:scaling>
          <c:orientation val="minMax"/>
        </c:scaling>
        <c:axPos val="l"/>
        <c:majorGridlines/>
        <c:numFmt formatCode="General" sourceLinked="1"/>
        <c:tickLblPos val="nextTo"/>
        <c:crossAx val="675326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44.4</c:v>
                </c:pt>
                <c:pt idx="1">
                  <c:v>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Val val="1"/>
        </c:dLbls>
        <c:shape val="cylinder"/>
        <c:axId val="68667264"/>
        <c:axId val="68668800"/>
        <c:axId val="0"/>
      </c:bar3DChart>
      <c:catAx>
        <c:axId val="68667264"/>
        <c:scaling>
          <c:orientation val="minMax"/>
        </c:scaling>
        <c:axPos val="b"/>
        <c:tickLblPos val="nextTo"/>
        <c:crossAx val="68668800"/>
        <c:crosses val="autoZero"/>
        <c:auto val="1"/>
        <c:lblAlgn val="ctr"/>
        <c:lblOffset val="100"/>
      </c:catAx>
      <c:valAx>
        <c:axId val="68668800"/>
        <c:scaling>
          <c:orientation val="minMax"/>
        </c:scaling>
        <c:axPos val="l"/>
        <c:majorGridlines/>
        <c:numFmt formatCode="General" sourceLinked="1"/>
        <c:tickLblPos val="nextTo"/>
        <c:crossAx val="686672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Высокий </c:v>
                </c:pt>
                <c:pt idx="1">
                  <c:v>Хороший</c:v>
                </c:pt>
                <c:pt idx="2">
                  <c:v>Средний </c:v>
                </c:pt>
                <c:pt idx="3">
                  <c:v>Низкий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27.8</c:v>
                </c:pt>
                <c:pt idx="2">
                  <c:v>44.4</c:v>
                </c:pt>
                <c:pt idx="3">
                  <c:v>27.8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Высокий </c:v>
                </c:pt>
                <c:pt idx="1">
                  <c:v>Хороший</c:v>
                </c:pt>
                <c:pt idx="2">
                  <c:v>Средний </c:v>
                </c:pt>
                <c:pt idx="3">
                  <c:v>Низкий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48</c:v>
                </c:pt>
                <c:pt idx="2">
                  <c:v>26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shape val="cylinder"/>
        <c:axId val="68719744"/>
        <c:axId val="68721280"/>
        <c:axId val="0"/>
      </c:bar3DChart>
      <c:catAx>
        <c:axId val="68719744"/>
        <c:scaling>
          <c:orientation val="minMax"/>
        </c:scaling>
        <c:axPos val="b"/>
        <c:tickLblPos val="nextTo"/>
        <c:crossAx val="68721280"/>
        <c:crosses val="autoZero"/>
        <c:auto val="1"/>
        <c:lblAlgn val="ctr"/>
        <c:lblOffset val="100"/>
      </c:catAx>
      <c:valAx>
        <c:axId val="68721280"/>
        <c:scaling>
          <c:orientation val="minMax"/>
        </c:scaling>
        <c:axPos val="l"/>
        <c:majorGridlines/>
        <c:numFmt formatCode="General" sourceLinked="1"/>
        <c:tickLblPos val="nextTo"/>
        <c:crossAx val="687197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83.3</c:v>
                </c:pt>
                <c:pt idx="1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Val val="1"/>
        </c:dLbls>
        <c:shape val="cylinder"/>
        <c:axId val="68967424"/>
        <c:axId val="68981504"/>
        <c:axId val="0"/>
      </c:bar3DChart>
      <c:catAx>
        <c:axId val="68967424"/>
        <c:scaling>
          <c:orientation val="minMax"/>
        </c:scaling>
        <c:axPos val="b"/>
        <c:tickLblPos val="nextTo"/>
        <c:crossAx val="68981504"/>
        <c:crosses val="autoZero"/>
        <c:auto val="1"/>
        <c:lblAlgn val="ctr"/>
        <c:lblOffset val="100"/>
      </c:catAx>
      <c:valAx>
        <c:axId val="68981504"/>
        <c:scaling>
          <c:orientation val="minMax"/>
        </c:scaling>
        <c:axPos val="l"/>
        <c:majorGridlines/>
        <c:numFmt formatCode="General" sourceLinked="1"/>
        <c:tickLblPos val="nextTo"/>
        <c:crossAx val="6896742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27.8</c:v>
                </c:pt>
                <c:pt idx="1">
                  <c:v>66.7</c:v>
                </c:pt>
                <c:pt idx="2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Val val="1"/>
        </c:dLbls>
        <c:shape val="cylinder"/>
        <c:axId val="69072000"/>
        <c:axId val="69073536"/>
        <c:axId val="0"/>
      </c:bar3DChart>
      <c:catAx>
        <c:axId val="69072000"/>
        <c:scaling>
          <c:orientation val="minMax"/>
        </c:scaling>
        <c:axPos val="b"/>
        <c:tickLblPos val="nextTo"/>
        <c:crossAx val="69073536"/>
        <c:crosses val="autoZero"/>
        <c:auto val="1"/>
        <c:lblAlgn val="ctr"/>
        <c:lblOffset val="100"/>
      </c:catAx>
      <c:valAx>
        <c:axId val="69073536"/>
        <c:scaling>
          <c:orientation val="minMax"/>
        </c:scaling>
        <c:axPos val="l"/>
        <c:majorGridlines/>
        <c:numFmt formatCode="General" sourceLinked="1"/>
        <c:tickLblPos val="nextTo"/>
        <c:crossAx val="690720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24719/" TargetMode="External"/><Relationship Id="rId7" Type="http://schemas.openxmlformats.org/officeDocument/2006/relationships/hyperlink" Target="http://planeta.tspu.ru/?ur=810&amp;ur1=1294&amp;ur2=&amp;flag=1&amp;id1=637&amp;id2=1&amp;id3=90" TargetMode="External"/><Relationship Id="rId2" Type="http://schemas.openxmlformats.org/officeDocument/2006/relationships/hyperlink" Target="http://festival.1september.ru/articles/5247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eta.tspu.ru/?ur=810&amp;ur1=1059&amp;start=0&amp;shag=112&amp;ur3=&amp;filtr=&amp;ur2=&amp;up=autor&amp;po=asc" TargetMode="External"/><Relationship Id="rId5" Type="http://schemas.openxmlformats.org/officeDocument/2006/relationships/hyperlink" Target="http://festival.1september.ru/articles/565343/" TargetMode="External"/><Relationship Id="rId4" Type="http://schemas.openxmlformats.org/officeDocument/2006/relationships/hyperlink" Target="http://festival.1september.ru/articles/566282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laneta.tspu.ru/?ur=810&amp;1=1221&amp;ur2=1471" TargetMode="External"/><Relationship Id="rId3" Type="http://schemas.openxmlformats.org/officeDocument/2006/relationships/hyperlink" Target="http://conf.fkgpu.ru/pers7_reports.php?sort=2" TargetMode="External"/><Relationship Id="rId7" Type="http://schemas.openxmlformats.org/officeDocument/2006/relationships/hyperlink" Target="http://forum.edu.tomsk.ru/index.php/topic,22.0.html" TargetMode="External"/><Relationship Id="rId2" Type="http://schemas.openxmlformats.org/officeDocument/2006/relationships/hyperlink" Target="http://conf.fkgpu.ru/pers7/boo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eta.tspu.ru/index.php?ur=810&amp;ur1=1221&amp;ur2=1362" TargetMode="External"/><Relationship Id="rId5" Type="http://schemas.openxmlformats.org/officeDocument/2006/relationships/hyperlink" Target="http://planeta.tspu.ru/?ur=810&amp;ur1=1221&amp;ur2=1362&amp;flag=1&amp;id1=770&amp;id2=1&amp;id3=136" TargetMode="External"/><Relationship Id="rId4" Type="http://schemas.openxmlformats.org/officeDocument/2006/relationships/hyperlink" Target="http://planeta.tspu.ru/index.php?ur1=1359&amp;i=716&amp;i2=119&amp;n=1" TargetMode="External"/><Relationship Id="rId9" Type="http://schemas.openxmlformats.org/officeDocument/2006/relationships/hyperlink" Target="http://planeta.tspu.ru/?ur=810&amp;1=1221&amp;ur2=151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NULL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6600"/>
                </a:solidFill>
              </a:rPr>
              <a:t>Публичная презентация результатов педагогической деятельности </a:t>
            </a:r>
            <a:br>
              <a:rPr lang="ru-RU" sz="40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учителя начальных классов </a:t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Макаровой Натальи </a:t>
            </a:r>
            <a:r>
              <a:rPr lang="ru-RU" sz="3200" dirty="0" err="1" smtClean="0">
                <a:solidFill>
                  <a:srgbClr val="0033CC"/>
                </a:solidFill>
              </a:rPr>
              <a:t>Куприяновны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1429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Парбигская</a:t>
            </a:r>
            <a:r>
              <a:rPr lang="ru-RU" dirty="0" smtClean="0"/>
              <a:t> средняя общеобразовательная школа»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592933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с.Парбиг</a:t>
            </a:r>
          </a:p>
          <a:p>
            <a:pPr algn="ctr"/>
            <a:r>
              <a:rPr lang="ru-RU" dirty="0" smtClean="0"/>
              <a:t>2013 – 2014 учебный год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Достижения детей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5122" name="Picture 2" descr="H:\Макарова Н.К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2036312" cy="2880000"/>
          </a:xfrm>
          <a:prstGeom prst="rect">
            <a:avLst/>
          </a:prstGeom>
          <a:noFill/>
        </p:spPr>
      </p:pic>
      <p:pic>
        <p:nvPicPr>
          <p:cNvPr id="5123" name="Picture 3" descr="H:\Макарова Н.К\IMG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285728"/>
            <a:ext cx="2036312" cy="2880000"/>
          </a:xfrm>
          <a:prstGeom prst="rect">
            <a:avLst/>
          </a:prstGeom>
          <a:noFill/>
        </p:spPr>
      </p:pic>
      <p:pic>
        <p:nvPicPr>
          <p:cNvPr id="5124" name="Picture 4" descr="H:\Макарова Н.К\IMG_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857232"/>
            <a:ext cx="2036312" cy="2880000"/>
          </a:xfrm>
          <a:prstGeom prst="rect">
            <a:avLst/>
          </a:prstGeom>
          <a:noFill/>
        </p:spPr>
      </p:pic>
      <p:pic>
        <p:nvPicPr>
          <p:cNvPr id="5125" name="Picture 5" descr="H:\Макарова Н.К\IMG_0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928670"/>
            <a:ext cx="2036312" cy="2880000"/>
          </a:xfrm>
          <a:prstGeom prst="rect">
            <a:avLst/>
          </a:prstGeom>
          <a:noFill/>
        </p:spPr>
      </p:pic>
      <p:pic>
        <p:nvPicPr>
          <p:cNvPr id="5126" name="Picture 6" descr="H:\Макарова Н.К\IMG_0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3286124"/>
            <a:ext cx="2036312" cy="2880000"/>
          </a:xfrm>
          <a:prstGeom prst="rect">
            <a:avLst/>
          </a:prstGeom>
          <a:noFill/>
        </p:spPr>
      </p:pic>
      <p:pic>
        <p:nvPicPr>
          <p:cNvPr id="5127" name="Picture 7" descr="H:\Макарова Н.К\IMG_00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3786190"/>
            <a:ext cx="2036312" cy="2880000"/>
          </a:xfrm>
          <a:prstGeom prst="rect">
            <a:avLst/>
          </a:prstGeom>
          <a:noFill/>
        </p:spPr>
      </p:pic>
      <p:pic>
        <p:nvPicPr>
          <p:cNvPr id="5128" name="Picture 8" descr="H:\макарова из информ\Мои сканированные изображения\сканирование005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3571876"/>
            <a:ext cx="2233318" cy="2880000"/>
          </a:xfrm>
          <a:prstGeom prst="rect">
            <a:avLst/>
          </a:prstGeom>
          <a:noFill/>
        </p:spPr>
      </p:pic>
      <p:pic>
        <p:nvPicPr>
          <p:cNvPr id="5129" name="Picture 9" descr="H:\макарова из информ\Мои сканированные изображения\сканирование005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2" y="3857628"/>
            <a:ext cx="2024319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Результаты учебной деятельности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16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Динамика успеваемости и качества знаний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2204864"/>
          <a:ext cx="8643996" cy="4064000"/>
        </p:xfrm>
        <a:graphic>
          <a:graphicData uri="http://schemas.openxmlformats.org/drawingml/2006/table">
            <a:tbl>
              <a:tblPr/>
              <a:tblGrid>
                <a:gridCol w="1211923"/>
                <a:gridCol w="1136582"/>
                <a:gridCol w="1108315"/>
                <a:gridCol w="845736"/>
                <a:gridCol w="1126731"/>
                <a:gridCol w="1071570"/>
                <a:gridCol w="1071570"/>
                <a:gridCol w="1071569"/>
              </a:tblGrid>
              <a:tr h="956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2012-2013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 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2013-2014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 класс, 1 полугодие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7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Уровень абсолютной успеваемости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Уровень качественной успеваемости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 оцени-вается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Уровень абсолютной успеваемости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Уровень качественной успеваемости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Уровень абсолютной успеваемости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Уровень качественной успеваемости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53,8%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41,2%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76,9%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52,9%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58,8%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Чтение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84,6%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70,6%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76,5%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76,9%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70,6%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76,5%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781" marR="67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Результаты учебной деятельности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Увеличение числа справившихся с комплексной работой на повышенном уровне.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Увеличение количества победителей и призёров школьных и районных олимпиад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844825"/>
          <a:ext cx="424847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11560" y="4437112"/>
          <a:ext cx="417646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60032" y="4437112"/>
          <a:ext cx="388843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388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Результаты внеурочной деятельности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676672"/>
          </a:xfrm>
        </p:spPr>
        <p:txBody>
          <a:bodyPr/>
          <a:lstStyle/>
          <a:p>
            <a:pPr marL="457200" indent="-457200">
              <a:buNone/>
            </a:pPr>
            <a:r>
              <a:rPr lang="ru-RU" sz="2000" dirty="0" smtClean="0"/>
              <a:t>Динамика участия обучающихся в конкурсах разного уровня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1772816"/>
          <a:ext cx="5959056" cy="216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414908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8613" algn="l"/>
              </a:tabLst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Достижения обучающихся во внеурочной деятельности 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75656" y="4941168"/>
          <a:ext cx="5782454" cy="136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Мониторинг  УУД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916832"/>
          <a:ext cx="345638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6016" y="1844824"/>
          <a:ext cx="403244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868144" y="1196752"/>
            <a:ext cx="1403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419872" y="836712"/>
            <a:ext cx="2267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результаты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187624" y="1340768"/>
            <a:ext cx="1331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Самооценка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267744" y="4725144"/>
          <a:ext cx="4562475" cy="141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 rot="10800000" flipV="1">
            <a:off x="2987824" y="3933056"/>
            <a:ext cx="3131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Нравственно-этическая ориентация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680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Мониторинг  УУД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99792" y="1052736"/>
            <a:ext cx="3240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Коммуникативные УУД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7504" y="1556792"/>
            <a:ext cx="3707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Взаимодействие (учёт позиции собеседника)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2060848"/>
          <a:ext cx="338437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96136" y="1628800"/>
            <a:ext cx="2555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(кооперация)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11960" y="2276872"/>
          <a:ext cx="4464495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915816" y="4149080"/>
            <a:ext cx="3131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Интериоризация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(речевые действия)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267744" y="5013176"/>
          <a:ext cx="4714875" cy="149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Мониторинг  УУД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699792" y="1268760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УУД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1556792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Логическое мышление (анализ и сравнение)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2132856"/>
          <a:ext cx="4032447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1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300192" y="1628800"/>
            <a:ext cx="2195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Степень произвольности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364088" y="2204864"/>
          <a:ext cx="338437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419872" y="3933056"/>
            <a:ext cx="2555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ведения 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267744" y="4437112"/>
          <a:ext cx="5184576" cy="219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Методическая деятельность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/>
              <a:t>Публикации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980729"/>
          <a:ext cx="8640960" cy="5794479"/>
        </p:xfrm>
        <a:graphic>
          <a:graphicData uri="http://schemas.openxmlformats.org/drawingml/2006/table">
            <a:tbl>
              <a:tblPr/>
              <a:tblGrid>
                <a:gridCol w="1890210"/>
                <a:gridCol w="2358262"/>
                <a:gridCol w="966989"/>
                <a:gridCol w="1193251"/>
                <a:gridCol w="2232248"/>
              </a:tblGrid>
              <a:tr h="578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профессионального (творческого) конкурса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работы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публикации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Фестиваль педагогических идей «Открытый урок»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«Использование компьютера в работе учителя начальных классов»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 – 2009 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http://festival.1september.ru/articles/524717/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Фестиваль педагогических идей «Открытый урок»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урока по окружающему миру Растениеводство в нашем крае»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 – 2009 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http://festival.1september.ru/articles/524719/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педагогических идей «Открытый урок»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урока по окружающему миру «Красная книга Томской области»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 – 2010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http://festival.1september.ru/articles/566282/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педагогических идей «Открытый урок»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Демонстрационный дидактический материал для 1 класса по математике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 – 2010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http://festival.1september.ru/articles/565343/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Конкурс «Фестиваль </a:t>
                      </a: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IT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уроков», ТГПУ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урока по окружающему миру «Город и село»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– 2011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http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://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planeta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tspu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ru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/?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=810&amp;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1=1059&amp;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start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=0&amp;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shag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=112&amp;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3=&amp;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filtr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2=&amp;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up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autor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po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asc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дистанционный конкурс «Мозаика презентаций»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«Род и число имён прилагательных»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– 2011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/>
                        </a:rPr>
                        <a:t>http://planeta.tspu.ru/?ur=810&amp;ur1=1294&amp;ur2=&amp;flag=1&amp;id1=637&amp;id2=1&amp;id3=90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дистанционный конкурс «Мозаика презентаций»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«Составление предложений по схемам»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– 2011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/>
                        </a:rPr>
                        <a:t>http://planeta.tspu.ru/?ur=810&amp;ur1=1294&amp;ur2=&amp;flag=1&amp;id1=637&amp;id2=1&amp;id3=90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Методическая деятельность</a:t>
            </a: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700" dirty="0" smtClean="0"/>
              <a:t>Публикации </a:t>
            </a:r>
            <a:endParaRPr lang="ru-RU" sz="27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052736"/>
          <a:ext cx="8424936" cy="5657322"/>
        </p:xfrm>
        <a:graphic>
          <a:graphicData uri="http://schemas.openxmlformats.org/drawingml/2006/table">
            <a:tbl>
              <a:tblPr/>
              <a:tblGrid>
                <a:gridCol w="1842954"/>
                <a:gridCol w="2261502"/>
                <a:gridCol w="980620"/>
                <a:gridCol w="1179620"/>
                <a:gridCol w="2160240"/>
              </a:tblGrid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профессионального (творческого) конкурса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работы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публикации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научно-практическая Интернет-конференция «Перспектива».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Предшкольная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подготовка как одно из направлений модернизации образования в условиях введения ФГОС»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– 2011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Международный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http://conf.fkgpu.ru/pers7/book.pdf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http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://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conf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fkgpu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ru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/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pers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7_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reports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php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?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sort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=2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Фестиваль «Калейдоскоп образовательных событий», ТГПУ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классного часа «Первый человек в космосе»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– 2012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http://planeta.tspu.ru/index.php?ur1=1359&amp;i=716&amp;i2=119&amp;n=1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«Творческий урок»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ТГПУ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классного часа «Добро и зло»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– 2012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http://planeta.tspu.ru/?ur=810&amp;ur1=1221&amp;ur2=1362&amp;flag=1&amp;id1=770&amp;id2=1&amp;id3=136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«Творческий урок»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ТГПУ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урока по окружающему миру «Почему нужно чистить зубы и мыть руки?»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– 2012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http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://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planeta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tspu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ru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/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index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.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php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?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=810&amp;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1=1221&amp;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ur</a:t>
                      </a: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2=1362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Фестиваль-форум «Методические чтения» ТОИПКРО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Статья «Проектная деятельность на уроках в начальной школе по УМК «Школа России»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2012 - 2013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/>
                        </a:rPr>
                        <a:t>http://forum.edu.tomsk.ru/index.php/topic,22.0.html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фестиваль «Педагогический проект»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ТГПУ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Педагогический проект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«Накопительная система оценки в форме  «Портфолио»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2012 - 2013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http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://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planeta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tspu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ru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/?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=810&amp;1=1221&amp;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2=1471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Фестиваль, заочно,  «Творческий урок», ТГПУ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разработка урока по окружающему миру «Ты и твои друзья»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2012 - 2013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</a:t>
                      </a: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http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://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planeta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tspu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ru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/?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=810&amp;1=1221&amp;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ur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2=1514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H:\макарова из информ\Мои сканированные изображения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500438"/>
            <a:ext cx="2028713" cy="2880000"/>
          </a:xfrm>
          <a:prstGeom prst="rect">
            <a:avLst/>
          </a:prstGeom>
          <a:noFill/>
        </p:spPr>
      </p:pic>
      <p:pic>
        <p:nvPicPr>
          <p:cNvPr id="7172" name="Picture 4" descr="H:\макарова из информ\Мои сканированные изображения\сканирование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429000"/>
            <a:ext cx="2075591" cy="2880000"/>
          </a:xfrm>
          <a:prstGeom prst="rect">
            <a:avLst/>
          </a:prstGeom>
          <a:noFill/>
        </p:spPr>
      </p:pic>
      <p:pic>
        <p:nvPicPr>
          <p:cNvPr id="7173" name="Picture 5" descr="H:\макарова из информ\Мои сканированные изображения\сканирование0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60648"/>
            <a:ext cx="2066601" cy="2880000"/>
          </a:xfrm>
          <a:prstGeom prst="rect">
            <a:avLst/>
          </a:prstGeom>
          <a:noFill/>
        </p:spPr>
      </p:pic>
      <p:pic>
        <p:nvPicPr>
          <p:cNvPr id="7174" name="Picture 6" descr="H:\макарова из информ\Мои сканированные изображения\сканирование00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260648"/>
            <a:ext cx="2051183" cy="2880000"/>
          </a:xfrm>
          <a:prstGeom prst="rect">
            <a:avLst/>
          </a:prstGeom>
          <a:noFill/>
        </p:spPr>
      </p:pic>
      <p:pic>
        <p:nvPicPr>
          <p:cNvPr id="7175" name="Picture 7" descr="H:\макарова из информ\Мои сканированные изображения\Справка о публикации авторских материалоа Почему надо чистить зубы и мыть руки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3500438"/>
            <a:ext cx="2042875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1 класс, 2011 -2012\1 сентября\DSC023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500438"/>
            <a:ext cx="4060453" cy="30453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Общие сведения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86808" cy="27146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/>
              <a:t>Образование – </a:t>
            </a:r>
            <a:r>
              <a:rPr lang="ru-RU" sz="2400" dirty="0" smtClean="0"/>
              <a:t>высшее, НГПИ – Новокузнецкий государственный педагогический институт, 1989 – 1993 год</a:t>
            </a:r>
          </a:p>
          <a:p>
            <a:pPr>
              <a:buNone/>
            </a:pPr>
            <a:r>
              <a:rPr lang="ru-RU" sz="2400" b="1" dirty="0" smtClean="0"/>
              <a:t>Стаж работы – </a:t>
            </a:r>
            <a:r>
              <a:rPr lang="ru-RU" sz="2400" dirty="0" smtClean="0"/>
              <a:t>19 лет</a:t>
            </a:r>
          </a:p>
          <a:p>
            <a:pPr>
              <a:buNone/>
            </a:pPr>
            <a:r>
              <a:rPr lang="ru-RU" sz="2400" b="1" dirty="0" smtClean="0"/>
              <a:t>Стаж работы в данной школе – </a:t>
            </a:r>
            <a:r>
              <a:rPr lang="ru-RU" sz="2400" dirty="0" smtClean="0"/>
              <a:t>7 лет (с февраля 2007г.)</a:t>
            </a:r>
          </a:p>
          <a:p>
            <a:pPr>
              <a:buNone/>
            </a:pPr>
            <a:r>
              <a:rPr lang="ru-RU" sz="2400" b="1" dirty="0" smtClean="0"/>
              <a:t>Занимаемая должность – </a:t>
            </a:r>
            <a:r>
              <a:rPr lang="ru-RU" sz="2400" dirty="0" smtClean="0"/>
              <a:t>учитель начальных классов</a:t>
            </a:r>
          </a:p>
          <a:p>
            <a:pPr>
              <a:buNone/>
            </a:pPr>
            <a:r>
              <a:rPr lang="ru-RU" sz="2400" b="1" dirty="0" smtClean="0"/>
              <a:t>Квалификационная категория</a:t>
            </a:r>
            <a:r>
              <a:rPr lang="ru-RU" sz="2400" dirty="0" smtClean="0"/>
              <a:t> - первая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Методическая деятельность</a:t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2700" dirty="0" smtClean="0"/>
              <a:t>Открытые уроки, выступления</a:t>
            </a: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96752"/>
          <a:ext cx="8568951" cy="5385186"/>
        </p:xfrm>
        <a:graphic>
          <a:graphicData uri="http://schemas.openxmlformats.org/drawingml/2006/table">
            <a:tbl>
              <a:tblPr/>
              <a:tblGrid>
                <a:gridCol w="2335896"/>
                <a:gridCol w="2531267"/>
                <a:gridCol w="1581830"/>
                <a:gridCol w="2119958"/>
              </a:tblGrid>
              <a:tr h="288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Название работы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 районные педагогические чтения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Системно-деятельностный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подход – методологическая и технологическая основа новых стандартов»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Доклад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Предшкольная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подготовка как одно из направлений модернизации образования в условиях введения ФГОС»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2010 – 2011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Районный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 научно-практическая Интернет-конференция «Перспектива».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Предшкольная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подготовка как одно из направлений модернизации образования в условиях введения ФГОС»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2010 – 2011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 «Патриотическое и нравственное воспитание в школе»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Открытый классный час «Добро и зло»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2011 - 2012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Районный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Педсовет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Доклад «Самооценка учебной деятельности»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2011 - 2012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Выступление «Изменения в работе учителя в связи с ФГОС»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2011 - 2012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Неделя начальных классов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Открытый урок  «Зачем нужно чистить зубы и мыть руки?»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2011 - 2012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Научно-практическая конференция, ТОИПКРО, «Педагогическая деятельность в условиях реализации ФГОС»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Выступление «Проектная деятельность на уроках в начальной школе по УМК «Школа России»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Методическая деятельность</a:t>
            </a:r>
            <a:br>
              <a:rPr lang="ru-RU" sz="3600" b="1" dirty="0" smtClean="0">
                <a:solidFill>
                  <a:srgbClr val="0033CC"/>
                </a:solidFill>
              </a:rPr>
            </a:br>
            <a:r>
              <a:rPr lang="ru-RU" sz="2700" dirty="0" smtClean="0"/>
              <a:t>Открытые уроки, выступления</a:t>
            </a: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2"/>
          <a:ext cx="8496945" cy="5359709"/>
        </p:xfrm>
        <a:graphic>
          <a:graphicData uri="http://schemas.openxmlformats.org/drawingml/2006/table">
            <a:tbl>
              <a:tblPr/>
              <a:tblGrid>
                <a:gridCol w="2338359"/>
                <a:gridCol w="2501500"/>
                <a:gridCol w="1561740"/>
                <a:gridCol w="2095346"/>
              </a:tblGrid>
              <a:tr h="28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Название работы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Семинар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Здоровьесберегающие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технологии и организация безопасного образовательного процесса в рамках реализации ФГОС»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урок «Ты и твои друзья»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Районный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Августовская конференция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Выступление «Формы организации внеурочной деятельности в МБОУ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Парбигская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сош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Районный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Педсовет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проекта «Накопительная система оценки в форме  «Портфолио» для обучающихся начальных классов»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Неделя начальных классов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Открытый урок-конференция «Математика вокруг нас. Узоры и орнаменты на посуде»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Районный семинар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Открытый урок «Классная конференция «Школа кулинаров»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Районный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рамках реализации программы работы с молодыми специалистами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Открытый урок «Охрана животных»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рамках реализации программы работы с молодыми специалистами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ученических групповых проектов «Семья слов»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Школьный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макарова из информ\Мои сканированные изображения\Диплом за участие в конкурсе Лучший урок письм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018379" cy="2880000"/>
          </a:xfrm>
          <a:prstGeom prst="rect">
            <a:avLst/>
          </a:prstGeom>
          <a:noFill/>
        </p:spPr>
      </p:pic>
      <p:pic>
        <p:nvPicPr>
          <p:cNvPr id="8196" name="Picture 4" descr="H:\макарова из информ\Мои сканированные изображения\сканирование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428604"/>
            <a:ext cx="2028456" cy="2880000"/>
          </a:xfrm>
          <a:prstGeom prst="rect">
            <a:avLst/>
          </a:prstGeom>
          <a:noFill/>
        </p:spPr>
      </p:pic>
      <p:pic>
        <p:nvPicPr>
          <p:cNvPr id="8197" name="Picture 5" descr="H:\макарова из информ\Мои сканированные изображения\сканирование0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5728"/>
            <a:ext cx="2022384" cy="2880000"/>
          </a:xfrm>
          <a:prstGeom prst="rect">
            <a:avLst/>
          </a:prstGeom>
          <a:noFill/>
        </p:spPr>
      </p:pic>
      <p:pic>
        <p:nvPicPr>
          <p:cNvPr id="8198" name="Picture 6" descr="H:\макарова из информ\Мои сканированные изображения-2\сканирование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429000"/>
            <a:ext cx="1944086" cy="2880000"/>
          </a:xfrm>
          <a:prstGeom prst="rect">
            <a:avLst/>
          </a:prstGeom>
          <a:noFill/>
        </p:spPr>
      </p:pic>
      <p:pic>
        <p:nvPicPr>
          <p:cNvPr id="8199" name="Picture 7" descr="H:\макарова из информ\Мои сканированные изображения-2\сканирование00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500042"/>
            <a:ext cx="1975329" cy="2880000"/>
          </a:xfrm>
          <a:prstGeom prst="rect">
            <a:avLst/>
          </a:prstGeom>
          <a:noFill/>
        </p:spPr>
      </p:pic>
      <p:pic>
        <p:nvPicPr>
          <p:cNvPr id="8201" name="Picture 9" descr="H:\макарова из информ\Мои сканированные изображения\сканирование002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2" y="5000636"/>
            <a:ext cx="2425763" cy="1571636"/>
          </a:xfrm>
          <a:prstGeom prst="rect">
            <a:avLst/>
          </a:prstGeom>
          <a:noFill/>
        </p:spPr>
      </p:pic>
      <p:pic>
        <p:nvPicPr>
          <p:cNvPr id="8202" name="Picture 10" descr="H:\макарова из информ\Мои сканированные изображения\сканирование002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3714752"/>
            <a:ext cx="1948164" cy="2880000"/>
          </a:xfrm>
          <a:prstGeom prst="rect">
            <a:avLst/>
          </a:prstGeom>
          <a:noFill/>
        </p:spPr>
      </p:pic>
      <p:pic>
        <p:nvPicPr>
          <p:cNvPr id="8203" name="Picture 11" descr="H:\макарова из информ\Мои сканированные изображения\сканирование0027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3214686"/>
            <a:ext cx="2298680" cy="1616677"/>
          </a:xfrm>
          <a:prstGeom prst="rect">
            <a:avLst/>
          </a:prstGeom>
          <a:noFill/>
        </p:spPr>
      </p:pic>
      <p:pic>
        <p:nvPicPr>
          <p:cNvPr id="8204" name="Picture 12" descr="H:\макарова из информ\Мои сканированные изображения\сканирование000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3643314"/>
            <a:ext cx="2036716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Методическая деятельность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Разработка и реализация программ</a:t>
            </a: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8208912" cy="5130886"/>
        </p:xfrm>
        <a:graphic>
          <a:graphicData uri="http://schemas.openxmlformats.org/drawingml/2006/table">
            <a:tbl>
              <a:tblPr/>
              <a:tblGrid>
                <a:gridCol w="822522"/>
                <a:gridCol w="1701648"/>
                <a:gridCol w="3161430"/>
                <a:gridCol w="2523312"/>
              </a:tblGrid>
              <a:tr h="215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п\п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Название программы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2010 – 2011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кружка «Бусинка», плетение бисером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Участие в выставках детского творчества в районе, в области «Новогодье».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2011 – 2012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внеурочного занятия «Первые шаги», проектная деятельность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«4 районная научно-практическая конференция  «Шаг в будущее», 1 место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2012 – 2014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«Думаем, решаем, учимся», коррекционные занятия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7 областной конкурс современных образовательных программ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«Думаем, решаем, учимся»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ТОИПКРО, сертификат второго тура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2011 – 2012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Программа воспитательной работы «Традиции школьного коллектива»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Заложены традиции класса.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Участие в конкурсе «Класс года» 2012</a:t>
                      </a: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2012 – 2014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Программа воспитательной работы «Формирование образов «Я – ученик, одноклассник, друг»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Участие в конкурсе «Класс года» 2013 - победитель</a:t>
                      </a:r>
                    </a:p>
                  </a:txBody>
                  <a:tcPr marL="55927" marR="55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Методическая деятельность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Разработка и реализация проектов</a:t>
            </a:r>
            <a:endParaRPr lang="ru-RU" sz="2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24744"/>
          <a:ext cx="8496945" cy="5472607"/>
        </p:xfrm>
        <a:graphic>
          <a:graphicData uri="http://schemas.openxmlformats.org/drawingml/2006/table">
            <a:tbl>
              <a:tblPr/>
              <a:tblGrid>
                <a:gridCol w="1503883"/>
                <a:gridCol w="1278302"/>
                <a:gridCol w="977525"/>
                <a:gridCol w="1052719"/>
                <a:gridCol w="1913752"/>
                <a:gridCol w="1770764"/>
              </a:tblGrid>
              <a:tr h="1475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проекта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создания проекта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участия (участник творческой группы, автор проекта)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представления результата, уровень представления (с указанием названия мероприятия)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«Предшкольная подготовка как одно из направлений модернизации образования в условиях введения ФГОС»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предшкольной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подготовки в школе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Соавтор проекта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– май 2011 года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1.Программа подготовки детей к обучению в школе «Школа будущего первоклассника»,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2.Дидактический материал по курсу «Занимательная математика», «Развитие речи и мелкой моторики», «Изучаем буквы и звуки».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3.Подбор игр по курсу «Игротека»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педагогические чтения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Международный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научно-практическая Интернет-конференция «Перспектива»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конкурс «Педагогический проект», ТОИПКРО – участие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Накопительная система оценки в форме  «Портфолио»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обучающихся начальных классов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накопительной системы оценки в форме портфолио для обучающихся начальных классов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 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2011 – октябрь 2012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Положение о портфолио обучающегося «Мой портфолио» в 1-4 классах, Портфолио обучающегося с приложениями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Педсовет № 04 январь 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Всероссийский фестиваль «Педагогический проект», ТГПУ, март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2013, 2 место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:\макарова из информ\Мои сканированные изображения\сканирование00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143248"/>
            <a:ext cx="2393263" cy="3357586"/>
          </a:xfrm>
          <a:prstGeom prst="rect">
            <a:avLst/>
          </a:prstGeom>
          <a:noFill/>
        </p:spPr>
      </p:pic>
      <p:pic>
        <p:nvPicPr>
          <p:cNvPr id="9219" name="Picture 3" descr="H:\макарова из информ\Мои сканированные изображения-2\сканирование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85728"/>
            <a:ext cx="2571768" cy="3608889"/>
          </a:xfrm>
          <a:prstGeom prst="rect">
            <a:avLst/>
          </a:prstGeom>
          <a:noFill/>
        </p:spPr>
      </p:pic>
      <p:pic>
        <p:nvPicPr>
          <p:cNvPr id="9220" name="Picture 4" descr="H:\макарова из информ\Мои сканированные изображения-2\сканирование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831209" y="3598287"/>
            <a:ext cx="2075565" cy="2880000"/>
          </a:xfrm>
          <a:prstGeom prst="rect">
            <a:avLst/>
          </a:prstGeom>
          <a:noFill/>
        </p:spPr>
      </p:pic>
      <p:pic>
        <p:nvPicPr>
          <p:cNvPr id="9221" name="Picture 5" descr="H:\макарова из информ\Мои сканированные изображения-2\сканирование00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285728"/>
            <a:ext cx="4054433" cy="2697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Повышение квалификации</a:t>
            </a:r>
            <a:endParaRPr lang="ru-RU" sz="3200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220724"/>
          <a:ext cx="8280920" cy="5471120"/>
        </p:xfrm>
        <a:graphic>
          <a:graphicData uri="http://schemas.openxmlformats.org/drawingml/2006/table">
            <a:tbl>
              <a:tblPr/>
              <a:tblGrid>
                <a:gridCol w="2643269"/>
                <a:gridCol w="1810210"/>
                <a:gridCol w="2070230"/>
                <a:gridCol w="1757211"/>
              </a:tblGrid>
              <a:tr h="44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обучения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Учебное заведение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кумент по окончании обучения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повышения квалификации «Педагогическая деятельность в условиях  перехода к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компетентностному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образованию»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05.11.2009– 11.11.2009г. </a:t>
                      </a:r>
                    </a:p>
                    <a:p>
                      <a:pPr marL="4064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часа.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ТГУ НОЦ «Институт инноваций в образовании» АРИО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1933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Обучающий семинар «Федеральные государственные стандарты начального общего образования: содержание и технологии введения»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07.12.2010 –  10.12.2010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часов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ТОИПКРО, кафедра сопровождения инноваций в образовании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обучающий семинар «Методическое сопровождение подготовки общеобразовательного учреждения к введению ФГОС»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2011г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 Информационно-методический центр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Томска.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Курсы повышения квалификации по теме «Механизмы формирования УУД. Особенности формирования УУД у младших школьников»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06.02.2012 – 16.02.2012г.,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 часов.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ТОИПКРО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Удостоверение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2222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Обучающий семинар «Оценка комплексного образовательного результата в условиях реализации ФГОС»,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– 27 ноября 2013, 16 часов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ТОИПКРО, кафедра сопровождения инноваций в образовании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42" name="Picture 2" descr="H:\макарова из информ\Мои сканированные изображения-2\сканирование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3456384" cy="2486212"/>
          </a:xfrm>
          <a:prstGeom prst="rect">
            <a:avLst/>
          </a:prstGeom>
          <a:noFill/>
        </p:spPr>
      </p:pic>
      <p:pic>
        <p:nvPicPr>
          <p:cNvPr id="10243" name="Picture 3" descr="H:\макарова из информ\Мои сканированные изображения\сканирование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60648"/>
            <a:ext cx="3642306" cy="2520280"/>
          </a:xfrm>
          <a:prstGeom prst="rect">
            <a:avLst/>
          </a:prstGeom>
          <a:noFill/>
        </p:spPr>
      </p:pic>
      <p:pic>
        <p:nvPicPr>
          <p:cNvPr id="10244" name="Picture 4" descr="H:\макарова из информ\Мои сканированные изображения\сканирование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4077072"/>
            <a:ext cx="3612337" cy="2482877"/>
          </a:xfrm>
          <a:prstGeom prst="rect">
            <a:avLst/>
          </a:prstGeom>
          <a:noFill/>
        </p:spPr>
      </p:pic>
      <p:pic>
        <p:nvPicPr>
          <p:cNvPr id="1026" name="Picture 2" descr="F:\макарова из информ\Мои сканированные изображения\сканирование0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29066"/>
            <a:ext cx="3759201" cy="2630451"/>
          </a:xfrm>
          <a:prstGeom prst="rect">
            <a:avLst/>
          </a:prstGeom>
          <a:noFill/>
        </p:spPr>
      </p:pic>
      <p:pic>
        <p:nvPicPr>
          <p:cNvPr id="2050" name="Picture 2" descr="C:\Users\User\Pictures\MP Navigator EX\2014_04_12\IM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1844824"/>
            <a:ext cx="379801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макарова из информ\Мои сканированные изображения\сканирование0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2080732" cy="2880000"/>
          </a:xfrm>
          <a:prstGeom prst="rect">
            <a:avLst/>
          </a:prstGeom>
          <a:noFill/>
        </p:spPr>
      </p:pic>
      <p:pic>
        <p:nvPicPr>
          <p:cNvPr id="11267" name="Picture 3" descr="H:\макарова из информ\Мои сканированные изображения\сканирование0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57166"/>
            <a:ext cx="2056823" cy="2880000"/>
          </a:xfrm>
          <a:prstGeom prst="rect">
            <a:avLst/>
          </a:prstGeom>
          <a:noFill/>
        </p:spPr>
      </p:pic>
      <p:pic>
        <p:nvPicPr>
          <p:cNvPr id="11268" name="Picture 4" descr="H:\макарова из информ\Мои сканированные изображения\сканирование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28604"/>
            <a:ext cx="2052684" cy="2880000"/>
          </a:xfrm>
          <a:prstGeom prst="rect">
            <a:avLst/>
          </a:prstGeom>
          <a:noFill/>
        </p:spPr>
      </p:pic>
      <p:pic>
        <p:nvPicPr>
          <p:cNvPr id="11269" name="Picture 5" descr="H:\макарова из информ\Мои сканированные изображения\сканирование0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85728"/>
            <a:ext cx="2032290" cy="2880000"/>
          </a:xfrm>
          <a:prstGeom prst="rect">
            <a:avLst/>
          </a:prstGeom>
          <a:noFill/>
        </p:spPr>
      </p:pic>
      <p:pic>
        <p:nvPicPr>
          <p:cNvPr id="11270" name="Picture 6" descr="H:\макарова из информ\Мои сканированные изображения\сканирование00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643314"/>
            <a:ext cx="2060373" cy="2880000"/>
          </a:xfrm>
          <a:prstGeom prst="rect">
            <a:avLst/>
          </a:prstGeom>
          <a:noFill/>
        </p:spPr>
      </p:pic>
      <p:pic>
        <p:nvPicPr>
          <p:cNvPr id="11271" name="Picture 7" descr="H:\макарова из информ\Мои сканированные изображения\сканирование00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3429000"/>
            <a:ext cx="2045988" cy="2880000"/>
          </a:xfrm>
          <a:prstGeom prst="rect">
            <a:avLst/>
          </a:prstGeom>
          <a:noFill/>
        </p:spPr>
      </p:pic>
      <p:pic>
        <p:nvPicPr>
          <p:cNvPr id="11272" name="Picture 8" descr="H:\макарова из информ\Мои сканированные изображения\сканирование00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3714752"/>
            <a:ext cx="2023579" cy="2880000"/>
          </a:xfrm>
          <a:prstGeom prst="rect">
            <a:avLst/>
          </a:prstGeom>
          <a:noFill/>
        </p:spPr>
      </p:pic>
      <p:pic>
        <p:nvPicPr>
          <p:cNvPr id="11273" name="Picture 9" descr="H:\макарова из информ\Мои сканированные изображения\сканирование004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3571876"/>
            <a:ext cx="1955006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33CC"/>
                </a:solidFill>
              </a:rPr>
              <a:t>Тема методической системы: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Система оценки личностных, </a:t>
            </a:r>
            <a:r>
              <a:rPr lang="ru-RU" sz="2400" dirty="0" err="1" smtClean="0"/>
              <a:t>метапредметных</a:t>
            </a:r>
            <a:r>
              <a:rPr lang="ru-RU" sz="2400" dirty="0" smtClean="0"/>
              <a:t> и предметных результатов обучающихся в контексте ФГОС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 моей деятельности: </a:t>
            </a:r>
            <a:r>
              <a:rPr lang="ru-RU" dirty="0" smtClean="0"/>
              <a:t>оказание помощи ребенку стать учащимся.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Достичь этой цели можно, решая конкретные </a:t>
            </a: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начать формирование </a:t>
            </a:r>
          </a:p>
          <a:p>
            <a:pPr lvl="0"/>
            <a:r>
              <a:rPr lang="ru-RU" dirty="0" smtClean="0"/>
              <a:t>предметных умений и навыков;</a:t>
            </a:r>
          </a:p>
          <a:p>
            <a:pPr lvl="0"/>
            <a:r>
              <a:rPr lang="ru-RU" dirty="0" smtClean="0"/>
              <a:t>желания и умения учиться;</a:t>
            </a:r>
          </a:p>
          <a:p>
            <a:pPr lvl="0"/>
            <a:r>
              <a:rPr lang="ru-RU" dirty="0" smtClean="0"/>
              <a:t>навыков самостоятельной работы с учебным материалом;</a:t>
            </a:r>
          </a:p>
          <a:p>
            <a:pPr lvl="0"/>
            <a:r>
              <a:rPr lang="ru-RU" dirty="0" smtClean="0"/>
              <a:t>навыков работы в группах;</a:t>
            </a:r>
          </a:p>
          <a:p>
            <a:pPr lvl="0"/>
            <a:r>
              <a:rPr lang="ru-RU" smtClean="0"/>
              <a:t>навыков самоконтроля, </a:t>
            </a:r>
            <a:r>
              <a:rPr lang="ru-RU" dirty="0" smtClean="0"/>
              <a:t>самопроверки и самооценки;</a:t>
            </a:r>
          </a:p>
          <a:p>
            <a:pPr lvl="0"/>
            <a:r>
              <a:rPr lang="ru-RU" dirty="0" smtClean="0"/>
              <a:t>умения выслушивать мнение других;</a:t>
            </a:r>
          </a:p>
          <a:p>
            <a:pPr lvl="0"/>
            <a:r>
              <a:rPr lang="ru-RU" dirty="0" smtClean="0"/>
              <a:t>умения высказывать свою точку зрения;</a:t>
            </a:r>
          </a:p>
          <a:p>
            <a:pPr lvl="0"/>
            <a:r>
              <a:rPr lang="ru-RU" dirty="0" smtClean="0"/>
              <a:t>эмоциональной готовности к общению с окружающим миром;</a:t>
            </a:r>
          </a:p>
          <a:p>
            <a:pPr lvl="0"/>
            <a:r>
              <a:rPr lang="ru-RU" dirty="0" smtClean="0"/>
              <a:t>осознанного принятия ценностей здорового образа жизни;</a:t>
            </a:r>
          </a:p>
          <a:p>
            <a:pPr lvl="0"/>
            <a:r>
              <a:rPr lang="ru-RU" dirty="0" smtClean="0"/>
              <a:t>эмоционально-познавательной готовности к образованию на следующей ступени обучения.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Использование современных образовательных технологий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Технология уровневой дифференциации обучения</a:t>
            </a:r>
          </a:p>
          <a:p>
            <a:pPr lvl="0"/>
            <a:r>
              <a:rPr lang="ru-RU" dirty="0" smtClean="0"/>
              <a:t>Технология создания учебных ситуаций</a:t>
            </a:r>
          </a:p>
          <a:p>
            <a:pPr lvl="0"/>
            <a:r>
              <a:rPr lang="ru-RU" dirty="0" smtClean="0"/>
              <a:t>Технология реализации проектной деятельности</a:t>
            </a:r>
          </a:p>
          <a:p>
            <a:pPr lvl="0"/>
            <a:r>
              <a:rPr lang="ru-RU" dirty="0" smtClean="0"/>
              <a:t>Технология проблемного обучения</a:t>
            </a:r>
          </a:p>
          <a:p>
            <a:pPr lvl="0"/>
            <a:r>
              <a:rPr lang="ru-RU" dirty="0" smtClean="0"/>
              <a:t>Технология активного обучения</a:t>
            </a:r>
          </a:p>
          <a:p>
            <a:pPr lvl="0"/>
            <a:r>
              <a:rPr lang="ru-RU" dirty="0" smtClean="0"/>
              <a:t>Технология группового обучения</a:t>
            </a:r>
          </a:p>
          <a:p>
            <a:pPr lvl="0"/>
            <a:r>
              <a:rPr lang="ru-RU" dirty="0" smtClean="0"/>
              <a:t>ИКТ</a:t>
            </a:r>
          </a:p>
          <a:p>
            <a:pPr lvl="0"/>
            <a:r>
              <a:rPr lang="ru-RU" dirty="0" smtClean="0"/>
              <a:t>Технология РКМЧП</a:t>
            </a:r>
          </a:p>
          <a:p>
            <a:pPr lvl="0"/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</a:p>
          <a:p>
            <a:pPr lvl="0"/>
            <a:r>
              <a:rPr lang="ru-RU" dirty="0" smtClean="0"/>
              <a:t>Игровые технологии</a:t>
            </a:r>
          </a:p>
          <a:p>
            <a:r>
              <a:rPr lang="ru-RU" dirty="0" smtClean="0"/>
              <a:t>Технология «</a:t>
            </a:r>
            <a:r>
              <a:rPr lang="ru-RU" dirty="0" err="1" smtClean="0"/>
              <a:t>Портфолио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Макарова Н.К. Аттестация\DSC0175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Макарова Н.К. Аттестация\DSC043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конференция богатства, отданные людям\DSC0514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42873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2 класс, 2012 - 2013\Ты и твои друзья. Урок окруж. мир\DSC0455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500438"/>
            <a:ext cx="3571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Макарова Н.К. Аттестация\DSC0454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3643314"/>
            <a:ext cx="3676668" cy="27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Уроки 3 класс\P100044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3714752"/>
            <a:ext cx="3305190" cy="27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Урочная деятельность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3077" name="Picture 5" descr="G:\1 класс, 2011 -2012\Уроки\Урок чтения\DSC027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785794"/>
            <a:ext cx="3619525" cy="2714644"/>
          </a:xfrm>
          <a:prstGeom prst="rect">
            <a:avLst/>
          </a:prstGeom>
          <a:noFill/>
        </p:spPr>
      </p:pic>
      <p:pic>
        <p:nvPicPr>
          <p:cNvPr id="3078" name="Picture 6" descr="G:\2 класс, 2012 - 2013\Уроки во 2 классе\DSC040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86190"/>
            <a:ext cx="3840000" cy="2880000"/>
          </a:xfrm>
          <a:prstGeom prst="rect">
            <a:avLst/>
          </a:prstGeom>
          <a:noFill/>
        </p:spPr>
      </p:pic>
      <p:pic>
        <p:nvPicPr>
          <p:cNvPr id="3079" name="Picture 7" descr="G:\2 класс, 2012 - 2013\Ты и твои друзья. Урок окруж. мир\DSC045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786190"/>
            <a:ext cx="3840000" cy="2880000"/>
          </a:xfrm>
          <a:prstGeom prst="rect">
            <a:avLst/>
          </a:prstGeom>
          <a:noFill/>
        </p:spPr>
      </p:pic>
      <p:pic>
        <p:nvPicPr>
          <p:cNvPr id="3080" name="Picture 8" descr="G:\2 класс, 2012 - 2013\проекты\DSC047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714356"/>
            <a:ext cx="3840000" cy="2880000"/>
          </a:xfrm>
          <a:prstGeom prst="rect">
            <a:avLst/>
          </a:prstGeom>
          <a:noFill/>
        </p:spPr>
      </p:pic>
      <p:pic>
        <p:nvPicPr>
          <p:cNvPr id="3081" name="Picture 9" descr="G:\Библиотека\P10005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42" y="1571612"/>
            <a:ext cx="5857916" cy="4393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Проектная деятельность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H:\конференция богатства, отданные людям\DSC05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764704"/>
            <a:ext cx="4032448" cy="3024336"/>
          </a:xfrm>
          <a:prstGeom prst="rect">
            <a:avLst/>
          </a:prstGeom>
          <a:noFill/>
        </p:spPr>
      </p:pic>
      <p:pic>
        <p:nvPicPr>
          <p:cNvPr id="1028" name="Picture 4" descr="H:\100_PANA\P1000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3573016"/>
            <a:ext cx="4032630" cy="3024336"/>
          </a:xfrm>
          <a:prstGeom prst="rect">
            <a:avLst/>
          </a:prstGeom>
          <a:noFill/>
        </p:spPr>
      </p:pic>
      <p:pic>
        <p:nvPicPr>
          <p:cNvPr id="1030" name="Picture 6" descr="H:\1 класс, 2011 -2012\Мой класс, проект\DSC0338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716016" y="764704"/>
            <a:ext cx="4032448" cy="3024337"/>
          </a:xfrm>
          <a:prstGeom prst="rect">
            <a:avLst/>
          </a:prstGeom>
          <a:noFill/>
        </p:spPr>
      </p:pic>
      <p:pic>
        <p:nvPicPr>
          <p:cNvPr id="1029" name="Picture 5" descr="H:\100_PANA\P10001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573016"/>
            <a:ext cx="4031991" cy="3023856"/>
          </a:xfrm>
          <a:prstGeom prst="rect">
            <a:avLst/>
          </a:prstGeom>
          <a:noFill/>
        </p:spPr>
      </p:pic>
      <p:pic>
        <p:nvPicPr>
          <p:cNvPr id="1027" name="Picture 3" descr="H:\конференция богатства, отданные людям\DSC051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1052736"/>
            <a:ext cx="7008779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Внеурочная деятельность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G:\2 класс, 2012 - 2013\1 сентября\DSC039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6000792" cy="4500594"/>
          </a:xfrm>
          <a:prstGeom prst="rect">
            <a:avLst/>
          </a:prstGeom>
          <a:noFill/>
        </p:spPr>
      </p:pic>
      <p:pic>
        <p:nvPicPr>
          <p:cNvPr id="4099" name="Picture 3" descr="G:\2 класс, 2012 - 2013\КВН ДЕнь матери\DSC04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357298"/>
            <a:ext cx="5929354" cy="4447016"/>
          </a:xfrm>
          <a:prstGeom prst="rect">
            <a:avLst/>
          </a:prstGeom>
          <a:noFill/>
        </p:spPr>
      </p:pic>
      <p:pic>
        <p:nvPicPr>
          <p:cNvPr id="4100" name="Picture 4" descr="G:\1 класс, 2011 -2012\Конкурс агитбригад, Бакчар\DSC027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00174"/>
            <a:ext cx="5905541" cy="4429156"/>
          </a:xfrm>
          <a:prstGeom prst="rect">
            <a:avLst/>
          </a:prstGeom>
          <a:noFill/>
        </p:spPr>
      </p:pic>
      <p:pic>
        <p:nvPicPr>
          <p:cNvPr id="4101" name="Picture 5" descr="G:\1 класс, 2011 -2012\Кормушки\DSC028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643050"/>
            <a:ext cx="5929354" cy="4447016"/>
          </a:xfrm>
          <a:prstGeom prst="rect">
            <a:avLst/>
          </a:prstGeom>
          <a:noFill/>
        </p:spPr>
      </p:pic>
      <p:pic>
        <p:nvPicPr>
          <p:cNvPr id="4102" name="Picture 6" descr="G:\1 класс, 2011 -2012\Прогулка\DSC026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1785926"/>
            <a:ext cx="5905541" cy="4429156"/>
          </a:xfrm>
          <a:prstGeom prst="rect">
            <a:avLst/>
          </a:prstGeom>
          <a:noFill/>
        </p:spPr>
      </p:pic>
      <p:pic>
        <p:nvPicPr>
          <p:cNvPr id="4103" name="Picture 7" descr="G:\1 класс, 2011 -2012\Уборка\DSC035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42976" y="1928802"/>
            <a:ext cx="5929354" cy="4447016"/>
          </a:xfrm>
          <a:prstGeom prst="rect">
            <a:avLst/>
          </a:prstGeom>
          <a:noFill/>
        </p:spPr>
      </p:pic>
      <p:pic>
        <p:nvPicPr>
          <p:cNvPr id="4104" name="Picture 8" descr="G:\100_PANA\P100006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85852" y="2071678"/>
            <a:ext cx="6000792" cy="4500390"/>
          </a:xfrm>
          <a:prstGeom prst="rect">
            <a:avLst/>
          </a:prstGeom>
          <a:noFill/>
        </p:spPr>
      </p:pic>
      <p:pic>
        <p:nvPicPr>
          <p:cNvPr id="4105" name="Picture 9" descr="G:\100_PANA\P100022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28" y="2214554"/>
            <a:ext cx="5929354" cy="4446814"/>
          </a:xfrm>
          <a:prstGeom prst="rect">
            <a:avLst/>
          </a:prstGeom>
          <a:noFill/>
        </p:spPr>
      </p:pic>
      <p:pic>
        <p:nvPicPr>
          <p:cNvPr id="4107" name="Picture 11" descr="G:\конференция ОВЗ\Изображение 12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71604" y="2357430"/>
            <a:ext cx="6363624" cy="4357718"/>
          </a:xfrm>
          <a:prstGeom prst="rect">
            <a:avLst/>
          </a:prstGeom>
          <a:noFill/>
        </p:spPr>
      </p:pic>
      <p:pic>
        <p:nvPicPr>
          <p:cNvPr id="4106" name="Picture 10" descr="G:\8 марта\P100055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58" y="914830"/>
            <a:ext cx="8143932" cy="5835820"/>
          </a:xfrm>
          <a:prstGeom prst="rect">
            <a:avLst/>
          </a:prstGeom>
          <a:noFill/>
        </p:spPr>
      </p:pic>
      <p:pic>
        <p:nvPicPr>
          <p:cNvPr id="4108" name="Picture 12" descr="G:\день матери нач. кл 2013\Изображение 06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5720" y="857232"/>
            <a:ext cx="830506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Участие в конкурсах</a:t>
            </a:r>
            <a:endParaRPr lang="ru-RU" sz="3200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908720"/>
          <a:ext cx="6096000" cy="23663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«Италия в России. Россия в Италии»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«Русский медвежонок»»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«Кенгуру»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«Чип»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Дистанционная эвристическая олимпиада «Эврика»</a:t>
                      </a:r>
                      <a:endParaRPr lang="ru-RU" sz="11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рукописной миниатюрной книги «Золото, золото сердце народное!»</a:t>
                      </a:r>
                      <a:b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180-летию 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 дня рождения Н.А. Некрасова</a:t>
                      </a:r>
                      <a:endParaRPr lang="ru-RU" sz="11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«Знай и люби свой край»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«Твори добро»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«Духовное наследие 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«Через искусство – к  зелёной планете»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3284984"/>
          <a:ext cx="6096000" cy="1051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«День птиц»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кроссвордов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«Эврика»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«Мой любимый фотоаппарат»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«Что такое хорошо, что плохо»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19672" y="4365104"/>
          <a:ext cx="6096000" cy="1051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33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Любознайка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«Занимательная логика и информатика»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«Здоровье – здорово»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«Дикие животные родного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«Письмо ветерану»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2" y="5445224"/>
          <a:ext cx="6096000" cy="10800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Новогодье</a:t>
                      </a: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«Новогодний калейдоскоп»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«Зимний букет»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«Мир глазами детей»</a:t>
                      </a:r>
                      <a:endParaRPr lang="ru-RU" sz="11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«Жизнь без вредных привычек»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1776</Words>
  <Application>Microsoft Office PowerPoint</Application>
  <PresentationFormat>Экран (4:3)</PresentationFormat>
  <Paragraphs>392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Публичная презентация результатов педагогической деятельности   учителя начальных классов  Макаровой Натальи Куприяновны</vt:lpstr>
      <vt:lpstr>Общие сведения</vt:lpstr>
      <vt:lpstr>Тема методической системы:  Система оценки личностных, метапредметных и предметных результатов обучающихся в контексте ФГОС</vt:lpstr>
      <vt:lpstr>Использование современных образовательных технологий</vt:lpstr>
      <vt:lpstr>Слайд 5</vt:lpstr>
      <vt:lpstr>Урочная деятельность</vt:lpstr>
      <vt:lpstr>Проектная деятельность </vt:lpstr>
      <vt:lpstr>Внеурочная деятельность</vt:lpstr>
      <vt:lpstr>Участие в конкурсах</vt:lpstr>
      <vt:lpstr>Достижения детей</vt:lpstr>
      <vt:lpstr>Результаты учебной деятельности</vt:lpstr>
      <vt:lpstr>Результаты учебной деятельности</vt:lpstr>
      <vt:lpstr>Результаты внеурочной деятельности</vt:lpstr>
      <vt:lpstr>Мониторинг  УУД </vt:lpstr>
      <vt:lpstr>Мониторинг  УУД </vt:lpstr>
      <vt:lpstr>Мониторинг  УУД </vt:lpstr>
      <vt:lpstr>Методическая деятельность Публикации  </vt:lpstr>
      <vt:lpstr>Методическая деятельность Публикации </vt:lpstr>
      <vt:lpstr>Слайд 19</vt:lpstr>
      <vt:lpstr>Методическая деятельность Открытые уроки, выступления</vt:lpstr>
      <vt:lpstr>Методическая деятельность Открытые уроки, выступления</vt:lpstr>
      <vt:lpstr>Слайд 22</vt:lpstr>
      <vt:lpstr>Методическая деятельность Разработка и реализация программ</vt:lpstr>
      <vt:lpstr>Методическая деятельность Разработка и реализация проектов</vt:lpstr>
      <vt:lpstr>Слайд 25</vt:lpstr>
      <vt:lpstr>Повышение квалификации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педагогической деятельности  учителя начальных классов  Макаровой Натальи Куприяновны</dc:title>
  <dc:creator>ADMIN</dc:creator>
  <cp:lastModifiedBy>Dream Admin</cp:lastModifiedBy>
  <cp:revision>94</cp:revision>
  <dcterms:created xsi:type="dcterms:W3CDTF">2014-04-10T05:43:28Z</dcterms:created>
  <dcterms:modified xsi:type="dcterms:W3CDTF">2014-04-14T14:09:28Z</dcterms:modified>
</cp:coreProperties>
</file>