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-125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14B8BCF-C884-4D77-A6FF-28F78646AF1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193BF97-A94D-48F0-BFDC-A91521E2B0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B8BCF-C884-4D77-A6FF-28F78646AF1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BF97-A94D-48F0-BFDC-A91521E2B0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B8BCF-C884-4D77-A6FF-28F78646AF1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BF97-A94D-48F0-BFDC-A91521E2B0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14B8BCF-C884-4D77-A6FF-28F78646AF1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BF97-A94D-48F0-BFDC-A91521E2B0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14B8BCF-C884-4D77-A6FF-28F78646AF1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193BF97-A94D-48F0-BFDC-A91521E2B097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14B8BCF-C884-4D77-A6FF-28F78646AF1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193BF97-A94D-48F0-BFDC-A91521E2B0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14B8BCF-C884-4D77-A6FF-28F78646AF1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193BF97-A94D-48F0-BFDC-A91521E2B09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B8BCF-C884-4D77-A6FF-28F78646AF1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BF97-A94D-48F0-BFDC-A91521E2B0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14B8BCF-C884-4D77-A6FF-28F78646AF1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193BF97-A94D-48F0-BFDC-A91521E2B0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14B8BCF-C884-4D77-A6FF-28F78646AF1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193BF97-A94D-48F0-BFDC-A91521E2B09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14B8BCF-C884-4D77-A6FF-28F78646AF1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193BF97-A94D-48F0-BFDC-A91521E2B09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14B8BCF-C884-4D77-A6FF-28F78646AF1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193BF97-A94D-48F0-BFDC-A91521E2B097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373283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Bookman Old Style" pitchFamily="18" charset="0"/>
                <a:ea typeface="Arial Unicode MS" pitchFamily="34" charset="-128"/>
                <a:cs typeface="Arial Unicode MS" pitchFamily="34" charset="-128"/>
              </a:rPr>
              <a:t>Формирование универсальных учебных действий на уроках русского языка</a:t>
            </a:r>
            <a:endParaRPr lang="ru-RU" dirty="0">
              <a:latin typeface="Bookman Old Style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072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>
                <a:effectLst/>
              </a:rPr>
              <a:t>Личностные результаты:</a:t>
            </a:r>
            <a:r>
              <a:rPr lang="ru-RU" dirty="0">
                <a:effectLst/>
              </a:rPr>
              <a:t> </a:t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604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осознание языка как основного средства человеческого общения; положительное отношение к изучению русского языка, понимание его богатства, признание себя носителем этого языка; принятие мысли о том, что правильная, точная устная и письменная речь – это показатели культуры человека; появление желания умело пользоваться языком, зарождение элементов сознательного отношения к своей речи.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093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 err="1">
                <a:effectLst/>
              </a:rPr>
              <a:t>Метапредметные</a:t>
            </a:r>
            <a:r>
              <a:rPr lang="ru-RU" u="sng" dirty="0">
                <a:effectLst/>
              </a:rPr>
              <a:t> результаты :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203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Регулятивные УУД (обеспечивают способность регулировать свою деятельность): понимать, принимать и сохранять учебную задачу; действовать по плану и планировать свои учебные действия; контролировать процесс и результаты деятельности, вносить коррективы; адекватно оценивать свои достижения, осознавать возникающие трудности и стараться искать способы их преодоления.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5076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>
                <a:effectLst/>
              </a:rPr>
              <a:t>Познавательные УУД: 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4040"/>
          </a:xfrm>
        </p:spPr>
        <p:txBody>
          <a:bodyPr>
            <a:normAutofit fontScale="70000" lnSpcReduction="20000"/>
          </a:bodyPr>
          <a:lstStyle/>
          <a:p>
            <a:r>
              <a:rPr lang="ru-RU" sz="3600" dirty="0"/>
              <a:t>искать, получать и использовать информацию: осознавать познавательную задачу; читать и слушать, извлекая нужную информацию, соотносить её с имеющимися знаниями, опытом; фиксировать информацию разными способами; понимать информацию, представленную в разных формах: изобразительной, схематичной, модельной; пользоваться различными словарями, справочниками, имеющимися в учебнике; находить в них нужные сведения;</a:t>
            </a:r>
          </a:p>
          <a:p>
            <a:r>
              <a:rPr lang="ru-RU" sz="3600" dirty="0"/>
              <a:t>выполнять логические действия с языковым материалом: проводить анализ, синтез, сравнение, классификацию, обобщение; подводить под понятие, доказывать, делать выводы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9205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>
                <a:effectLst/>
              </a:rPr>
              <a:t>Коммуникативные УУД: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203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 осознавать речь (говорение, слушание, письмо, чтение) как способ устного и письменного общения людей; участвовать в диалоге, в общей беседе, выполняя принятые правила речевого поведения, культуры речи; понимать зависимость характера речи от ситуации общения, стараться строить свои диалогические и монологические высказывания, выбирая для них средства языка с учётом этой ситуации и конкретных речевых задач.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3699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445765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Спасибо за внимание!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793434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4080"/>
          </a:xfrm>
        </p:spPr>
        <p:txBody>
          <a:bodyPr/>
          <a:lstStyle/>
          <a:p>
            <a:r>
              <a:rPr lang="ru-RU" sz="4000" b="1" i="1" dirty="0"/>
              <a:t>В широком значении «универсальные учебные действия» – саморазвитие и самосовершенствование путем сознательного и активного присвоения нового социального опыта.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6274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548680"/>
            <a:ext cx="8062912" cy="5328592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b="1" i="1" dirty="0">
                <a:effectLst/>
              </a:rPr>
              <a:t>В более узком </a:t>
            </a:r>
            <a:r>
              <a:rPr lang="ru-RU" sz="3600" b="1" i="1" dirty="0" smtClean="0">
                <a:effectLst/>
              </a:rPr>
              <a:t>«универсальные </a:t>
            </a:r>
            <a:r>
              <a:rPr lang="ru-RU" sz="3600" b="1" i="1" dirty="0">
                <a:effectLst/>
              </a:rPr>
              <a:t>учебные действия» – это совокупность действий обучающегося, обеспечивающих его культурную идентичность, социальную компетентность, толерантность, способность к самостоятельному усвоению новых знаний и умений, включая организацию этого процесса</a:t>
            </a:r>
            <a:r>
              <a:rPr lang="ru-RU" dirty="0">
                <a:effectLst/>
              </a:rPr>
              <a:t>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6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УУД  на уроках русского языка в начальной школе являются: </a:t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412776"/>
            <a:ext cx="8223448" cy="5112568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- </a:t>
            </a:r>
            <a:r>
              <a:rPr lang="ru-RU" sz="3400" dirty="0"/>
              <a:t>умение использовать язык с целью поиска необходимой информации в различных источниках для решения учебных задач; </a:t>
            </a:r>
          </a:p>
          <a:p>
            <a:r>
              <a:rPr lang="ru-RU" sz="3400" dirty="0"/>
              <a:t>- умение  ориентироваться в целях, задачах, средствах и условиях общения; </a:t>
            </a:r>
          </a:p>
          <a:p>
            <a:r>
              <a:rPr lang="ru-RU" sz="3400" dirty="0"/>
              <a:t>-умение выбирать адекватные языковые средства для успешного решения коммуникативных задач (диалог, устные монологические высказывания, письменные тексты) с учетом особенностей разных видов речи и ситуаций общения; </a:t>
            </a:r>
          </a:p>
          <a:p>
            <a:r>
              <a:rPr lang="ru-RU" sz="3400" dirty="0"/>
              <a:t>-стремление к более точному выражению собственного мнения и позиции; умение задавать вопросы.</a:t>
            </a:r>
          </a:p>
          <a:p>
            <a:r>
              <a:rPr lang="ru-RU" sz="3400" dirty="0"/>
              <a:t>В начальном обучении предмет «Русский язык» занимает ведущее место, поскольку успехи в изучении русского языка во многом определяют результаты обучения школьника по другим школьным предметам, а также обеспечивают успешность его «проживания» в детском обществе.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5889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Формирование личностных УУД:</a:t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7503368" cy="4459760"/>
          </a:xfrm>
        </p:spPr>
        <p:txBody>
          <a:bodyPr>
            <a:normAutofit lnSpcReduction="10000"/>
          </a:bodyPr>
          <a:lstStyle/>
          <a:p>
            <a:r>
              <a:rPr lang="ru-RU" sz="3200" dirty="0"/>
              <a:t>Ученик научится или получит возможность научиться проявлять познавательную инициативу в оказании помощи соученикам.</a:t>
            </a:r>
          </a:p>
          <a:p>
            <a:r>
              <a:rPr lang="ru-RU" sz="3200" dirty="0"/>
              <a:t>Система заданий, ориентирующая младшего школьника на оказание помощи героям учебника и соседу по парте.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487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effectLst/>
              </a:rPr>
              <a:t>Формирование регулятивных УУД: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7935416" cy="4891808"/>
          </a:xfrm>
        </p:spPr>
        <p:txBody>
          <a:bodyPr>
            <a:normAutofit fontScale="92500"/>
          </a:bodyPr>
          <a:lstStyle/>
          <a:p>
            <a:r>
              <a:rPr lang="ru-RU" sz="3200" dirty="0"/>
              <a:t>Ученик научится или получит возможность научиться контролировать свою деятельность по ходу или результатам выполнения задания.</a:t>
            </a:r>
          </a:p>
          <a:p>
            <a:r>
              <a:rPr lang="ru-RU" sz="3200" dirty="0"/>
              <a:t>Система заданий, ориентирующая младшего школьника на проверку правильности выполнения задания по правилу, алгоритму, с помощью таблицы, рисунков на уроке русского языка 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421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>
                <a:effectLst/>
              </a:rPr>
              <a:t>Формирование коммуникативных УУД:</a:t>
            </a:r>
            <a:br>
              <a:rPr lang="ru-RU" sz="4000" dirty="0">
                <a:effectLst/>
              </a:rPr>
            </a:b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7791400" cy="4531768"/>
          </a:xfrm>
        </p:spPr>
        <p:txBody>
          <a:bodyPr>
            <a:normAutofit/>
          </a:bodyPr>
          <a:lstStyle/>
          <a:p>
            <a:r>
              <a:rPr lang="ru-RU" sz="4000" dirty="0"/>
              <a:t>Ученик научится или получит возможность научиться сотрудничать с соседом по парте, с товарищем в группе.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388516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>
                <a:effectLst/>
              </a:rPr>
              <a:t>Формирование познавательных УУД:</a:t>
            </a:r>
            <a:br>
              <a:rPr lang="ru-RU" sz="4000" dirty="0">
                <a:effectLst/>
              </a:rPr>
            </a:b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8295456" cy="4891808"/>
          </a:xfrm>
        </p:spPr>
        <p:txBody>
          <a:bodyPr>
            <a:normAutofit fontScale="85000" lnSpcReduction="20000"/>
          </a:bodyPr>
          <a:lstStyle/>
          <a:p>
            <a:r>
              <a:rPr lang="ru-RU" sz="3200" dirty="0"/>
              <a:t>Ученик научится или получит возможность научиться:</a:t>
            </a:r>
          </a:p>
          <a:p>
            <a:r>
              <a:rPr lang="ru-RU" sz="3200" dirty="0"/>
              <a:t>- формулировать правило на основе выделения существенных признаков;</a:t>
            </a:r>
          </a:p>
          <a:p>
            <a:r>
              <a:rPr lang="ru-RU" sz="3200" dirty="0"/>
              <a:t>- выполнять задания с использованием материальных объектов, схем;</a:t>
            </a:r>
          </a:p>
          <a:p>
            <a:r>
              <a:rPr lang="ru-RU" sz="3200" dirty="0"/>
              <a:t>- проводить сравнение, классификации, выбирая наиболее эффективный способ решения   или правильный ответ;</a:t>
            </a:r>
          </a:p>
          <a:p>
            <a:r>
              <a:rPr lang="ru-RU" sz="3200" dirty="0"/>
              <a:t>- строить объяснение в устной форме по предложенному плану;</a:t>
            </a:r>
          </a:p>
          <a:p>
            <a:r>
              <a:rPr lang="ru-RU" sz="3200" dirty="0"/>
              <a:t>- строить логическую цепь рассуждений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5978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188640"/>
            <a:ext cx="8062912" cy="4392488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effectLst/>
              </a:rPr>
              <a:t>Результаты освоения программы по русскому языку выпускниками начальной школы</a:t>
            </a:r>
            <a:endParaRPr lang="ru-RU" sz="48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8053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63</TotalTime>
  <Words>646</Words>
  <Application>Microsoft Office PowerPoint</Application>
  <PresentationFormat>Экран (4:3)</PresentationFormat>
  <Paragraphs>35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Яркая</vt:lpstr>
      <vt:lpstr>Формирование универсальных учебных действий на уроках русского языка</vt:lpstr>
      <vt:lpstr>Презентация PowerPoint</vt:lpstr>
      <vt:lpstr>В более узком «универсальные учебные действия» – это совокупность действий обучающегося, обеспечивающих его культурную идентичность, социальную компетентность, толерантность, способность к самостоятельному усвоению новых знаний и умений, включая организацию этого процесса.</vt:lpstr>
      <vt:lpstr>УУД  на уроках русского языка в начальной школе являются:  </vt:lpstr>
      <vt:lpstr>Формирование личностных УУД: </vt:lpstr>
      <vt:lpstr>Формирование регулятивных УУД:</vt:lpstr>
      <vt:lpstr>Формирование коммуникативных УУД: </vt:lpstr>
      <vt:lpstr>Формирование познавательных УУД: </vt:lpstr>
      <vt:lpstr>Результаты освоения программы по русскому языку выпускниками начальной школы</vt:lpstr>
      <vt:lpstr>Личностные результаты:  </vt:lpstr>
      <vt:lpstr>Метапредметные результаты : </vt:lpstr>
      <vt:lpstr>Познавательные УУД:  </vt:lpstr>
      <vt:lpstr>Коммуникативные УУД: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универсальных учебных действий на уроках русского языка</dc:title>
  <dc:creator>Ирина</dc:creator>
  <cp:lastModifiedBy>Ирина</cp:lastModifiedBy>
  <cp:revision>5</cp:revision>
  <dcterms:created xsi:type="dcterms:W3CDTF">2013-04-21T10:58:22Z</dcterms:created>
  <dcterms:modified xsi:type="dcterms:W3CDTF">2013-04-21T12:02:09Z</dcterms:modified>
</cp:coreProperties>
</file>