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2" r:id="rId9"/>
    <p:sldId id="283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303" r:id="rId24"/>
    <p:sldId id="305" r:id="rId25"/>
    <p:sldId id="298" r:id="rId26"/>
    <p:sldId id="299" r:id="rId27"/>
    <p:sldId id="300" r:id="rId28"/>
    <p:sldId id="301" r:id="rId29"/>
    <p:sldId id="304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72D4E8"/>
    <a:srgbClr val="FF0000"/>
    <a:srgbClr val="FFCCFF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725F2BE-65C5-4931-95B2-1DC93DF0E71A}" type="datetimeFigureOut">
              <a:rPr lang="ru-RU"/>
              <a:pPr>
                <a:defRPr/>
              </a:pPr>
              <a:t>10.04.2013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A0775FC-315A-4CC2-B345-469CE8204A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6D7C30-4F00-47A3-9279-193D89E96501}" type="slidenum">
              <a:rPr lang="ru-RU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772E8-8426-49EB-BF99-19C85D113C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A7A20-6BCD-401F-BEA4-501F16FC7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4BCAE-1D33-4C4A-9767-D03CF9C0F9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C4AF2-DF5B-4DAB-BA4A-D541C51CCB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B58FD-A8E2-4B2B-9F45-707D853B1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8B739-03BA-4B06-9066-5FBA1728D7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82BB7-B6D0-4AC6-B80F-73984A479E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7B544-5C0F-4C10-9BBE-45DAB0611E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6D8F7-1F46-4F3E-B3A8-720341808A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0E8D6-3EAE-4E64-A811-FB9C1546E8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DE046-A5A1-4FC6-8C43-0447486BE8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50000">
              <a:srgbClr val="FFFFCC"/>
            </a:gs>
            <a:gs pos="100000">
              <a:srgbClr val="FFCC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398ECCF-9008-45AA-8515-5E6275E53F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44;&#1080;&#1085;&#1072;&#1084;&#1080;&#1095;&#1077;&#1089;&#1082;&#1080;&#1077;%20&#1092;&#1080;&#1079;&#1084;&#1080;&#1085;&#1091;&#1090;&#1082;&#1080;\CHel_zarjadka\53%20&#1053;&#1086;&#1074;&#1099;&#1077;%20&#1044;&#1077;&#1090;&#1089;&#1082;&#1080;&#1077;%20&#1055;&#1077;&#1089;&#1085;&#1080;%202%20-%20&#1063;&#1077;&#1083;&#1086;&#1074;&#1077;&#1095;&#1082;&#1080;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7.gif"/><Relationship Id="rId11" Type="http://schemas.openxmlformats.org/officeDocument/2006/relationships/slide" Target="slide13.xml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GNOM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05038"/>
            <a:ext cx="3757613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357188" y="642938"/>
            <a:ext cx="81438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Муниципальное казённое образовательное учреждение</a:t>
            </a:r>
          </a:p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 «Омутская средняя общеобразовательная школа»</a:t>
            </a:r>
          </a:p>
        </p:txBody>
      </p:sp>
      <p:sp>
        <p:nvSpPr>
          <p:cNvPr id="4100" name="TextBox 6"/>
          <p:cNvSpPr txBox="1">
            <a:spLocks noChangeArrowheads="1"/>
          </p:cNvSpPr>
          <p:nvPr/>
        </p:nvSpPr>
        <p:spPr bwMode="auto">
          <a:xfrm>
            <a:off x="500063" y="2143125"/>
            <a:ext cx="81438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Урок русского языка в 4 классе по теме «2-е лицо глаголов единственного числа»</a:t>
            </a:r>
          </a:p>
        </p:txBody>
      </p:sp>
      <p:sp>
        <p:nvSpPr>
          <p:cNvPr id="4101" name="TextBox 7"/>
          <p:cNvSpPr txBox="1">
            <a:spLocks noChangeArrowheads="1"/>
          </p:cNvSpPr>
          <p:nvPr/>
        </p:nvSpPr>
        <p:spPr bwMode="auto">
          <a:xfrm>
            <a:off x="4714875" y="4000500"/>
            <a:ext cx="39290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Разработала: Никулина Т.Н., учитель русского языка и литературы</a:t>
            </a:r>
          </a:p>
        </p:txBody>
      </p:sp>
      <p:sp>
        <p:nvSpPr>
          <p:cNvPr id="4102" name="TextBox 8"/>
          <p:cNvSpPr txBox="1">
            <a:spLocks noChangeArrowheads="1"/>
          </p:cNvSpPr>
          <p:nvPr/>
        </p:nvSpPr>
        <p:spPr bwMode="auto">
          <a:xfrm>
            <a:off x="2643188" y="6072188"/>
            <a:ext cx="3571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С. Омутское     </a:t>
            </a:r>
          </a:p>
          <a:p>
            <a:pPr algn="ctr"/>
            <a:r>
              <a:rPr lang="ru-RU"/>
              <a:t> 2013 год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B6D8F7-1F46-4F3E-B3A8-720341808A4A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 descr="32.jpg"/>
          <p:cNvPicPr>
            <a:picLocks noChangeAspect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Рисунок 5" descr="3a0d8466525c4e5703d6c207de213d2d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13" y="2643188"/>
            <a:ext cx="1169987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Рисунок 7" descr="3a0d8466525c4e5703d6c207de213d2d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4500563" y="2643188"/>
            <a:ext cx="1290637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5214938"/>
            <a:ext cx="9144000" cy="164306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FF00"/>
                </a:solidFill>
              </a:rPr>
              <a:t>Физкультминутка «Человечки»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FFFF00"/>
                </a:solidFill>
              </a:rPr>
              <a:t>Повторяй за нами!</a:t>
            </a:r>
          </a:p>
        </p:txBody>
      </p:sp>
      <p:pic>
        <p:nvPicPr>
          <p:cNvPr id="8" name="53 Новые Детские Песни 2 - Человеч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57188" y="285750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rot="21088660">
            <a:off x="5880100" y="866775"/>
            <a:ext cx="1485900" cy="36988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Омутское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B6D8F7-1F46-4F3E-B3A8-720341808A4A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 descr="32.jpg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Рисунок 8" descr="3_70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2643188"/>
            <a:ext cx="1357313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11" descr="3_70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714875" y="2786063"/>
            <a:ext cx="1214438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rot="21088660">
            <a:off x="5880100" y="866775"/>
            <a:ext cx="1485900" cy="36988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Омутское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B6D8F7-1F46-4F3E-B3A8-720341808A4A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 descr="32.jpg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Рисунок 2" descr="0e119e4017022806e30d080807f70cea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4318000"/>
            <a:ext cx="1798638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4" descr="0e119e4017022806e30d080807f70cea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214688" y="2389188"/>
            <a:ext cx="1797050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rot="21088660">
            <a:off x="5880100" y="866775"/>
            <a:ext cx="1485900" cy="36988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Омутское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B6D8F7-1F46-4F3E-B3A8-720341808A4A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 descr="32.jpg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2" descr="60397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2357438"/>
            <a:ext cx="142875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3" descr="60397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000375" y="2071688"/>
            <a:ext cx="142875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rot="21088660">
            <a:off x="5880100" y="866775"/>
            <a:ext cx="1485900" cy="36988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Омутское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B6D8F7-1F46-4F3E-B3A8-720341808A4A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 descr="32.jpg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6" descr="3t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1500188"/>
            <a:ext cx="2071688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 rot="21088660">
            <a:off x="5880100" y="866775"/>
            <a:ext cx="1485900" cy="36988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Омутское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B6D8F7-1F46-4F3E-B3A8-720341808A4A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 descr="32.jpg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4" descr="3277c13ee68766e54b995491a0f3f8ff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2286000"/>
            <a:ext cx="1071563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5" descr="3277c13ee68766e54b995491a0f3f8ff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286125" y="1785938"/>
            <a:ext cx="1154113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rot="21088660">
            <a:off x="5880100" y="866775"/>
            <a:ext cx="1485900" cy="36988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Омутское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B6D8F7-1F46-4F3E-B3A8-720341808A4A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 descr="32.jpg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2" descr="dancer-0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63" y="2428875"/>
            <a:ext cx="2071687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3" descr="dancer-0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786313" y="2786063"/>
            <a:ext cx="2071687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rot="21088660">
            <a:off x="5880100" y="866775"/>
            <a:ext cx="1485900" cy="36988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Омутское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B6D8F7-1F46-4F3E-B3A8-720341808A4A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 descr="32.jpg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4" descr="02ac6c423a18800a357278d34a0b78b3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357313"/>
            <a:ext cx="2071688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 rot="21088660">
            <a:off x="5880100" y="866775"/>
            <a:ext cx="1485900" cy="36988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Омутское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B6D8F7-1F46-4F3E-B3A8-720341808A4A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 descr="32.jpg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2" descr="78dbaac2c36e1475a635373ed1137b5d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2143125"/>
            <a:ext cx="1571625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3" descr="78dbaac2c36e1475a635373ed1137b5d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1785938"/>
            <a:ext cx="1571625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rot="21088660">
            <a:off x="5880100" y="866775"/>
            <a:ext cx="1485900" cy="36988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Омутское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B6D8F7-1F46-4F3E-B3A8-720341808A4A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 descr="32.jpg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Рисунок 2" descr="Laie_9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8" y="2714625"/>
            <a:ext cx="2143125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 rot="21088660">
            <a:off x="5880100" y="866775"/>
            <a:ext cx="1485900" cy="36988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Омутское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B6D8F7-1F46-4F3E-B3A8-720341808A4A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500063" y="642938"/>
            <a:ext cx="8215312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Цели: 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- Дать представление о том, что во 2 лице единственного числа глаголы имеют окончание – ешь, - ишь. 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-  Способствовать формированию умения сравнивать, обобщать, группировать, анализировать; формулировать свои мысли, высказывать их вслух; 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- Организовать атмосферу включённости каждого ученика в работу класса. 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- Развивать мыслительные операции; психические процессы (внимание, восприятие, память); орфографическую зоркость; связную устную и письменную речь.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- Воспитывать умение работать в коллективе. 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 - Воспитывать любовь к учению, развивать умение  работать с ИКТ.</a:t>
            </a:r>
          </a:p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B6D8F7-1F46-4F3E-B3A8-720341808A4A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 descr="32.jpg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4" descr="7edad281d8393e261bb1d269a2d5fa1c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2428875"/>
            <a:ext cx="135731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5" descr="7edad281d8393e261bb1d269a2d5fa1c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571875" y="2378075"/>
            <a:ext cx="135731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rot="21088660">
            <a:off x="5880100" y="866775"/>
            <a:ext cx="1485900" cy="369888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Омутское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B6D8F7-1F46-4F3E-B3A8-720341808A4A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2571750" y="0"/>
            <a:ext cx="3619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>
                <a:solidFill>
                  <a:srgbClr val="FFFF00"/>
                </a:solidFill>
                <a:latin typeface="Calibri" pitchFamily="34" charset="0"/>
              </a:rPr>
              <a:t>Молодцы!</a:t>
            </a:r>
          </a:p>
        </p:txBody>
      </p:sp>
      <p:pic>
        <p:nvPicPr>
          <p:cNvPr id="23556" name="Рисунок 4" descr="68_congratulations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857250"/>
            <a:ext cx="8751887" cy="583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B6D8F7-1F46-4F3E-B3A8-720341808A4A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142875" y="500063"/>
            <a:ext cx="914400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200" b="1">
                <a:latin typeface="Times New Roman" pitchFamily="18" charset="0"/>
                <a:cs typeface="Times New Roman" pitchFamily="18" charset="0"/>
              </a:rPr>
              <a:t>Упражнение «Помоги Незнайке»</a:t>
            </a:r>
          </a:p>
          <a:p>
            <a:pPr eaLnBrk="0" hangingPunct="0"/>
            <a:r>
              <a:rPr lang="ru-RU" sz="3200">
                <a:latin typeface="Times New Roman" pitchFamily="18" charset="0"/>
                <a:cs typeface="Times New Roman" pitchFamily="18" charset="0"/>
              </a:rPr>
              <a:t>Незнайка получил задание записать глаголы во 2-ом лице единственного числа. Незнайка хорошо усвоил, что глаголы 2-го лица единственного числа оканчиваются на мягкий знак. Вот какие слова он записал: </a:t>
            </a:r>
          </a:p>
          <a:p>
            <a:pPr eaLnBrk="0" hangingPunct="0"/>
            <a:r>
              <a:rPr lang="ru-RU" sz="3600">
                <a:latin typeface="Times New Roman" pitchFamily="18" charset="0"/>
                <a:cs typeface="Times New Roman" pitchFamily="18" charset="0"/>
              </a:rPr>
              <a:t>ПОСТУЧИШЬ, ПРОМОЛЧИШЬ, ЗАШЬЁШЬ, ТИШЬ, ПОМОЩЬ, РЕЖЕШЬ, ПИЛИШЬ, ТУШЬ, ДРОЖЬ, ДОЧЬ, СНЯТЬ, ГЛОТАТЬ.</a:t>
            </a:r>
            <a:endParaRPr lang="ru-RU" sz="360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B6D8F7-1F46-4F3E-B3A8-720341808A4A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500063" y="714375"/>
            <a:ext cx="7643812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4800">
                <a:latin typeface="Times New Roman" pitchFamily="18" charset="0"/>
                <a:cs typeface="Times New Roman" pitchFamily="18" charset="0"/>
              </a:rPr>
              <a:t>ПОСТУЧИШЬ, ПРОМОЛЧИШЬ, ЗАШЬЁШЬ,  РЕЖЕШЬ, ПИЛИШЬ.</a:t>
            </a:r>
            <a:endParaRPr lang="ru-RU" sz="480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B6D8F7-1F46-4F3E-B3A8-720341808A4A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792364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Самостоятельная работа</a:t>
            </a:r>
          </a:p>
        </p:txBody>
      </p:sp>
      <p:pic>
        <p:nvPicPr>
          <p:cNvPr id="26627" name="Picture 2" descr="D:\Мои документы\Презентации\Анимационные картинки для презентаций. Часть 2\Школа\052ahc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1643063"/>
            <a:ext cx="5484812" cy="374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B6D8F7-1F46-4F3E-B3A8-720341808A4A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"/>
          <p:cNvGraphicFramePr>
            <a:graphicFrameLocks noChangeAspect="1"/>
          </p:cNvGraphicFramePr>
          <p:nvPr/>
        </p:nvGraphicFramePr>
        <p:xfrm>
          <a:off x="-14288" y="285750"/>
          <a:ext cx="9158288" cy="5929313"/>
        </p:xfrm>
        <a:graphic>
          <a:graphicData uri="http://schemas.openxmlformats.org/presentationml/2006/ole">
            <p:oleObj spid="_x0000_s2050" name="Слайд" r:id="rId3" imgW="4570530" imgH="3427618" progId="PowerPoint.Slide.8">
              <p:embed/>
            </p:oleObj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B6D8F7-1F46-4F3E-B3A8-720341808A4A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6116" y="285728"/>
            <a:ext cx="167353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Тест</a:t>
            </a:r>
          </a:p>
        </p:txBody>
      </p:sp>
      <p:sp>
        <p:nvSpPr>
          <p:cNvPr id="27651" name="Rectangle 1"/>
          <p:cNvSpPr>
            <a:spLocks noChangeArrowheads="1"/>
          </p:cNvSpPr>
          <p:nvPr/>
        </p:nvSpPr>
        <p:spPr bwMode="auto">
          <a:xfrm>
            <a:off x="0" y="1285875"/>
            <a:ext cx="9144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fontAlgn="t" hangingPunct="0"/>
            <a:r>
              <a:rPr lang="ru-RU" sz="3200" b="1">
                <a:latin typeface="Times New Roman" pitchFamily="18" charset="0"/>
                <a:cs typeface="Times New Roman" pitchFamily="18" charset="0"/>
              </a:rPr>
              <a:t>1. Выбери слово которое стоит в 3 лице 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единственном числе, выпиши букву.</a:t>
            </a:r>
          </a:p>
          <a:p>
            <a:pPr eaLnBrk="0" fontAlgn="t" hangingPunct="0"/>
            <a:r>
              <a:rPr lang="ru-RU" sz="3200">
                <a:latin typeface="Times New Roman" pitchFamily="18" charset="0"/>
                <a:cs typeface="Times New Roman" pitchFamily="18" charset="0"/>
              </a:rPr>
              <a:t>А.) везёшь      У) шагает            И) учусь</a:t>
            </a:r>
          </a:p>
          <a:p>
            <a:pPr eaLnBrk="0" fontAlgn="t" hangingPunct="0"/>
            <a:r>
              <a:rPr lang="ru-RU" sz="3200" b="1">
                <a:latin typeface="Times New Roman" pitchFamily="18" charset="0"/>
                <a:cs typeface="Times New Roman" pitchFamily="18" charset="0"/>
              </a:rPr>
              <a:t>2. Найди глагол 1-го лица, выпиши букву.</a:t>
            </a:r>
          </a:p>
          <a:p>
            <a:pPr eaLnBrk="0" fontAlgn="t" hangingPunct="0"/>
            <a:r>
              <a:rPr lang="ru-RU" sz="3200">
                <a:latin typeface="Times New Roman" pitchFamily="18" charset="0"/>
                <a:cs typeface="Times New Roman" pitchFamily="18" charset="0"/>
              </a:rPr>
              <a:t>Б) звучит          П) удивляешься         Р) смотрим</a:t>
            </a:r>
          </a:p>
          <a:p>
            <a:pPr eaLnBrk="0" fontAlgn="t" hangingPunct="0"/>
            <a:r>
              <a:rPr lang="ru-RU" sz="3200" b="1">
                <a:latin typeface="Times New Roman" pitchFamily="18" charset="0"/>
                <a:cs typeface="Times New Roman" pitchFamily="18" charset="0"/>
              </a:rPr>
              <a:t>3.Выбери слово, которое стоит во 2 лице, единственном числе.</a:t>
            </a:r>
          </a:p>
          <a:p>
            <a:pPr eaLnBrk="0" fontAlgn="t" hangingPunct="0"/>
            <a:r>
              <a:rPr lang="ru-RU" sz="3200">
                <a:latin typeface="Times New Roman" pitchFamily="18" charset="0"/>
                <a:cs typeface="Times New Roman" pitchFamily="18" charset="0"/>
              </a:rPr>
              <a:t>А) строишь           О) крутит                Ю) рисует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B6D8F7-1F46-4F3E-B3A8-720341808A4A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1428736"/>
            <a:ext cx="4130426" cy="255454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B6D8F7-1F46-4F3E-B3A8-720341808A4A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214290"/>
            <a:ext cx="672049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Домашнее задание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9699" name="Rectangle 1"/>
          <p:cNvSpPr>
            <a:spLocks noChangeArrowheads="1"/>
          </p:cNvSpPr>
          <p:nvPr/>
        </p:nvSpPr>
        <p:spPr bwMode="auto">
          <a:xfrm>
            <a:off x="1500188" y="1500188"/>
            <a:ext cx="5640387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sz="100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eaLnBrk="0" fontAlgn="t" hangingPunct="0"/>
            <a:r>
              <a:rPr lang="ru-RU" sz="6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Стр. 76 правило</a:t>
            </a:r>
          </a:p>
          <a:p>
            <a:pPr eaLnBrk="0" fontAlgn="t" hangingPunct="0"/>
            <a:r>
              <a:rPr lang="ru-RU" sz="6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-упр.428.</a:t>
            </a:r>
            <a:endParaRPr lang="ru-RU" sz="6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B6D8F7-1F46-4F3E-B3A8-720341808A4A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5"/>
          <p:cNvSpPr>
            <a:spLocks noGrp="1" noChangeArrowheads="1"/>
          </p:cNvSpPr>
          <p:nvPr>
            <p:ph type="title"/>
          </p:nvPr>
        </p:nvSpPr>
        <p:spPr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7200" b="1" i="1" dirty="0" smtClean="0">
                <a:solidFill>
                  <a:srgbClr val="FF0000"/>
                </a:solidFill>
              </a:rPr>
              <a:t>Спасибо за урок!</a:t>
            </a:r>
          </a:p>
        </p:txBody>
      </p:sp>
      <p:pic>
        <p:nvPicPr>
          <p:cNvPr id="6" name="Picture 8" descr="SO00858_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43188" y="2286000"/>
            <a:ext cx="2820987" cy="3468688"/>
          </a:xfr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F8B739-03BA-4B06-9066-5FBA1728D72C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sun00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27087"/>
            <a:ext cx="5981700" cy="603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143636" y="785794"/>
            <a:ext cx="2786063" cy="10001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143636" y="2071678"/>
            <a:ext cx="2786063" cy="10001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143636" y="3357562"/>
            <a:ext cx="2786063" cy="1214446"/>
          </a:xfrm>
          <a:prstGeom prst="rect">
            <a:avLst/>
          </a:prstGeom>
          <a:solidFill>
            <a:srgbClr val="33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B6D8F7-1F46-4F3E-B3A8-720341808A4A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 flipH="1">
            <a:off x="6357950" y="1000108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Грустное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6357950" y="2214554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Веселое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6143636" y="3357562"/>
            <a:ext cx="3000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Думаю, что настроение улучшится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85852" y="0"/>
            <a:ext cx="5840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Моё настроение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2875" y="285750"/>
            <a:ext cx="87868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  <a:r>
              <a:rPr lang="ru-RU" sz="4800">
                <a:latin typeface="Times New Roman" pitchFamily="18" charset="0"/>
                <a:cs typeface="Times New Roman" pitchFamily="18" charset="0"/>
              </a:rPr>
              <a:t>Спинки, тетради и ручки, улыбку.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2875" y="2428875"/>
            <a:ext cx="7929563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latin typeface="Times New Roman" pitchFamily="18" charset="0"/>
                <a:cs typeface="Times New Roman" pitchFamily="18" charset="0"/>
              </a:rPr>
              <a:t>Выпрямили, приготовили, подарите.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B6D8F7-1F46-4F3E-B3A8-720341808A4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214313"/>
          <a:ext cx="9120188" cy="6215062"/>
        </p:xfrm>
        <a:graphic>
          <a:graphicData uri="http://schemas.openxmlformats.org/presentationml/2006/ole">
            <p:oleObj spid="_x0000_s1026" name="Слайд" r:id="rId3" imgW="4570530" imgH="3427618" progId="PowerPoint.Slide.12">
              <p:embed/>
            </p:oleObj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B6D8F7-1F46-4F3E-B3A8-720341808A4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14438" y="571500"/>
            <a:ext cx="6143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latin typeface="Times New Roman" pitchFamily="18" charset="0"/>
                <a:cs typeface="Times New Roman" pitchFamily="18" charset="0"/>
              </a:rPr>
              <a:t>Орфографическая разминка</a:t>
            </a: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1071563" y="2214563"/>
            <a:ext cx="6786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14313" y="1643063"/>
            <a:ext cx="85725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4000">
                <a:latin typeface="Times New Roman" pitchFamily="18" charset="0"/>
                <a:cs typeface="Times New Roman" pitchFamily="18" charset="0"/>
              </a:rPr>
              <a:t>- Ь пишется после шипящих на конце имён существительных ж.р.                               </a:t>
            </a:r>
            <a:endParaRPr lang="ru-RU" sz="400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85750" y="3357563"/>
            <a:ext cx="85725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4000">
                <a:latin typeface="Times New Roman" pitchFamily="18" charset="0"/>
                <a:cs typeface="Times New Roman" pitchFamily="18" charset="0"/>
              </a:rPr>
              <a:t>- Ь не пишется после шипящих на конце имён существительных м.р.                               </a:t>
            </a:r>
            <a:endParaRPr lang="ru-RU" sz="400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B6D8F7-1F46-4F3E-B3A8-720341808A4A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67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643188" y="214313"/>
            <a:ext cx="31432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latin typeface="Times New Roman" pitchFamily="18" charset="0"/>
                <a:cs typeface="Times New Roman" pitchFamily="18" charset="0"/>
              </a:rPr>
              <a:t>ГОТОВИШЬ</a:t>
            </a:r>
          </a:p>
        </p:txBody>
      </p:sp>
      <p:sp>
        <p:nvSpPr>
          <p:cNvPr id="3" name="Выноска со стрелкой вверх 2"/>
          <p:cNvSpPr/>
          <p:nvPr/>
        </p:nvSpPr>
        <p:spPr>
          <a:xfrm>
            <a:off x="2643188" y="714375"/>
            <a:ext cx="3071812" cy="1071563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71813" y="1143000"/>
            <a:ext cx="23574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latin typeface="Times New Roman" pitchFamily="18" charset="0"/>
                <a:cs typeface="Times New Roman" pitchFamily="18" charset="0"/>
              </a:rPr>
              <a:t>ГЛАГОЛ</a:t>
            </a:r>
          </a:p>
        </p:txBody>
      </p:sp>
      <p:sp>
        <p:nvSpPr>
          <p:cNvPr id="5" name="Выноска со стрелкой вверх 4"/>
          <p:cNvSpPr/>
          <p:nvPr/>
        </p:nvSpPr>
        <p:spPr>
          <a:xfrm>
            <a:off x="2643188" y="1785938"/>
            <a:ext cx="3071812" cy="1071562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71813" y="2143125"/>
            <a:ext cx="23574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latin typeface="Times New Roman" pitchFamily="18" charset="0"/>
                <a:cs typeface="Times New Roman" pitchFamily="18" charset="0"/>
              </a:rPr>
              <a:t>2-е ЛИЦО</a:t>
            </a:r>
          </a:p>
        </p:txBody>
      </p:sp>
      <p:sp>
        <p:nvSpPr>
          <p:cNvPr id="7" name="Выноска со стрелкой вверх 6"/>
          <p:cNvSpPr/>
          <p:nvPr/>
        </p:nvSpPr>
        <p:spPr>
          <a:xfrm>
            <a:off x="2643188" y="2857500"/>
            <a:ext cx="3071812" cy="1071563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857500" y="3214688"/>
            <a:ext cx="2786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latin typeface="Times New Roman" pitchFamily="18" charset="0"/>
                <a:cs typeface="Times New Roman" pitchFamily="18" charset="0"/>
              </a:rPr>
              <a:t>ЕД. ЧИСЛО</a:t>
            </a:r>
          </a:p>
        </p:txBody>
      </p:sp>
      <p:sp>
        <p:nvSpPr>
          <p:cNvPr id="9" name="Выноска со стрелкой вверх 8"/>
          <p:cNvSpPr/>
          <p:nvPr/>
        </p:nvSpPr>
        <p:spPr>
          <a:xfrm>
            <a:off x="2643188" y="3929063"/>
            <a:ext cx="3071812" cy="1500187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643188" y="4357688"/>
            <a:ext cx="30718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latin typeface="Times New Roman" pitchFamily="18" charset="0"/>
                <a:cs typeface="Times New Roman" pitchFamily="18" charset="0"/>
              </a:rPr>
              <a:t>ПОСЛЕ ШИПЯЩЕЙ</a:t>
            </a:r>
          </a:p>
        </p:txBody>
      </p:sp>
      <p:sp>
        <p:nvSpPr>
          <p:cNvPr id="11" name="Выноска со стрелкой вверх 10"/>
          <p:cNvSpPr/>
          <p:nvPr/>
        </p:nvSpPr>
        <p:spPr>
          <a:xfrm>
            <a:off x="2643188" y="5429250"/>
            <a:ext cx="3143250" cy="142875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143250" y="6000750"/>
            <a:ext cx="1785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latin typeface="Times New Roman" pitchFamily="18" charset="0"/>
                <a:cs typeface="Times New Roman" pitchFamily="18" charset="0"/>
              </a:rPr>
              <a:t>Ь-?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71813" y="6000750"/>
            <a:ext cx="2071687" cy="646113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Ь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B6D8F7-1F46-4F3E-B3A8-720341808A4A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7" name="Picture 11" descr="4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20938"/>
            <a:ext cx="197961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17" descr="4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14740">
            <a:off x="395288" y="2997200"/>
            <a:ext cx="197961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 descr="bcd7b362ac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9144000" y="3573463"/>
            <a:ext cx="29527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8" name="AutoShape 12"/>
          <p:cNvSpPr>
            <a:spLocks noChangeArrowheads="1"/>
          </p:cNvSpPr>
          <p:nvPr/>
        </p:nvSpPr>
        <p:spPr bwMode="auto">
          <a:xfrm>
            <a:off x="755650" y="333375"/>
            <a:ext cx="1728788" cy="1150938"/>
          </a:xfrm>
          <a:prstGeom prst="cloudCallout">
            <a:avLst>
              <a:gd name="adj1" fmla="val -53398"/>
              <a:gd name="adj2" fmla="val 31519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accent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pic>
        <p:nvPicPr>
          <p:cNvPr id="4110" name="Picture 14" descr="bcd7b362ac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3635375" y="2636838"/>
            <a:ext cx="3024188" cy="254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7380288" y="333375"/>
            <a:ext cx="1368425" cy="863600"/>
          </a:xfrm>
          <a:prstGeom prst="cloudCallout">
            <a:avLst>
              <a:gd name="adj1" fmla="val -50116"/>
              <a:gd name="adj2" fmla="val 10296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accent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sp>
        <p:nvSpPr>
          <p:cNvPr id="4112" name="AutoShape 16"/>
          <p:cNvSpPr>
            <a:spLocks noChangeArrowheads="1"/>
          </p:cNvSpPr>
          <p:nvPr/>
        </p:nvSpPr>
        <p:spPr bwMode="auto">
          <a:xfrm>
            <a:off x="3059113" y="908050"/>
            <a:ext cx="1370012" cy="865188"/>
          </a:xfrm>
          <a:prstGeom prst="cloudCallout">
            <a:avLst>
              <a:gd name="adj1" fmla="val -49884"/>
              <a:gd name="adj2" fmla="val 43394"/>
            </a:avLst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25400">
            <a:solidFill>
              <a:schemeClr val="accent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ru-RU"/>
          </a:p>
        </p:txBody>
      </p:sp>
      <p:pic>
        <p:nvPicPr>
          <p:cNvPr id="4114" name="Picture 18" descr="4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2420938"/>
            <a:ext cx="21240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19" descr="4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142043" flipH="1">
            <a:off x="6877050" y="3141663"/>
            <a:ext cx="1512888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2" name="Picture 26" descr="149"/>
          <p:cNvPicPr>
            <a:picLocks noChangeAspect="1" noChangeArrowheads="1" noCrop="1"/>
          </p:cNvPicPr>
          <p:nvPr/>
        </p:nvPicPr>
        <p:blipFill>
          <a:blip r:embed="rId6">
            <a:lum bright="-6000"/>
          </a:blip>
          <a:srcRect/>
          <a:stretch>
            <a:fillRect/>
          </a:stretch>
        </p:blipFill>
        <p:spPr bwMode="auto">
          <a:xfrm>
            <a:off x="3132138" y="4941888"/>
            <a:ext cx="6635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3" name="Picture 27" descr="149"/>
          <p:cNvPicPr>
            <a:picLocks noChangeAspect="1" noChangeArrowheads="1" noCrop="1"/>
          </p:cNvPicPr>
          <p:nvPr/>
        </p:nvPicPr>
        <p:blipFill>
          <a:blip r:embed="rId6">
            <a:lum bright="-6000"/>
          </a:blip>
          <a:srcRect/>
          <a:stretch>
            <a:fillRect/>
          </a:stretch>
        </p:blipFill>
        <p:spPr bwMode="auto">
          <a:xfrm>
            <a:off x="4067175" y="5300663"/>
            <a:ext cx="6635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4" name="Picture 28" descr="149"/>
          <p:cNvPicPr>
            <a:picLocks noChangeAspect="1" noChangeArrowheads="1" noCrop="1"/>
          </p:cNvPicPr>
          <p:nvPr/>
        </p:nvPicPr>
        <p:blipFill>
          <a:blip r:embed="rId6">
            <a:lum bright="-6000"/>
          </a:blip>
          <a:srcRect/>
          <a:stretch>
            <a:fillRect/>
          </a:stretch>
        </p:blipFill>
        <p:spPr bwMode="auto">
          <a:xfrm>
            <a:off x="6659563" y="5300663"/>
            <a:ext cx="6635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6" name="Picture 30" descr="n_blu05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79613" y="4581525"/>
            <a:ext cx="846137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7" name="Picture 31" descr="b13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38513" y="5445125"/>
            <a:ext cx="817562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8" name="Picture 32" descr="n_blu05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8263" y="5516563"/>
            <a:ext cx="7747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9" name="Picture 33" descr="b13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78600" y="4581525"/>
            <a:ext cx="817563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0" name="Picture 3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Улыбка.wav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459788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 descr="b2c9562e264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2241550" y="2781300"/>
            <a:ext cx="1592263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6" name="AutoShape 20"/>
          <p:cNvSpPr>
            <a:spLocks noChangeArrowheads="1"/>
          </p:cNvSpPr>
          <p:nvPr/>
        </p:nvSpPr>
        <p:spPr bwMode="auto">
          <a:xfrm>
            <a:off x="3635375" y="1773238"/>
            <a:ext cx="1296988" cy="1368425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FF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33" name="AutoShape 37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8172450" y="6308725"/>
            <a:ext cx="719138" cy="406400"/>
          </a:xfrm>
          <a:prstGeom prst="leftArrow">
            <a:avLst>
              <a:gd name="adj1" fmla="val 50000"/>
              <a:gd name="adj2" fmla="val 4423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2" name="Номер слайда 2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3CC39F-A063-43D5-98BE-298410C7FA34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3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05486 0.05324 C 0.06632 0.06528 0.08351 0.07199 0.10157 0.07199 C 0.12205 0.07199 0.13837 0.06528 0.14983 0.05324 L 0.20486 -7.40741E-7 " pathEditMode="relative" rAng="0" ptsTypes="FffFF">
                                      <p:cBhvr>
                                        <p:cTn id="18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L -0.06997 0.03125 C -0.08455 0.03819 -0.1066 0.04213 -0.129 0.04213 C -0.15504 0.04213 -0.17587 0.03819 -0.19045 0.03125 L -0.2599 2.59259E-6 " pathEditMode="relative" rAng="0" ptsTypes="FffFF">
                                      <p:cBhvr>
                                        <p:cTn id="21" dur="2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0"/>
                            </p:stCondLst>
                            <p:childTnLst>
                              <p:par>
                                <p:cTn id="23" presetID="3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0.11685 0.05324 C 0.14132 0.06527 0.17813 0.07199 0.21667 0.07199 C 0.26007 0.07199 0.29497 0.06527 0.31945 0.05324 L 0.43716 4.81481E-6 " pathEditMode="relative" rAng="0" ptsTypes="FffFF">
                                      <p:cBhvr>
                                        <p:cTn id="24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" y="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0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0"/>
                            </p:stCondLst>
                            <p:childTnLst>
                              <p:par>
                                <p:cTn id="4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5255 L 0.02812 -0.00995 C 0.03403 -0.02407 0.04288 -0.03148 0.05208 -0.03148 C 0.0625 -0.03148 0.07101 -0.02407 0.07691 -0.00995 L 0.10538 0.05255 " pathEditMode="relative" rAng="0" ptsTypes="FffFF">
                                      <p:cBhvr>
                                        <p:cTn id="44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500"/>
                            </p:stCondLst>
                            <p:childTnLst>
                              <p:par>
                                <p:cTn id="5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0.07535 -0.08611 C 0.09132 -0.10555 0.11511 -0.11551 0.13993 -0.11551 C 0.16806 -0.11551 0.1908 -0.10555 0.20677 -0.08611 L 0.28351 -2.59259E-6 " pathEditMode="relative" rAng="0" ptsTypes="FffFF">
                                      <p:cBhvr>
                                        <p:cTn id="54" dur="1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3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4000"/>
                            </p:stCondLst>
                            <p:childTnLst>
                              <p:par>
                                <p:cTn id="6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08542 -0.0507 C 0.10348 -0.06273 0.12743 -0.06366 0.15052 -0.05556 C 0.17639 -0.04653 0.19618 -0.03009 0.20764 -0.00764 L 0.26407 0.09282 " pathEditMode="relative" rAng="886152" ptsTypes="FffFF">
                                      <p:cBhvr>
                                        <p:cTn id="64" dur="10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0"/>
                            </p:stCondLst>
                            <p:childTnLst>
                              <p:par>
                                <p:cTn id="6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000"/>
                            </p:stCondLst>
                            <p:childTnLst>
                              <p:par>
                                <p:cTn id="7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1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000"/>
                            </p:stCondLst>
                            <p:childTnLst>
                              <p:par>
                                <p:cTn id="7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1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8000"/>
                            </p:stCondLst>
                            <p:childTnLst>
                              <p:par>
                                <p:cTn id="8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9000"/>
                            </p:stCondLst>
                            <p:childTnLst>
                              <p:par>
                                <p:cTn id="8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2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33333E-6 C 0.00052 0.16042 0.09566 0.28797 0.21337 0.28797 C 0.33021 0.28797 0.425 0.16042 0.42517 -3.33333E-6 C 0.42517 -0.1581 0.33021 -0.28935 0.21215 -0.28935 C 0.09601 -0.28796 2.77778E-7 -0.15926 2.77778E-7 -3.33333E-6 Z " pathEditMode="relative" rAng="16200000" ptsTypes="fffff">
                                      <p:cBhvr>
                                        <p:cTn id="103" dur="2000" spd="-100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500"/>
                            </p:stCondLst>
                            <p:childTnLst>
                              <p:par>
                                <p:cTn id="10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1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-0.32274 -0.20486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-103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41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7500"/>
                            </p:stCondLst>
                            <p:childTnLst>
                              <p:par>
                                <p:cTn id="117" presetID="35" presetClass="entr" presetSubtype="0" repeatCount="3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3500"/>
                            </p:stCondLst>
                            <p:childTnLst>
                              <p:par>
                                <p:cTn id="1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6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4000"/>
                            </p:stCondLst>
                            <p:childTnLst>
                              <p:par>
                                <p:cTn id="1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0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4500"/>
                            </p:stCondLst>
                            <p:childTnLst>
                              <p:par>
                                <p:cTn id="1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4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5000"/>
                            </p:stCondLst>
                            <p:childTnLst>
                              <p:par>
                                <p:cTn id="1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8" dur="5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0" presetID="37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274 -0.20486 L -0.13923 -0.10417 C -0.10069 -0.08149 -0.04323 -0.06829 0.01667 -0.06829 C 0.08525 -0.06829 0.13993 -0.08149 0.17848 -0.10417 L 0.36233 -0.20486 " pathEditMode="relative" rAng="0" ptsTypes="FffFF">
                                      <p:cBhvr>
                                        <p:cTn id="141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7500"/>
                            </p:stCondLst>
                            <p:childTnLst>
                              <p:par>
                                <p:cTn id="143" presetID="35" presetClass="entr" presetSubtype="0" repeatCount="3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3500"/>
                            </p:stCondLst>
                            <p:childTnLst>
                              <p:par>
                                <p:cTn id="150" presetID="44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813 -0.17337 L 0.20018 -0.25902 C 0.16337 -0.27824 0.10712 -0.28888 0.04983 -0.28888 C -0.01666 -0.28888 -0.06979 -0.27824 -0.10659 -0.25902 L -0.28333 -0.17337 " pathEditMode="relative" rAng="0" ptsTypes="FffFF">
                                      <p:cBhvr>
                                        <p:cTn id="151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55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30"/>
                </p:tgtEl>
              </p:cMediaNode>
            </p:audio>
          </p:childTnLst>
        </p:cTn>
      </p:par>
    </p:tnLst>
    <p:bldLst>
      <p:bldP spid="4108" grpId="0" animBg="1"/>
      <p:bldP spid="4111" grpId="0" animBg="1"/>
      <p:bldP spid="4112" grpId="0" animBg="1"/>
      <p:bldP spid="4116" grpId="0" animBg="1"/>
      <p:bldP spid="4116" grpId="1" animBg="1"/>
      <p:bldP spid="4116" grpId="2" animBg="1"/>
      <p:bldP spid="4116" grpId="3" animBg="1"/>
      <p:bldP spid="4116" grpId="4" animBg="1"/>
      <p:bldP spid="4116" grpId="5" animBg="1"/>
      <p:bldP spid="4116" grpId="6" animBg="1"/>
      <p:bldP spid="41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71563" y="428625"/>
            <a:ext cx="6357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latin typeface="Times New Roman" pitchFamily="18" charset="0"/>
                <a:cs typeface="Times New Roman" pitchFamily="18" charset="0"/>
              </a:rPr>
              <a:t>Первичное закрепление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28688" y="1357313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Times New Roman" pitchFamily="18" charset="0"/>
                <a:cs typeface="Times New Roman" pitchFamily="18" charset="0"/>
              </a:rPr>
              <a:t>Стр. 77, упр. 429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5750" y="2428875"/>
            <a:ext cx="2643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Ты пишешь,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00563" y="2428875"/>
            <a:ext cx="2928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ты взглянешь,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57500" y="2428875"/>
            <a:ext cx="1714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знаешь,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7188" y="3000375"/>
            <a:ext cx="26431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Times New Roman" pitchFamily="18" charset="0"/>
                <a:cs typeface="Times New Roman" pitchFamily="18" charset="0"/>
              </a:rPr>
              <a:t>увидишь.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B6D8F7-1F46-4F3E-B3A8-720341808A4A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421</Words>
  <Application>Microsoft PowerPoint</Application>
  <PresentationFormat>Экран (4:3)</PresentationFormat>
  <Paragraphs>97</Paragraphs>
  <Slides>29</Slides>
  <Notes>1</Notes>
  <HiddenSlides>0</HiddenSlides>
  <MMClips>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Оформление по умолчанию</vt:lpstr>
      <vt:lpstr>Слайд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Спасибо за урок!</vt:lpstr>
    </vt:vector>
  </TitlesOfParts>
  <Company>ELIST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=DR'eAM=</dc:creator>
  <cp:lastModifiedBy>Алёна</cp:lastModifiedBy>
  <cp:revision>36</cp:revision>
  <dcterms:created xsi:type="dcterms:W3CDTF">2008-03-05T16:45:47Z</dcterms:created>
  <dcterms:modified xsi:type="dcterms:W3CDTF">2013-04-10T03:28:30Z</dcterms:modified>
</cp:coreProperties>
</file>