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56" r:id="rId3"/>
    <p:sldId id="257" r:id="rId4"/>
    <p:sldId id="262" r:id="rId5"/>
    <p:sldId id="259" r:id="rId6"/>
    <p:sldId id="258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2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D6836-BBB6-4D82-9EC7-D6041BAF1E23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526F7-7FA6-4EA9-A0F3-150345C9B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526F7-7FA6-4EA9-A0F3-150345C9BB9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84375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b="1" dirty="0" smtClean="0">
                <a:solidFill>
                  <a:srgbClr val="FFFF00"/>
                </a:solidFill>
              </a:rPr>
              <a:t>«Чем больше я узнаю, тем больше понимаю, что ничего не знаю»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9104" y="4797152"/>
            <a:ext cx="7264896" cy="17526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FFFF00"/>
                </a:solidFill>
              </a:rPr>
              <a:t>Сократ (древнегреческий мыслитель)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1"/>
            <a:ext cx="2098576" cy="7486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Пальто</a:t>
            </a:r>
            <a:r>
              <a:rPr lang="ru-RU" sz="4800" b="1" dirty="0" smtClean="0"/>
              <a:t>, 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1556792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метро</a:t>
            </a:r>
            <a:r>
              <a:rPr lang="ru-RU" sz="4400" b="1" dirty="0" smtClean="0"/>
              <a:t>,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1495236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яйцо</a:t>
            </a:r>
            <a:r>
              <a:rPr lang="ru-RU" sz="4800" b="1" dirty="0" smtClean="0"/>
              <a:t>,</a:t>
            </a:r>
            <a:endParaRPr lang="en-US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76256" y="1495235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какао</a:t>
            </a:r>
            <a:r>
              <a:rPr lang="ru-RU" sz="4800" b="1" dirty="0" smtClean="0"/>
              <a:t>,</a:t>
            </a:r>
            <a:endParaRPr lang="en-US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2581453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кафе</a:t>
            </a:r>
            <a:r>
              <a:rPr lang="ru-RU" sz="4800" b="1" dirty="0" smtClean="0"/>
              <a:t>,</a:t>
            </a:r>
            <a:endParaRPr lang="en-US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39752" y="258145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золото</a:t>
            </a:r>
            <a:r>
              <a:rPr lang="ru-RU" sz="4800" b="1" dirty="0" smtClean="0"/>
              <a:t>,</a:t>
            </a:r>
            <a:endParaRPr lang="en-US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6" y="2581453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лото</a:t>
            </a:r>
            <a:r>
              <a:rPr lang="ru-RU" sz="4800" b="1" dirty="0" smtClean="0"/>
              <a:t>, </a:t>
            </a:r>
            <a:endParaRPr lang="en-US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61448" y="2581452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кофе</a:t>
            </a:r>
            <a:r>
              <a:rPr lang="ru-RU" sz="4800" b="1" dirty="0" smtClean="0"/>
              <a:t>, 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3645023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кино</a:t>
            </a:r>
            <a:r>
              <a:rPr lang="ru-RU" sz="4800" b="1" dirty="0" smtClean="0"/>
              <a:t>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85371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Что общего в словах: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профиль					ателье		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FFFF00"/>
                </a:solidFill>
              </a:rPr>
              <a:t>п</a:t>
            </a:r>
            <a:r>
              <a:rPr lang="ru-RU" sz="3600" b="1" dirty="0" smtClean="0">
                <a:solidFill>
                  <a:srgbClr val="FFFF00"/>
                </a:solidFill>
              </a:rPr>
              <a:t>альмовый				серьезный	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брать					судья			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08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u="sng" dirty="0" smtClean="0">
                <a:solidFill>
                  <a:srgbClr val="FFFF00"/>
                </a:solidFill>
              </a:rPr>
              <a:t>Найди общий признак и раздели на 2 группы.</a:t>
            </a:r>
            <a:endParaRPr lang="ru-RU" u="sng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	</a:t>
            </a:r>
            <a:r>
              <a:rPr lang="ru-RU" sz="4800" b="1" dirty="0" smtClean="0">
                <a:solidFill>
                  <a:srgbClr val="FFFF00"/>
                </a:solidFill>
              </a:rPr>
              <a:t>Глушь, луч, тишь, ландыш, силач, рожь, брошь, шалаш, мелочь, молодежь, плащ, москвич.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План работы: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</a:rPr>
              <a:t>Определить род имен существительных в группах.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</a:rPr>
              <a:t>Найти общий признак во всех словах групп.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</a:rPr>
              <a:t>Сделать вывод.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81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Мягкий знак после букв шипящих в конце имен существительных женского рода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Алгоритм.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99792" y="20608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Определяю часть речи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357301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Есть ли шипящий на конце?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4293096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Существительное женского рода?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31640" y="249289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Имя существительное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522920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 начальной форме?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587727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Ь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40152" y="278092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u="sng" dirty="0" err="1" smtClean="0"/>
              <a:t>Офограммы</a:t>
            </a:r>
            <a:r>
              <a:rPr lang="ru-RU" sz="2000" i="1" u="sng" dirty="0" smtClean="0"/>
              <a:t> нет</a:t>
            </a:r>
            <a:endParaRPr lang="ru-RU" sz="2000" i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5965448"/>
            <a:ext cx="792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Ь</a:t>
            </a:r>
          </a:p>
          <a:p>
            <a:endParaRPr lang="ru-RU" sz="2000" b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084168" y="6021288"/>
            <a:ext cx="2880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4" idx="0"/>
          </p:cNvCxnSpPr>
          <p:nvPr/>
        </p:nvCxnSpPr>
        <p:spPr>
          <a:xfrm flipH="1">
            <a:off x="6084168" y="5965448"/>
            <a:ext cx="324036" cy="487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211960" y="2996952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</p:cNvCxnSpPr>
          <p:nvPr/>
        </p:nvCxnSpPr>
        <p:spPr>
          <a:xfrm>
            <a:off x="2699792" y="3323893"/>
            <a:ext cx="0" cy="393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699792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8" idx="2"/>
          </p:cNvCxnSpPr>
          <p:nvPr/>
        </p:nvCxnSpPr>
        <p:spPr>
          <a:xfrm>
            <a:off x="2735796" y="5124093"/>
            <a:ext cx="36004" cy="282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483768" y="566124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355976" y="3789040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572000" y="458112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0" idx="3"/>
          </p:cNvCxnSpPr>
          <p:nvPr/>
        </p:nvCxnSpPr>
        <p:spPr>
          <a:xfrm>
            <a:off x="4355976" y="5490810"/>
            <a:ext cx="1440160" cy="26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5724128" y="2996952"/>
            <a:ext cx="144016" cy="28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572000" y="26369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4644008" y="34290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4716016" y="40770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4860032" y="50851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2123728" y="32849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2123728" y="40050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2051720" y="50851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324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</a:rPr>
              <a:t>Спиши, поставь «Ь» там, где это требуется 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	</a:t>
            </a:r>
            <a:r>
              <a:rPr lang="ru-RU" sz="3600" b="1" i="1" dirty="0" smtClean="0">
                <a:solidFill>
                  <a:srgbClr val="FFFF00"/>
                </a:solidFill>
              </a:rPr>
              <a:t>Сторож…, этаж…, клещ…, лещ…,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дрож</a:t>
            </a:r>
            <a:r>
              <a:rPr lang="ru-RU" sz="3600" b="1" i="1" dirty="0" smtClean="0">
                <a:solidFill>
                  <a:srgbClr val="FFFF00"/>
                </a:solidFill>
              </a:rPr>
              <a:t>…,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реч</a:t>
            </a:r>
            <a:r>
              <a:rPr lang="ru-RU" sz="3600" b="1" i="1" dirty="0" smtClean="0">
                <a:solidFill>
                  <a:srgbClr val="FFFF00"/>
                </a:solidFill>
              </a:rPr>
              <a:t>…,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молодеж</a:t>
            </a:r>
            <a:r>
              <a:rPr lang="ru-RU" sz="3600" b="1" i="1" dirty="0" smtClean="0">
                <a:solidFill>
                  <a:srgbClr val="FFFF00"/>
                </a:solidFill>
              </a:rPr>
              <a:t>…, калач…,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глуш</a:t>
            </a:r>
            <a:r>
              <a:rPr lang="ru-RU" sz="3600" b="1" i="1" dirty="0" smtClean="0">
                <a:solidFill>
                  <a:srgbClr val="FFFF00"/>
                </a:solidFill>
              </a:rPr>
              <a:t>…,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доч</a:t>
            </a:r>
            <a:r>
              <a:rPr lang="ru-RU" sz="3600" b="1" i="1" dirty="0" smtClean="0">
                <a:solidFill>
                  <a:srgbClr val="FFFF00"/>
                </a:solidFill>
              </a:rPr>
              <a:t>…, плащ…,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печ</a:t>
            </a:r>
            <a:r>
              <a:rPr lang="ru-RU" sz="3600" b="1" i="1" dirty="0" smtClean="0">
                <a:solidFill>
                  <a:srgbClr val="FFFF00"/>
                </a:solidFill>
              </a:rPr>
              <a:t>…,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ноч</a:t>
            </a:r>
            <a:r>
              <a:rPr lang="ru-RU" sz="3600" b="1" i="1" dirty="0" smtClean="0">
                <a:solidFill>
                  <a:srgbClr val="FFFF00"/>
                </a:solidFill>
              </a:rPr>
              <a:t>…, рож…, чиж…, ключ…, луч…, ковш…, клич…,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мыш</a:t>
            </a:r>
            <a:r>
              <a:rPr lang="ru-RU" sz="3600" b="1" i="1" dirty="0" smtClean="0">
                <a:solidFill>
                  <a:srgbClr val="FFFF00"/>
                </a:solidFill>
              </a:rPr>
              <a:t>…, мяч…, сыч…, глупыш…, врач….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Самостоятельная работа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Образец для самопроверки: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852936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Вещ</a:t>
            </a:r>
            <a:r>
              <a:rPr lang="ru-RU" sz="3600" b="1" u="sng" dirty="0" smtClean="0">
                <a:solidFill>
                  <a:srgbClr val="FFFF00"/>
                </a:solidFill>
              </a:rPr>
              <a:t>ь</a:t>
            </a:r>
            <a:r>
              <a:rPr lang="ru-RU" sz="3600" b="1" dirty="0" smtClean="0">
                <a:solidFill>
                  <a:srgbClr val="FFFF00"/>
                </a:solidFill>
              </a:rPr>
              <a:t> (ж.р.), доч</a:t>
            </a:r>
            <a:r>
              <a:rPr lang="ru-RU" sz="3600" b="1" u="sng" dirty="0" smtClean="0">
                <a:solidFill>
                  <a:srgbClr val="FFFF00"/>
                </a:solidFill>
              </a:rPr>
              <a:t>ь</a:t>
            </a:r>
            <a:r>
              <a:rPr lang="ru-RU" sz="3600" b="1" dirty="0" smtClean="0">
                <a:solidFill>
                  <a:srgbClr val="FFFF00"/>
                </a:solidFill>
              </a:rPr>
              <a:t> (ж.р.), шалаш (м.р.), москвич (м.р.), реч</a:t>
            </a:r>
            <a:r>
              <a:rPr lang="ru-RU" sz="3600" b="1" u="sng" dirty="0" smtClean="0">
                <a:solidFill>
                  <a:srgbClr val="FFFF00"/>
                </a:solidFill>
              </a:rPr>
              <a:t>ь</a:t>
            </a:r>
            <a:r>
              <a:rPr lang="ru-RU" sz="3600" b="1" dirty="0" smtClean="0">
                <a:solidFill>
                  <a:srgbClr val="FFFF00"/>
                </a:solidFill>
              </a:rPr>
              <a:t> (ж.р.), чертеж (м.р.), товарищ (м.р.), </a:t>
            </a:r>
            <a:r>
              <a:rPr lang="ru-RU" sz="3600" b="1" dirty="0" err="1" smtClean="0">
                <a:solidFill>
                  <a:srgbClr val="FFFF00"/>
                </a:solidFill>
              </a:rPr>
              <a:t>клатч</a:t>
            </a:r>
            <a:r>
              <a:rPr lang="ru-RU" sz="3600" b="1" dirty="0" smtClean="0">
                <a:solidFill>
                  <a:srgbClr val="FFFF00"/>
                </a:solidFill>
              </a:rPr>
              <a:t> (м.р.), кирпич (м.р.), тиш</a:t>
            </a:r>
            <a:r>
              <a:rPr lang="ru-RU" sz="3600" b="1" u="sng" dirty="0" smtClean="0">
                <a:solidFill>
                  <a:srgbClr val="FFFF00"/>
                </a:solidFill>
              </a:rPr>
              <a:t>ь</a:t>
            </a:r>
            <a:r>
              <a:rPr lang="ru-RU" sz="3600" b="1" dirty="0" smtClean="0">
                <a:solidFill>
                  <a:srgbClr val="FFFF00"/>
                </a:solidFill>
              </a:rPr>
              <a:t> (ж.р.).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Спиши. Вставь пропущенные буквы, выдели орфограммы, докажи написание.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86868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FF00"/>
                </a:solidFill>
              </a:rPr>
              <a:t>(К)веч..</a:t>
            </a:r>
            <a:r>
              <a:rPr lang="ru-RU" b="1" dirty="0" err="1" smtClean="0">
                <a:solidFill>
                  <a:srgbClr val="FFFF00"/>
                </a:solidFill>
              </a:rPr>
              <a:t>ру</a:t>
            </a:r>
            <a:r>
              <a:rPr lang="ru-RU" b="1" dirty="0" smtClean="0">
                <a:solidFill>
                  <a:srgbClr val="FFFF00"/>
                </a:solidFill>
              </a:rPr>
              <a:t> (на)небе собралось много туч…. З..дул ветер.  П..гас последний луч.. со..</a:t>
            </a:r>
            <a:r>
              <a:rPr lang="ru-RU" b="1" dirty="0" err="1" smtClean="0">
                <a:solidFill>
                  <a:srgbClr val="FFFF00"/>
                </a:solidFill>
              </a:rPr>
              <a:t>нца</a:t>
            </a:r>
            <a:r>
              <a:rPr lang="ru-RU" b="1" dirty="0" smtClean="0">
                <a:solidFill>
                  <a:srgbClr val="FFFF00"/>
                </a:solidFill>
              </a:rPr>
              <a:t>. Настала </a:t>
            </a:r>
            <a:r>
              <a:rPr lang="ru-RU" b="1" dirty="0" err="1" smtClean="0">
                <a:solidFill>
                  <a:srgbClr val="FFFF00"/>
                </a:solidFill>
              </a:rPr>
              <a:t>ноч</a:t>
            </a:r>
            <a:r>
              <a:rPr lang="ru-RU" b="1" dirty="0" smtClean="0">
                <a:solidFill>
                  <a:srgbClr val="FFFF00"/>
                </a:solidFill>
              </a:rPr>
              <a:t>… Меня окружала лесная </a:t>
            </a:r>
            <a:r>
              <a:rPr lang="ru-RU" b="1" dirty="0" err="1" smtClean="0">
                <a:solidFill>
                  <a:srgbClr val="FFFF00"/>
                </a:solidFill>
              </a:rPr>
              <a:t>глуш</a:t>
            </a:r>
            <a:r>
              <a:rPr lang="ru-RU" b="1" dirty="0" smtClean="0">
                <a:solidFill>
                  <a:srgbClr val="FFFF00"/>
                </a:solidFill>
              </a:rPr>
              <a:t>… </a:t>
            </a:r>
            <a:r>
              <a:rPr lang="ru-RU" b="1" dirty="0" err="1" smtClean="0">
                <a:solidFill>
                  <a:srgbClr val="FFFF00"/>
                </a:solidFill>
              </a:rPr>
              <a:t>Ноч</a:t>
            </a:r>
            <a:r>
              <a:rPr lang="ru-RU" b="1" dirty="0" smtClean="0">
                <a:solidFill>
                  <a:srgbClr val="FFFF00"/>
                </a:solidFill>
              </a:rPr>
              <a:t>..</a:t>
            </a:r>
            <a:r>
              <a:rPr lang="ru-RU" b="1" dirty="0" err="1" smtClean="0">
                <a:solidFill>
                  <a:srgbClr val="FFFF00"/>
                </a:solidFill>
              </a:rPr>
              <a:t>ную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тиш</a:t>
            </a:r>
            <a:r>
              <a:rPr lang="ru-RU" b="1" dirty="0" smtClean="0">
                <a:solidFill>
                  <a:srgbClr val="FFFF00"/>
                </a:solidFill>
              </a:rPr>
              <a:t>… (на)рушил громкий плач… Это (за)оврагом (за)ст..нал сыч… </a:t>
            </a:r>
            <a:r>
              <a:rPr lang="ru-RU" b="1" dirty="0" err="1" smtClean="0">
                <a:solidFill>
                  <a:srgbClr val="FFFF00"/>
                </a:solidFill>
              </a:rPr>
              <a:t>Нед</a:t>
            </a:r>
            <a:r>
              <a:rPr lang="ru-RU" b="1" dirty="0" smtClean="0">
                <a:solidFill>
                  <a:srgbClr val="FFFF00"/>
                </a:solidFill>
              </a:rPr>
              <a:t>..</a:t>
            </a:r>
            <a:r>
              <a:rPr lang="ru-RU" b="1" dirty="0" err="1" smtClean="0">
                <a:solidFill>
                  <a:srgbClr val="FFFF00"/>
                </a:solidFill>
              </a:rPr>
              <a:t>леко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журч</a:t>
            </a:r>
            <a:r>
              <a:rPr lang="ru-RU" b="1" dirty="0" smtClean="0">
                <a:solidFill>
                  <a:srgbClr val="FFFF00"/>
                </a:solidFill>
              </a:rPr>
              <a:t>..л маленький ключ..., шумел у р..</a:t>
            </a:r>
            <a:r>
              <a:rPr lang="ru-RU" b="1" dirty="0" err="1" smtClean="0">
                <a:solidFill>
                  <a:srgbClr val="FFFF00"/>
                </a:solidFill>
              </a:rPr>
              <a:t>ки</a:t>
            </a:r>
            <a:r>
              <a:rPr lang="ru-RU" b="1" dirty="0" smtClean="0">
                <a:solidFill>
                  <a:srgbClr val="FFFF00"/>
                </a:solidFill>
              </a:rPr>
              <a:t> камыш… Я (за)стегнул плащ… и быстро (за)шагал мимо луж… (по)тр..пинке. Вскоре я </a:t>
            </a:r>
            <a:r>
              <a:rPr lang="ru-RU" b="1" dirty="0" err="1" smtClean="0">
                <a:solidFill>
                  <a:srgbClr val="FFFF00"/>
                </a:solidFill>
              </a:rPr>
              <a:t>ок</a:t>
            </a:r>
            <a:r>
              <a:rPr lang="ru-RU" b="1" dirty="0" smtClean="0">
                <a:solidFill>
                  <a:srgbClr val="FFFF00"/>
                </a:solidFill>
              </a:rPr>
              <a:t>…</a:t>
            </a:r>
            <a:r>
              <a:rPr lang="ru-RU" b="1" dirty="0" err="1" smtClean="0">
                <a:solidFill>
                  <a:srgbClr val="FFFF00"/>
                </a:solidFill>
              </a:rPr>
              <a:t>зался</a:t>
            </a:r>
            <a:r>
              <a:rPr lang="ru-RU" b="1" dirty="0" smtClean="0">
                <a:solidFill>
                  <a:srgbClr val="FFFF00"/>
                </a:solidFill>
              </a:rPr>
              <a:t> (у)знакомых дач…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188</Words>
  <Application>Microsoft Office PowerPoint</Application>
  <PresentationFormat>Экран (4:3)</PresentationFormat>
  <Paragraphs>47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«Чем больше я узнаю, тем больше понимаю, что ничего не знаю» </vt:lpstr>
      <vt:lpstr>Слайд 2</vt:lpstr>
      <vt:lpstr>Что общего в словах:</vt:lpstr>
      <vt:lpstr>Найди общий признак и раздели на 2 группы.</vt:lpstr>
      <vt:lpstr>План работы:</vt:lpstr>
      <vt:lpstr>Мягкий знак после букв шипящих в конце имен существительных женского рода</vt:lpstr>
      <vt:lpstr>Спиши, поставь «Ь» там, где это требуется :</vt:lpstr>
      <vt:lpstr>Самостоятельная работа</vt:lpstr>
      <vt:lpstr>Спиши. Вставь пропущенные буквы, выдели орфограммы, докажи написание.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Штейников Евгений Вячеславович</dc:creator>
  <cp:lastModifiedBy>405</cp:lastModifiedBy>
  <cp:revision>23</cp:revision>
  <dcterms:created xsi:type="dcterms:W3CDTF">2013-12-14T17:03:54Z</dcterms:created>
  <dcterms:modified xsi:type="dcterms:W3CDTF">2014-02-14T13:26:28Z</dcterms:modified>
</cp:coreProperties>
</file>