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D01D4D-793C-4510-8FB2-76333AD4CF45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710CB9-DB65-44F5-AC95-040BC8E7D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01D4D-793C-4510-8FB2-76333AD4CF45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10CB9-DB65-44F5-AC95-040BC8E7D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01D4D-793C-4510-8FB2-76333AD4CF45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10CB9-DB65-44F5-AC95-040BC8E7D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01D4D-793C-4510-8FB2-76333AD4CF45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10CB9-DB65-44F5-AC95-040BC8E7DB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01D4D-793C-4510-8FB2-76333AD4CF45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10CB9-DB65-44F5-AC95-040BC8E7DB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01D4D-793C-4510-8FB2-76333AD4CF45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10CB9-DB65-44F5-AC95-040BC8E7DB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01D4D-793C-4510-8FB2-76333AD4CF45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10CB9-DB65-44F5-AC95-040BC8E7D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01D4D-793C-4510-8FB2-76333AD4CF45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10CB9-DB65-44F5-AC95-040BC8E7DB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01D4D-793C-4510-8FB2-76333AD4CF45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10CB9-DB65-44F5-AC95-040BC8E7D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D01D4D-793C-4510-8FB2-76333AD4CF45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10CB9-DB65-44F5-AC95-040BC8E7D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D01D4D-793C-4510-8FB2-76333AD4CF45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710CB9-DB65-44F5-AC95-040BC8E7DB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D01D4D-793C-4510-8FB2-76333AD4CF45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710CB9-DB65-44F5-AC95-040BC8E7D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468052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«</a:t>
            </a:r>
            <a:r>
              <a:rPr lang="ru-RU" sz="2800" dirty="0" smtClean="0">
                <a:solidFill>
                  <a:srgbClr val="7030A0"/>
                </a:solidFill>
              </a:rPr>
              <a:t>Технология </a:t>
            </a:r>
            <a:r>
              <a:rPr lang="ru-RU" sz="2800" dirty="0" smtClean="0">
                <a:solidFill>
                  <a:srgbClr val="7030A0"/>
                </a:solidFill>
              </a:rPr>
              <a:t>проблемного обучения — 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важнейший путь организации активной деятельности учащихся на уроках 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в начальной </a:t>
            </a:r>
            <a:r>
              <a:rPr lang="ru-RU" sz="2800" dirty="0" smtClean="0">
                <a:solidFill>
                  <a:srgbClr val="7030A0"/>
                </a:solidFill>
              </a:rPr>
              <a:t>школе»</a:t>
            </a:r>
            <a:r>
              <a:rPr lang="ru-RU" sz="2800" dirty="0" smtClean="0">
                <a:solidFill>
                  <a:srgbClr val="7030A0"/>
                </a:solidFill>
              </a:rPr>
              <a:t/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 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dirty="0" smtClean="0"/>
              <a:t>Мунгалова Наталья Владимировна </a:t>
            </a:r>
            <a:br>
              <a:rPr lang="ru-RU" sz="2800" dirty="0" smtClean="0"/>
            </a:br>
            <a:r>
              <a:rPr lang="ru-RU" sz="2800" i="1" dirty="0" smtClean="0"/>
              <a:t>учитель начальных классов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661248"/>
            <a:ext cx="7772400" cy="864095"/>
          </a:xfrm>
        </p:spPr>
        <p:txBody>
          <a:bodyPr/>
          <a:lstStyle/>
          <a:p>
            <a:r>
              <a:rPr lang="ru-RU" dirty="0" smtClean="0"/>
              <a:t>МОУ-СОШ с. Калининское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51520" y="274320"/>
            <a:ext cx="8892480" cy="596299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с помощью проблемного обучения решаются многие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педагогические задачи:</a:t>
            </a:r>
          </a:p>
          <a:p>
            <a:pPr algn="ctr">
              <a:buNone/>
            </a:pPr>
            <a:endParaRPr lang="ru-RU" sz="4000" b="1" dirty="0" smtClean="0">
              <a:solidFill>
                <a:srgbClr val="7030A0"/>
              </a:solidFill>
            </a:endParaRPr>
          </a:p>
          <a:p>
            <a:pPr lvl="0"/>
            <a:r>
              <a:rPr lang="ru-RU" dirty="0" smtClean="0"/>
              <a:t>Самостоятельный поиск новой информации.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Самостоятельная работа с учебником.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Овладение навыком решения задачи.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Воспитание активной личности, формирование инициативности, ответственности, способности к сотрудничеству.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Развитие личностных качеств.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Прочность усвоения знаний, так как путём поиска разрешения проблемной ситуации достигается полное понимание материала.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Решение проблемы психологического комфорта на уроках.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54868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11560" y="67649"/>
            <a:ext cx="7848872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Концептуальные положения данной технологии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(по Д.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Дьюи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) звучат так: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rgbClr val="000000"/>
              </a:solidFill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Ребенок в онтогенезе повторяет путь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человечества в познании.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-Усвоение знаний есть спонтанный,</a:t>
            </a:r>
            <a:endParaRPr lang="ru-RU" sz="2400" dirty="0">
              <a:solidFill>
                <a:srgbClr val="000000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неуправляемый процесс.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- Ребенок усваивает материал, не просто слушая или воспринимая органами чувств, а как результат удовлетворения возникшей у него потребности в знаниях, являясь активным субъектом своего обучения.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276456" cy="4278033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3100" dirty="0" smtClean="0">
                <a:solidFill>
                  <a:srgbClr val="0070C0"/>
                </a:solidFill>
              </a:rPr>
              <a:t>Условиями успешности обучения являются:</a:t>
            </a:r>
            <a:br>
              <a:rPr lang="ru-RU" sz="3100" dirty="0" smtClean="0">
                <a:solidFill>
                  <a:srgbClr val="0070C0"/>
                </a:solidFill>
              </a:rPr>
            </a:br>
            <a:r>
              <a:rPr lang="ru-RU" sz="3100" b="0" dirty="0" smtClean="0"/>
              <a:t/>
            </a:r>
            <a:br>
              <a:rPr lang="ru-RU" sz="3100" b="0" dirty="0" smtClean="0"/>
            </a:br>
            <a:r>
              <a:rPr lang="ru-RU" sz="3100" b="0" dirty="0" smtClean="0"/>
              <a:t>– </a:t>
            </a:r>
            <a:r>
              <a:rPr lang="ru-RU" sz="3100" b="0" dirty="0" err="1" smtClean="0"/>
              <a:t>проблематизация</a:t>
            </a:r>
            <a:r>
              <a:rPr lang="ru-RU" sz="3100" b="0" dirty="0" smtClean="0"/>
              <a:t> учебного материала;</a:t>
            </a:r>
            <a:br>
              <a:rPr lang="ru-RU" sz="3100" b="0" dirty="0" smtClean="0"/>
            </a:br>
            <a:r>
              <a:rPr lang="ru-RU" sz="3100" b="0" dirty="0" smtClean="0"/>
              <a:t/>
            </a:r>
            <a:br>
              <a:rPr lang="ru-RU" sz="3100" b="0" dirty="0" smtClean="0"/>
            </a:br>
            <a:r>
              <a:rPr lang="ru-RU" sz="3100" b="0" dirty="0" smtClean="0"/>
              <a:t>– активность ребёнка ;</a:t>
            </a:r>
            <a:br>
              <a:rPr lang="ru-RU" sz="3100" b="0" dirty="0" smtClean="0"/>
            </a:br>
            <a:r>
              <a:rPr lang="ru-RU" sz="3100" b="0" dirty="0" smtClean="0"/>
              <a:t/>
            </a:r>
            <a:br>
              <a:rPr lang="ru-RU" sz="3100" b="0" dirty="0" smtClean="0"/>
            </a:br>
            <a:r>
              <a:rPr lang="ru-RU" sz="3100" b="0" dirty="0" smtClean="0"/>
              <a:t>– связь обучения с жизнью ребенка, игрой,     </a:t>
            </a:r>
            <a:br>
              <a:rPr lang="ru-RU" sz="3100" b="0" dirty="0" smtClean="0"/>
            </a:br>
            <a:r>
              <a:rPr lang="ru-RU" sz="3100" b="0" dirty="0" smtClean="0"/>
              <a:t>   трудом.</a:t>
            </a:r>
            <a:br>
              <a:rPr lang="ru-RU" sz="3100" b="0" dirty="0" smtClean="0"/>
            </a:br>
            <a:endParaRPr lang="ru-RU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914400" y="274638"/>
          <a:ext cx="7618040" cy="5268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934"/>
                <a:gridCol w="3006692"/>
                <a:gridCol w="2866414"/>
              </a:tblGrid>
              <a:tr h="9477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Цель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Этапы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</a:t>
                      </a:r>
                      <a:r>
                        <a:rPr lang="ru-RU" baseline="0" dirty="0" smtClean="0"/>
                        <a:t> обучающихся</a:t>
                      </a:r>
                      <a:endParaRPr lang="ru-RU" dirty="0"/>
                    </a:p>
                  </a:txBody>
                  <a:tcPr/>
                </a:tc>
              </a:tr>
              <a:tr h="815760">
                <a:tc rowSpan="5">
                  <a:txBody>
                    <a:bodyPr/>
                    <a:lstStyle/>
                    <a:p>
                      <a:r>
                        <a:rPr lang="ru-RU" sz="28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0070C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Знания</a:t>
                      </a:r>
                      <a:endParaRPr lang="ru-RU" sz="28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0070C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vert="wordArtVert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I. Создание проблемной ситуации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Формулирование вопроса: «Почему не получается?»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815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II. Постановка учебной задачи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Формулирование темы урока и его задачи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815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III. Поиск решения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Открытие субъективно нового знания, путем выдвижения и анализа гипотез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815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IV. Выражение решения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Выражение нового знания в доступной форме. Моделирование.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815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V. Реализация продукта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Представление продукта учителю и классу.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39552" y="274320"/>
            <a:ext cx="7854640" cy="617901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Основными условиями использования проблемных ситуаций являются: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/>
              <a:t>              </a:t>
            </a:r>
          </a:p>
          <a:p>
            <a:pPr>
              <a:buNone/>
            </a:pPr>
            <a:r>
              <a:rPr lang="ru-RU" b="1" dirty="0" smtClean="0"/>
              <a:t>                    Со стороны учащихся: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уметь определять наличие или отсутствие у себя общего способа решения тех или иных задач: </a:t>
            </a:r>
          </a:p>
          <a:p>
            <a:pPr lvl="0" algn="ctr">
              <a:buNone/>
            </a:pPr>
            <a:r>
              <a:rPr lang="ru-RU" dirty="0" smtClean="0"/>
              <a:t>«</a:t>
            </a:r>
            <a:r>
              <a:rPr lang="ru-RU" dirty="0" smtClean="0">
                <a:solidFill>
                  <a:srgbClr val="00B050"/>
                </a:solidFill>
              </a:rPr>
              <a:t>это я уже умею и знаю</a:t>
            </a:r>
            <a:r>
              <a:rPr lang="ru-RU" dirty="0" smtClean="0"/>
              <a:t>», </a:t>
            </a:r>
          </a:p>
          <a:p>
            <a:pPr lvl="0" algn="ctr">
              <a:buNone/>
            </a:pPr>
            <a:r>
              <a:rPr lang="ru-RU" dirty="0" smtClean="0"/>
              <a:t>«</a:t>
            </a:r>
            <a:r>
              <a:rPr lang="ru-RU" dirty="0" smtClean="0">
                <a:solidFill>
                  <a:srgbClr val="0070C0"/>
                </a:solidFill>
              </a:rPr>
              <a:t>этого я еще совсем не знаю, надо узнать</a:t>
            </a:r>
            <a:r>
              <a:rPr lang="ru-RU" dirty="0" smtClean="0"/>
              <a:t>»,</a:t>
            </a:r>
          </a:p>
          <a:p>
            <a:pPr lvl="0" algn="ctr">
              <a:buNone/>
            </a:pPr>
            <a:r>
              <a:rPr lang="ru-RU" dirty="0" smtClean="0"/>
              <a:t> «</a:t>
            </a:r>
            <a:r>
              <a:rPr lang="ru-RU" dirty="0" smtClean="0">
                <a:solidFill>
                  <a:srgbClr val="7030A0"/>
                </a:solidFill>
              </a:rPr>
              <a:t>это я уже немного знаю, но надо еще разобраться</a:t>
            </a:r>
            <a:r>
              <a:rPr lang="ru-RU" dirty="0" smtClean="0"/>
              <a:t>»;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умение задавать вопросы;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умение использовать ранее усвоенные знания и переносить их в новую ситуацию;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активная поисковая деятельность: умение строить гипотезы.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67544" y="274320"/>
            <a:ext cx="7926648" cy="5746968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                     </a:t>
            </a:r>
          </a:p>
          <a:p>
            <a:pPr>
              <a:buNone/>
            </a:pPr>
            <a:r>
              <a:rPr lang="ru-RU" sz="2400" b="1" dirty="0" smtClean="0"/>
              <a:t>                         Со стороны учителя: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b="1" i="1" dirty="0" smtClean="0"/>
              <a:t>Умение учить умному незнанию</a:t>
            </a:r>
            <a:r>
              <a:rPr lang="ru-RU" sz="2400" dirty="0" smtClean="0"/>
              <a:t> ;</a:t>
            </a:r>
          </a:p>
          <a:p>
            <a:endParaRPr lang="ru-RU" sz="2400" dirty="0" smtClean="0"/>
          </a:p>
          <a:p>
            <a:r>
              <a:rPr lang="ru-RU" sz="2400" b="1" i="1" dirty="0" smtClean="0"/>
              <a:t>Умение учить умному спрашиванию;</a:t>
            </a:r>
          </a:p>
          <a:p>
            <a:pPr>
              <a:buNone/>
            </a:pPr>
            <a:endParaRPr lang="ru-RU" sz="2400" b="1" i="1" dirty="0" smtClean="0"/>
          </a:p>
          <a:p>
            <a:r>
              <a:rPr lang="ru-RU" sz="2400" b="1" i="1" dirty="0" smtClean="0"/>
              <a:t>Умение учить строить гипотезы</a:t>
            </a:r>
            <a:r>
              <a:rPr lang="ru-RU" sz="2400" dirty="0" smtClean="0"/>
              <a:t> ;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b="1" i="1" dirty="0" smtClean="0"/>
              <a:t>Умение планировать, создавать на уроке проблемные ситуации и управлять этим процессом.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festival.1september.ru/articles/600959/img1.gif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32656"/>
            <a:ext cx="6912767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67544" y="274320"/>
            <a:ext cx="8352928" cy="589098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Как создать проблемную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ситуацию на уроке?</a:t>
            </a:r>
            <a:endParaRPr lang="ru-RU" dirty="0" smtClean="0">
              <a:solidFill>
                <a:srgbClr val="7030A0"/>
              </a:solidFill>
            </a:endParaRPr>
          </a:p>
          <a:p>
            <a:pPr lvl="0">
              <a:buNone/>
            </a:pPr>
            <a:r>
              <a:rPr lang="ru-RU" b="1" dirty="0" smtClean="0"/>
              <a:t>Вариант первый</a:t>
            </a:r>
            <a:r>
              <a:rPr lang="ru-RU" dirty="0" smtClean="0"/>
              <a:t>: </a:t>
            </a:r>
            <a:r>
              <a:rPr lang="ru-RU" sz="2800" dirty="0" smtClean="0"/>
              <a:t>заостряет противоречие и формулирует проблему сам учитель.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b="1" dirty="0" smtClean="0"/>
              <a:t>Вариант второй:</a:t>
            </a:r>
            <a:r>
              <a:rPr lang="ru-RU" dirty="0" smtClean="0"/>
              <a:t> </a:t>
            </a:r>
            <a:r>
              <a:rPr lang="ru-RU" sz="2800" dirty="0" smtClean="0"/>
              <a:t>осознают противоречие и ставят проблему сами ученики.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b="1" dirty="0" smtClean="0"/>
              <a:t>Вариант третий </a:t>
            </a:r>
            <a:r>
              <a:rPr lang="ru-RU" dirty="0" smtClean="0"/>
              <a:t>: </a:t>
            </a:r>
            <a:r>
              <a:rPr lang="ru-RU" sz="2800" dirty="0" smtClean="0"/>
              <a:t>говорить вместе со школьниками, подталкивая при этом их мысль.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261063" y="-33008"/>
            <a:ext cx="66218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Сравнительная характеристика диалогов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764704"/>
          <a:ext cx="8208912" cy="578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4284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Побуждающий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Подводящий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1426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Структура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отдельные вопросы и побудительные предложения,</a:t>
                      </a:r>
                      <a:b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подталкивающие мысль ученика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система посильных ученику вопросов заданий,</a:t>
                      </a:r>
                      <a:b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подводящих его к открытию мысли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3269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Признаки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– мысль ученика делает скачок к неизвестному</a:t>
                      </a:r>
                      <a:b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– переживание учеником чувства риска</a:t>
                      </a:r>
                      <a:b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– возможны неожиданные ответы учеников</a:t>
                      </a:r>
                      <a:b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– прекращается с появлением нужной мысли ученика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– пошаговое, жесткое ведение мысли ученика</a:t>
                      </a:r>
                      <a:b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– переживание учеником удивления от открытия в конце диалога</a:t>
                      </a:r>
                      <a:b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– почти не возможны неожиданные ответы учеников</a:t>
                      </a:r>
                      <a:b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– не может быть прекращен, идет до последнего вопроса на обобщение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636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творческих способностей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логического мышления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364</Words>
  <Application>Microsoft Office PowerPoint</Application>
  <PresentationFormat>Экран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«Технология проблемного обучения —  важнейший путь организации активной деятельности учащихся на уроках  в начальной школе»       Мунгалова Наталья Владимировна  учитель начальных классов</vt:lpstr>
      <vt:lpstr>Слайд 2</vt:lpstr>
      <vt:lpstr>Условиями успешности обучения являются:  – проблематизация учебного материала;  – активность ребёнка ;  – связь обучения с жизнью ребенка, игрой,         трудом.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проблемного обучения —  важнейший путь организации активной деятельности учащихся на уроках  в начальной школе       Мунгалова Наталья Владимировна  учитель начальных классов</dc:title>
  <dc:creator>User</dc:creator>
  <cp:lastModifiedBy>User</cp:lastModifiedBy>
  <cp:revision>8</cp:revision>
  <dcterms:created xsi:type="dcterms:W3CDTF">2012-12-26T20:42:13Z</dcterms:created>
  <dcterms:modified xsi:type="dcterms:W3CDTF">2013-01-10T20:41:54Z</dcterms:modified>
</cp:coreProperties>
</file>