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2" r:id="rId5"/>
    <p:sldId id="263" r:id="rId6"/>
    <p:sldId id="265" r:id="rId7"/>
    <p:sldId id="270" r:id="rId8"/>
    <p:sldId id="264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5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138EF-50B1-47BC-B89B-94118AFDD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79855-0417-4ABF-B36A-096634EE9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09A05-D9D6-4B4F-A8C2-5ED122F14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AB60B-FCB2-4084-AE8C-BC13AC941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2A001-6133-4728-B669-3EE20214C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ABA77-C190-4F35-B1E7-8900DCAEE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331F2-0A80-41B0-A852-A6D12A966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60D55-20B9-44BA-8C9B-D09E20EAD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7A13-24A0-4215-98BB-207DB2869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D3BEB-6E61-45C2-9C35-E053AB092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3D2E5-DBD5-4AE7-88D3-8BABE435F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858CC8E-1D32-4226-B8B4-5ECBEB4A4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lend.ru/event/5567/" TargetMode="External"/><Relationship Id="rId3" Type="http://schemas.openxmlformats.org/officeDocument/2006/relationships/hyperlink" Target="http://pedsovet.su/" TargetMode="External"/><Relationship Id="rId7" Type="http://schemas.openxmlformats.org/officeDocument/2006/relationships/hyperlink" Target="http://ru.wikipedia.org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te4estvo.ru/geroi-otechestvennoj-vojny-1812-goda/" TargetMode="External"/><Relationship Id="rId11" Type="http://schemas.openxmlformats.org/officeDocument/2006/relationships/hyperlink" Target="http://www.youtube.com/watch?v=jNKXoqFESaQ&amp;feature=related" TargetMode="External"/><Relationship Id="rId5" Type="http://schemas.openxmlformats.org/officeDocument/2006/relationships/hyperlink" Target="http://www.notabene.ru/history/1812.html" TargetMode="External"/><Relationship Id="rId10" Type="http://schemas.openxmlformats.org/officeDocument/2006/relationships/hyperlink" Target="http://www.youtube.com/watch?v=gk9lLxyTJbo&amp;feature=related" TargetMode="External"/><Relationship Id="rId4" Type="http://schemas.openxmlformats.org/officeDocument/2006/relationships/hyperlink" Target="http://www.google.ru/imgres?imgurl=http://www.museum.ru/" TargetMode="External"/><Relationship Id="rId9" Type="http://schemas.openxmlformats.org/officeDocument/2006/relationships/hyperlink" Target="http://www.xxc.ru/stati/text019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7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Отечественная война 1812 года</a:t>
            </a:r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76800"/>
            <a:ext cx="6400800" cy="17526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00CC"/>
                </a:solidFill>
              </a:rPr>
              <a:t>Конкурс ««Недаром помнит вся Россия».</a:t>
            </a:r>
          </a:p>
          <a:p>
            <a:pPr eaLnBrk="1" hangingPunct="1"/>
            <a:r>
              <a:rPr lang="ru-RU" sz="2000" b="1" dirty="0" smtClean="0">
                <a:solidFill>
                  <a:srgbClr val="0000CC"/>
                </a:solidFill>
              </a:rPr>
              <a:t>Выполнила Хорошева Наталья Юрьевна</a:t>
            </a:r>
          </a:p>
          <a:p>
            <a:pPr eaLnBrk="1" hangingPunct="1"/>
            <a:r>
              <a:rPr lang="ru-RU" sz="2000" b="1" dirty="0" smtClean="0">
                <a:solidFill>
                  <a:srgbClr val="0000CC"/>
                </a:solidFill>
              </a:rPr>
              <a:t>Учитель МБОУ «Воровская СОШ»</a:t>
            </a:r>
          </a:p>
          <a:p>
            <a:pPr eaLnBrk="1" hangingPunct="1"/>
            <a:r>
              <a:rPr lang="ru-RU" sz="2000" b="1" dirty="0" err="1" smtClean="0">
                <a:solidFill>
                  <a:srgbClr val="0000CC"/>
                </a:solidFill>
              </a:rPr>
              <a:t>Судогодского</a:t>
            </a:r>
            <a:r>
              <a:rPr lang="ru-RU" sz="2000" b="1" dirty="0" smtClean="0">
                <a:solidFill>
                  <a:srgbClr val="0000CC"/>
                </a:solidFill>
              </a:rPr>
              <a:t> района</a:t>
            </a:r>
          </a:p>
          <a:p>
            <a:pPr eaLnBrk="1" hangingPunct="1"/>
            <a:r>
              <a:rPr lang="ru-RU" sz="2000" b="1" dirty="0" smtClean="0">
                <a:solidFill>
                  <a:srgbClr val="0000CC"/>
                </a:solidFill>
              </a:rPr>
              <a:t>Владимирской области»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истратор\Desktop\Пож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44314"/>
            <a:ext cx="3352800" cy="4313686"/>
          </a:xfrm>
          <a:prstGeom prst="rect">
            <a:avLst/>
          </a:prstGeom>
          <a:noFill/>
        </p:spPr>
      </p:pic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  <a:r>
              <a:rPr lang="ru-RU" sz="1800" b="1" i="1" dirty="0" smtClean="0">
                <a:latin typeface="Book Antiqua" pitchFamily="18" charset="0"/>
              </a:rPr>
              <a:t>Наполеоновская армия вступила в Москву. В Европе говорили, будто встречавшие Наполеона в Берлине представители берлинского городского самоуправления в порыве благодарности за приказ продолжать спокойно торговлю в магазинах, не дотянувшись до руки императора, поцеловали его кобылу. Он ждал этого и от Москвы. Но город был оставлен населением. Ни продовольствия, ни отдыха французы не получили. Москва горела.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Наполеон в Москве</a:t>
            </a:r>
          </a:p>
        </p:txBody>
      </p:sp>
      <p:pic>
        <p:nvPicPr>
          <p:cNvPr id="3074" name="Picture 2" descr="C:\Users\Администратор\Desktop\Пожар  в Москв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95400"/>
            <a:ext cx="352044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В это время русская армия…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3962400" cy="5257800"/>
          </a:xfrm>
        </p:spPr>
        <p:txBody>
          <a:bodyPr/>
          <a:lstStyle/>
          <a:p>
            <a:pPr eaLnBrk="1" hangingPunct="1"/>
            <a:r>
              <a:rPr lang="ru-RU" sz="2000" b="1" i="1" dirty="0" smtClean="0">
                <a:latin typeface="Book Antiqua" pitchFamily="18" charset="0"/>
              </a:rPr>
              <a:t>После отступления из Москвы русская армия, совершив два перехода по Рязанской дороге, круто повернула на запад и по Калужской дороге вышла в район Тарутина</a:t>
            </a:r>
            <a:r>
              <a:rPr lang="ru-RU" sz="2000" b="1" i="1" dirty="0" smtClean="0">
                <a:latin typeface="Book Antiqua" pitchFamily="18" charset="0"/>
              </a:rPr>
              <a:t>.. </a:t>
            </a:r>
            <a:r>
              <a:rPr lang="ru-RU" sz="2000" b="1" i="1" dirty="0" smtClean="0">
                <a:latin typeface="Book Antiqua" pitchFamily="18" charset="0"/>
              </a:rPr>
              <a:t>Русская армия надежно прикрывала от неприятеля южные губернии - Тулу с ее оружейными заводами, Брянск и Калугу с их большими продовольственными запасами.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4953000" y="1447800"/>
            <a:ext cx="3886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Book Antiqua" pitchFamily="18" charset="0"/>
              </a:rPr>
              <a:t>Из Тарутина Кутузов развернул "малую войну" силами армейских партизанских отрядов. Особенно успешно действовали отряды Д.В.Давыдова, </a:t>
            </a:r>
            <a:r>
              <a:rPr lang="ru-RU" sz="2000" b="1" i="1" dirty="0" err="1">
                <a:latin typeface="Book Antiqua" pitchFamily="18" charset="0"/>
              </a:rPr>
              <a:t>А.Н.Сеславина</a:t>
            </a:r>
            <a:r>
              <a:rPr lang="ru-RU" sz="2000" b="1" i="1" dirty="0">
                <a:latin typeface="Book Antiqua" pitchFamily="18" charset="0"/>
              </a:rPr>
              <a:t>, А.С.Фигнера, И.С.Дорохова, Н.Д.Кудашева, И.М.Вадбольского</a:t>
            </a:r>
          </a:p>
        </p:txBody>
      </p:sp>
      <p:pic>
        <p:nvPicPr>
          <p:cNvPr id="4098" name="Picture 2" descr="C:\Users\Администратор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572000"/>
            <a:ext cx="2730500" cy="18161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Бегство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Наполеона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304800" y="1600201"/>
            <a:ext cx="3886200" cy="4419599"/>
          </a:xfrm>
        </p:spPr>
        <p:txBody>
          <a:bodyPr/>
          <a:lstStyle/>
          <a:p>
            <a:pPr eaLnBrk="1" hangingPunct="1"/>
            <a:r>
              <a:rPr lang="ru-RU" sz="1800" b="1" i="1" dirty="0" smtClean="0">
                <a:latin typeface="Book Antiqua" pitchFamily="18" charset="0"/>
              </a:rPr>
              <a:t>В Москве Наполеон оказался в западне, зимовать в разорённом пожаром городе не представлялось возможным. Растянутые коммуникации французов были очень уязвимы, армия начинала разлагаться. Наполеон стал готовиться к отступлению. Отступление французской армии было похоже на беспорядочное бегство. Его ускоряло развернувшееся партизанское движение и наступательные действия русских войск.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41976" y="4953000"/>
            <a:ext cx="28132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Бегство французов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 России.</a:t>
            </a:r>
          </a:p>
          <a:p>
            <a:pPr algn="ctr"/>
            <a:r>
              <a:rPr lang="ru-RU" sz="2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Виллевальде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(1846)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C:\Users\Администратор\Desktop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438400"/>
            <a:ext cx="3213100" cy="24511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Итоги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войны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0"/>
            <a:ext cx="3886200" cy="5105400"/>
          </a:xfrm>
        </p:spPr>
        <p:txBody>
          <a:bodyPr/>
          <a:lstStyle/>
          <a:p>
            <a:r>
              <a:rPr lang="ru-RU" sz="1600" b="1" i="1" dirty="0" smtClean="0">
                <a:latin typeface="Book Antiqua" pitchFamily="18" charset="0"/>
              </a:rPr>
              <a:t>Манифест российского императора Александра I от (25 декабря 1812 года) 6 января 1813 года ознаменовал завершение Отечественной войны. Манифестом также предписывалось ежегодно в день Рождества Христова праздновать и великий День Победы. Праздник был отменен после Октябрьской революции 1917 года. В январе 1813 года начался «Заграничный поход русской армии» — боевые действия переместились на территорию Германии и Франции. В октябре 1813 года Наполеон был разгромлен в битве под Лейпцигом, а в апреле 1814 года отрёкся от трона Франции</a:t>
            </a:r>
          </a:p>
        </p:txBody>
      </p:sp>
      <p:pic>
        <p:nvPicPr>
          <p:cNvPr id="6146" name="Picture 2" descr="C:\Users\Администратор\Desktop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2819400" cy="47310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Память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о войне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495800"/>
          </a:xfrm>
        </p:spPr>
        <p:txBody>
          <a:bodyPr/>
          <a:lstStyle/>
          <a:p>
            <a:pPr>
              <a:buNone/>
            </a:pPr>
            <a:r>
              <a:rPr lang="ru-RU" sz="1600" b="1" i="1" dirty="0" smtClean="0">
                <a:latin typeface="Book Antiqua" pitchFamily="18" charset="0"/>
              </a:rPr>
              <a:t>     </a:t>
            </a:r>
            <a:r>
              <a:rPr lang="ru-RU" sz="2000" b="1" i="1" dirty="0" smtClean="0">
                <a:latin typeface="Book Antiqua" pitchFamily="18" charset="0"/>
              </a:rPr>
              <a:t>В </a:t>
            </a:r>
            <a:r>
              <a:rPr lang="ru-RU" sz="2000" b="1" i="1" dirty="0" smtClean="0">
                <a:latin typeface="Book Antiqua" pitchFamily="18" charset="0"/>
              </a:rPr>
              <a:t>ознаменование победы в Отечественной войне 1812 года было поставлено множество памятников и мемориалов, из которых наиболее известными являются Храм Христа Спасителя (Москва) и ансамбль Дворцовой площади с Александровской колонной (Санкт-Петербург). </a:t>
            </a:r>
          </a:p>
        </p:txBody>
      </p:sp>
      <p:pic>
        <p:nvPicPr>
          <p:cNvPr id="7170" name="Picture 2" descr="C:\Users\Администратор\Desktop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90800"/>
            <a:ext cx="3200400" cy="2235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истратор\Desktop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24000"/>
            <a:ext cx="1006475" cy="3378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Награды  Отечественной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1595021"/>
            <a:ext cx="3429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Book Antiqua" pitchFamily="18" charset="0"/>
              </a:rPr>
              <a:t>5 февраля 1813 г. Император Александр I учредил медаль «В память Отечественной войны 1812 года» для награждения всех участников боевых действий до 1 января 1813 г. - от фельдмаршала до солдата, ополченцев, священников, медицинских чинов</a:t>
            </a:r>
            <a:r>
              <a:rPr lang="ru-RU" sz="1600" b="1" i="1" dirty="0" smtClean="0">
                <a:latin typeface="Book Antiqua" pitchFamily="18" charset="0"/>
              </a:rPr>
              <a:t>. Священнослужители на поле брани оказывали помощь раненым, облегчали их страдания в лазаретах. В приходах своими проповедями священники призывали народ к защите Отечества. За эти славные дела состоявшие в духовном сане до 1 января 1813 г. были награждены наперсным крестом «В память войны 1812 года»</a:t>
            </a:r>
            <a:endParaRPr lang="ru-RU" sz="1600" b="1" i="1" dirty="0">
              <a:latin typeface="Book Antiqua" pitchFamily="18" charset="0"/>
            </a:endParaRPr>
          </a:p>
        </p:txBody>
      </p:sp>
      <p:pic>
        <p:nvPicPr>
          <p:cNvPr id="4098" name="Picture 2" descr="C:\Users\Администратор\Desktop\Рисунок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447800"/>
            <a:ext cx="3035808" cy="1179086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Desktop\Рисунок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953000"/>
            <a:ext cx="2676525" cy="163988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304800" y="457200"/>
            <a:ext cx="8458200" cy="949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1. Автор </a:t>
            </a:r>
            <a:r>
              <a:rPr lang="ru-RU" sz="1600" dirty="0"/>
              <a:t>данного шаблона:</a:t>
            </a:r>
          </a:p>
          <a:p>
            <a:r>
              <a:rPr lang="ru-RU" sz="1600" dirty="0"/>
              <a:t>Ф.И.О.: Глазунова Галина Борисовна</a:t>
            </a:r>
          </a:p>
          <a:p>
            <a:r>
              <a:rPr lang="ru-RU" sz="1600" dirty="0"/>
              <a:t>ОУ: Муниципальное образовательное учреждение средняя общеобразовательная школа №110 Кировского района г. Волгограда</a:t>
            </a:r>
          </a:p>
          <a:p>
            <a:r>
              <a:rPr lang="ru-RU" sz="1600" dirty="0"/>
              <a:t>Должность: учитель истории и обществознания</a:t>
            </a:r>
          </a:p>
          <a:p>
            <a:r>
              <a:rPr lang="ru-RU" sz="1600" dirty="0"/>
              <a:t>Категория: высшая</a:t>
            </a:r>
          </a:p>
          <a:p>
            <a:r>
              <a:rPr lang="ru-RU" sz="1600" dirty="0"/>
              <a:t>Название сайта: </a:t>
            </a:r>
            <a:r>
              <a:rPr lang="ru-RU" sz="1700" dirty="0">
                <a:hlinkClick r:id="rId3"/>
              </a:rPr>
              <a:t>http://pedsovet.su</a:t>
            </a:r>
            <a:r>
              <a:rPr lang="ru-RU" sz="1700" dirty="0" smtClean="0">
                <a:hlinkClick r:id="rId3"/>
              </a:rPr>
              <a:t>/</a:t>
            </a:r>
            <a:endParaRPr lang="ru-RU" sz="1700" dirty="0" smtClean="0"/>
          </a:p>
          <a:p>
            <a:r>
              <a:rPr lang="ru-RU" sz="1700" dirty="0" smtClean="0"/>
              <a:t>2.</a:t>
            </a:r>
            <a:r>
              <a:rPr lang="ru-RU" sz="1600" u="sng" dirty="0">
                <a:hlinkClick r:id="rId4"/>
              </a:rPr>
              <a:t> http://www.google.ru/imgres</a:t>
            </a:r>
            <a:endParaRPr lang="ru-RU" sz="1600" dirty="0"/>
          </a:p>
          <a:p>
            <a:r>
              <a:rPr lang="ru-RU" sz="1600" u="sng" dirty="0" smtClean="0">
                <a:hlinkClick r:id="rId5"/>
              </a:rPr>
              <a:t>3. http</a:t>
            </a:r>
            <a:r>
              <a:rPr lang="ru-RU" sz="1600" u="sng" dirty="0">
                <a:hlinkClick r:id="rId5"/>
              </a:rPr>
              <a:t>://www.notabene.ru/history/1812.html</a:t>
            </a:r>
            <a:endParaRPr lang="ru-RU" sz="1600" dirty="0"/>
          </a:p>
          <a:p>
            <a:r>
              <a:rPr lang="ru-RU" sz="1600" u="sng" dirty="0" smtClean="0">
                <a:hlinkClick r:id="rId6"/>
              </a:rPr>
              <a:t>4. http</a:t>
            </a:r>
            <a:r>
              <a:rPr lang="ru-RU" sz="1600" u="sng" dirty="0">
                <a:hlinkClick r:id="rId6"/>
              </a:rPr>
              <a:t>://ote4estvo.ru/geroi-otechestvennoj-vojny-1812-goda/</a:t>
            </a:r>
            <a:endParaRPr lang="ru-RU" sz="1600" dirty="0"/>
          </a:p>
          <a:p>
            <a:r>
              <a:rPr lang="ru-RU" sz="1600" u="sng" dirty="0" smtClean="0">
                <a:hlinkClick r:id="rId7"/>
              </a:rPr>
              <a:t>5. http</a:t>
            </a:r>
            <a:r>
              <a:rPr lang="ru-RU" sz="1600" u="sng" dirty="0">
                <a:hlinkClick r:id="rId7"/>
              </a:rPr>
              <a:t>://ru.wikipedia.org</a:t>
            </a:r>
            <a:endParaRPr lang="ru-RU" sz="1600" dirty="0"/>
          </a:p>
          <a:p>
            <a:r>
              <a:rPr lang="ru-RU" sz="1600" u="sng" dirty="0" smtClean="0">
                <a:hlinkClick r:id="rId8"/>
              </a:rPr>
              <a:t>6. http</a:t>
            </a:r>
            <a:r>
              <a:rPr lang="ru-RU" sz="1600" u="sng" dirty="0">
                <a:hlinkClick r:id="rId8"/>
              </a:rPr>
              <a:t>://www.calend.ru/event/5567/</a:t>
            </a:r>
            <a:endParaRPr lang="ru-RU" sz="1600" dirty="0"/>
          </a:p>
          <a:p>
            <a:r>
              <a:rPr lang="ru-RU" sz="1600" dirty="0" smtClean="0"/>
              <a:t>7. </a:t>
            </a:r>
            <a:r>
              <a:rPr lang="ru-RU" sz="1600" dirty="0" smtClean="0">
                <a:hlinkClick r:id="rId9"/>
              </a:rPr>
              <a:t>http</a:t>
            </a:r>
            <a:r>
              <a:rPr lang="ru-RU" sz="1600" dirty="0">
                <a:hlinkClick r:id="rId9"/>
              </a:rPr>
              <a:t>://</a:t>
            </a:r>
            <a:r>
              <a:rPr lang="ru-RU" sz="1600" dirty="0" smtClean="0">
                <a:hlinkClick r:id="rId9"/>
              </a:rPr>
              <a:t>www.xxc.ru/stati/text019.htm</a:t>
            </a:r>
            <a:endParaRPr lang="ru-RU" sz="1600" dirty="0"/>
          </a:p>
          <a:p>
            <a:r>
              <a:rPr lang="ru-RU" sz="1600" b="1" u="sng" dirty="0" smtClean="0">
                <a:latin typeface="Book Antiqua" pitchFamily="18" charset="0"/>
              </a:rPr>
              <a:t>8.http://obozrevatel.com/news/2008/5/16/237628.htm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b="1" u="sng" dirty="0" smtClean="0">
                <a:latin typeface="Book Antiqua" pitchFamily="18" charset="0"/>
              </a:rPr>
              <a:t>9.http://forum.vidovdan.org/viewtopic.php?f=24&amp;t=11965&amp;p=207458&amp;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b="1" u="sng" dirty="0" smtClean="0">
                <a:latin typeface="Book Antiqua" pitchFamily="18" charset="0"/>
              </a:rPr>
              <a:t>10.http://kazan.eparhia.ru/zhurnal/?id=21295&amp;print=1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b="1" u="sng" dirty="0" smtClean="0">
                <a:latin typeface="Book Antiqua" pitchFamily="18" charset="0"/>
              </a:rPr>
              <a:t>11.http://allgfx.net/2010/12/13/page/2/</a:t>
            </a:r>
            <a:r>
              <a:rPr lang="ru-RU" sz="1600" dirty="0" smtClean="0">
                <a:latin typeface="Book Antiqua" pitchFamily="18" charset="0"/>
              </a:rPr>
              <a:t> </a:t>
            </a:r>
          </a:p>
          <a:p>
            <a:r>
              <a:rPr lang="ru-RU" sz="1600" b="1" u="sng" dirty="0" smtClean="0">
                <a:latin typeface="Book Antiqua" pitchFamily="18" charset="0"/>
              </a:rPr>
              <a:t>12.http://alldes.net/photoshop-tutorials/desing/dizain-saita-stilie-staroi-bumaghi.html</a:t>
            </a:r>
          </a:p>
          <a:p>
            <a:r>
              <a:rPr lang="ru-RU" sz="1600" b="1" u="sng" dirty="0" smtClean="0">
                <a:latin typeface="Book Antiqua" pitchFamily="18" charset="0"/>
              </a:rPr>
              <a:t>13. http://www.retromap.ru/links/album14.html</a:t>
            </a:r>
            <a:r>
              <a:rPr lang="ru-RU" sz="1600" dirty="0" smtClean="0">
                <a:latin typeface="Book Antiqua" pitchFamily="18" charset="0"/>
              </a:rPr>
              <a:t> </a:t>
            </a:r>
          </a:p>
          <a:p>
            <a:r>
              <a:rPr lang="ru-RU" sz="1600" b="1" u="sng" dirty="0" smtClean="0">
                <a:latin typeface="Book Antiqua" pitchFamily="18" charset="0"/>
              </a:rPr>
              <a:t>14.http://apew.ru/defensive-equipment-war</a:t>
            </a:r>
          </a:p>
          <a:p>
            <a:pPr marL="0" lvl="1"/>
            <a:r>
              <a:rPr lang="ru-RU" sz="1600" b="1" u="sng" dirty="0" smtClean="0">
                <a:latin typeface="Book Antiqua" pitchFamily="18" charset="0"/>
              </a:rPr>
              <a:t>15.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b="1" u="sng" dirty="0" smtClean="0">
                <a:latin typeface="Book Antiqua" pitchFamily="18" charset="0"/>
              </a:rPr>
              <a:t>http://nach-9school.ucoz.ru/load/urok_tekhnologii_v_3_klasse/1-1-0-3</a:t>
            </a:r>
            <a:r>
              <a:rPr lang="ru-RU" sz="1600" dirty="0" smtClean="0">
                <a:latin typeface="Book Antiqua" pitchFamily="18" charset="0"/>
              </a:rPr>
              <a:t> </a:t>
            </a:r>
          </a:p>
          <a:p>
            <a:pPr marL="0" lvl="1"/>
            <a:r>
              <a:rPr lang="ru-RU" sz="1600" dirty="0" smtClean="0">
                <a:latin typeface="Book Antiqua" pitchFamily="18" charset="0"/>
              </a:rPr>
              <a:t>16.</a:t>
            </a:r>
            <a:r>
              <a:rPr lang="ru-RU" sz="1600" b="1" u="sng" dirty="0" smtClean="0">
                <a:latin typeface="Book Antiqua" pitchFamily="18" charset="0"/>
              </a:rPr>
              <a:t> http://www.proshkolu.ru/user/sergeywaz/file/840056/</a:t>
            </a:r>
            <a:r>
              <a:rPr lang="ru-RU" sz="1600" dirty="0" smtClean="0">
                <a:latin typeface="Book Antiqua" pitchFamily="18" charset="0"/>
              </a:rPr>
              <a:t> </a:t>
            </a:r>
          </a:p>
          <a:p>
            <a:pPr marL="0" lvl="1"/>
            <a:r>
              <a:rPr lang="ru-RU" sz="1600" dirty="0" smtClean="0">
                <a:latin typeface="Book Antiqua" pitchFamily="18" charset="0"/>
              </a:rPr>
              <a:t>17.</a:t>
            </a:r>
            <a:r>
              <a:rPr lang="ru-RU" sz="1600" b="1" u="sng" dirty="0" smtClean="0">
                <a:latin typeface="Book Antiqua" pitchFamily="18" charset="0"/>
              </a:rPr>
              <a:t> http://rufoto.eu/domain/g-vik.narod.ru/</a:t>
            </a:r>
            <a:r>
              <a:rPr lang="ru-RU" sz="1600" dirty="0" smtClean="0">
                <a:latin typeface="Book Antiqua" pitchFamily="18" charset="0"/>
              </a:rPr>
              <a:t> </a:t>
            </a:r>
          </a:p>
          <a:p>
            <a:pPr marL="0" lvl="1"/>
            <a:r>
              <a:rPr lang="ru-RU" sz="1600" dirty="0" smtClean="0">
                <a:latin typeface="Book Antiqua" pitchFamily="18" charset="0"/>
              </a:rPr>
              <a:t>18.</a:t>
            </a:r>
            <a:r>
              <a:rPr lang="ru-RU" sz="1600" dirty="0"/>
              <a:t> </a:t>
            </a:r>
            <a:r>
              <a:rPr lang="ru-RU" sz="1600" dirty="0">
                <a:hlinkClick r:id="rId10"/>
              </a:rPr>
              <a:t>http://</a:t>
            </a:r>
            <a:r>
              <a:rPr lang="ru-RU" sz="1600" dirty="0" smtClean="0">
                <a:hlinkClick r:id="rId10"/>
              </a:rPr>
              <a:t>www.youtube.com/watch?v=gk9lLxyTJbo&amp;feature=related</a:t>
            </a:r>
            <a:endParaRPr lang="ru-RU" sz="1600" dirty="0" smtClean="0"/>
          </a:p>
          <a:p>
            <a:pPr marL="0" lvl="1"/>
            <a:r>
              <a:rPr lang="ru-RU" sz="1600" dirty="0" smtClean="0"/>
              <a:t>19.</a:t>
            </a:r>
            <a:r>
              <a:rPr lang="ru-RU" sz="1600" u="sng" dirty="0">
                <a:hlinkClick r:id="rId11"/>
              </a:rPr>
              <a:t> http://www.youtube.com/watch?v=jNKXoqFESaQ&amp;feature=related</a:t>
            </a:r>
            <a:endParaRPr lang="ru-RU" sz="1600" dirty="0"/>
          </a:p>
          <a:p>
            <a:pPr marL="0" lvl="1"/>
            <a:endParaRPr lang="ru-RU" sz="1600" dirty="0" smtClean="0">
              <a:latin typeface="Book Antiqua" pitchFamily="18" charset="0"/>
            </a:endParaRPr>
          </a:p>
          <a:p>
            <a:pPr marL="0" lvl="1"/>
            <a:endParaRPr lang="ru-RU" sz="1600" dirty="0" smtClean="0">
              <a:latin typeface="Book Antiqua" pitchFamily="18" charset="0"/>
            </a:endParaRPr>
          </a:p>
          <a:p>
            <a:pPr marL="0" lvl="1"/>
            <a:endParaRPr lang="ru-RU" sz="1600" dirty="0" smtClean="0">
              <a:latin typeface="Book Antiqua" pitchFamily="18" charset="0"/>
            </a:endParaRPr>
          </a:p>
          <a:p>
            <a:pPr marL="0" lvl="1"/>
            <a:endParaRPr lang="ru-RU" sz="1600" dirty="0" smtClean="0">
              <a:latin typeface="Book Antiqua" pitchFamily="18" charset="0"/>
            </a:endParaRPr>
          </a:p>
          <a:p>
            <a:endParaRPr lang="ru-RU" sz="1600" dirty="0" smtClean="0">
              <a:latin typeface="Book Antiqua" pitchFamily="18" charset="0"/>
            </a:endParaRPr>
          </a:p>
          <a:p>
            <a:endParaRPr lang="ru-RU" sz="1600" dirty="0" smtClean="0">
              <a:latin typeface="Book Antiqua" pitchFamily="18" charset="0"/>
            </a:endParaRPr>
          </a:p>
          <a:p>
            <a:endParaRPr lang="ru-RU" sz="1600" dirty="0" smtClean="0">
              <a:latin typeface="Book Antiqua" pitchFamily="18" charset="0"/>
            </a:endParaRPr>
          </a:p>
          <a:p>
            <a:endParaRPr lang="ru-RU" sz="1600" b="1" u="sng" dirty="0" smtClean="0">
              <a:latin typeface="Book Antiqua" pitchFamily="18" charset="0"/>
            </a:endParaRPr>
          </a:p>
          <a:p>
            <a:endParaRPr lang="ru-RU" sz="1600" b="1" u="sng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 </a:t>
            </a: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7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Источники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используемых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материалов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Начало войны.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828800"/>
            <a:ext cx="2743200" cy="46482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latin typeface="Book Antiqua" pitchFamily="18" charset="0"/>
              </a:rPr>
              <a:t>На рассвете 24 (12 по старому стилю) июня 1812 года войска Наполеона без объявления войны переправились через реку Неман и вторглись в пределы России. Армия Наполеона, которую сам он называл "Великой армией", насчитывала свыше 600 000 человек и 1420 орудий. </a:t>
            </a:r>
            <a:endParaRPr lang="ru-RU" sz="2000" b="1" i="1" smtClean="0"/>
          </a:p>
        </p:txBody>
      </p:sp>
      <p:pic>
        <p:nvPicPr>
          <p:cNvPr id="1026" name="Picture 2" descr="C:\Users\Администратор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633" y="2743200"/>
            <a:ext cx="3222885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Русская армия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609600" y="2362200"/>
            <a:ext cx="3276600" cy="3505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i="1" dirty="0" smtClean="0">
                <a:latin typeface="Book Antiqua" pitchFamily="18" charset="0"/>
              </a:rPr>
              <a:t>       Вторгшемуся неприятелю противостояли 220 - 240 тысяч русских солдат при 942 орудиях - в 3 раза меньше, чем было у противника</a:t>
            </a:r>
          </a:p>
        </p:txBody>
      </p:sp>
      <p:pic>
        <p:nvPicPr>
          <p:cNvPr id="2051" name="Picture 3" descr="C:\Users\Администратор\Desktop\русс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479132"/>
            <a:ext cx="3200400" cy="27161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Главнокомандующий французской армией- Наполеон Бонапарт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600" b="1" i="1" dirty="0" smtClean="0">
                <a:latin typeface="Book Antiqua" pitchFamily="18" charset="0"/>
              </a:rPr>
              <a:t>       Французский император. Благодаря победоносным войнам значительно расширил территорию империи, поставил в зависимость от Франции большинство государств Западной и Центральной  Европы.</a:t>
            </a:r>
          </a:p>
          <a:p>
            <a:pPr eaLnBrk="1" hangingPunct="1">
              <a:buFontTx/>
              <a:buNone/>
            </a:pPr>
            <a:r>
              <a:rPr lang="ru-RU" sz="1600" b="1" i="1" dirty="0" smtClean="0">
                <a:latin typeface="Book Antiqua" pitchFamily="18" charset="0"/>
              </a:rPr>
              <a:t>               Наполеон обладал феноменальной памятью и работоспособностью, острым умом, военным и государственным гением, даром дипломата, артиста, обаянием, позволявшим ему легко располагать к себе людей</a:t>
            </a:r>
          </a:p>
          <a:p>
            <a:pPr algn="ctr" eaLnBrk="1" hangingPunct="1">
              <a:buFontTx/>
              <a:buNone/>
            </a:pPr>
            <a:endParaRPr lang="ru-RU" dirty="0" smtClean="0"/>
          </a:p>
        </p:txBody>
      </p:sp>
      <p:pic>
        <p:nvPicPr>
          <p:cNvPr id="1026" name="Picture 2" descr="C:\Users\Администратор\Desktop\napoleon1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752600"/>
            <a:ext cx="283845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Главнокомандующий русской </a:t>
            </a:r>
            <a:r>
              <a:rPr lang="ru-RU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армией-Кутузов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Михаил Илларионович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5105400"/>
          </a:xfrm>
        </p:spPr>
        <p:txBody>
          <a:bodyPr/>
          <a:lstStyle/>
          <a:p>
            <a:pPr eaLnBrk="1" hangingPunct="1"/>
            <a:r>
              <a:rPr lang="ru-RU" sz="2000" b="1" i="1" dirty="0" smtClean="0">
                <a:latin typeface="Book Antiqua" pitchFamily="18" charset="0"/>
              </a:rPr>
              <a:t>Все современники единодушно отмечали его исключительный ум, блестящие полководческие и дипломатические дарования и беззаветное служение Родине.</a:t>
            </a:r>
          </a:p>
          <a:p>
            <a:pPr eaLnBrk="1" hangingPunct="1">
              <a:buFontTx/>
              <a:buNone/>
            </a:pPr>
            <a:r>
              <a:rPr lang="ru-RU" sz="2000" b="1" i="1" dirty="0" smtClean="0">
                <a:latin typeface="Book Antiqua" pitchFamily="18" charset="0"/>
              </a:rPr>
              <a:t>      Назначен 8 августа главнокомандующим русской армией.. Прибыв 17 августа в армию, принял решение дать 26 августа генеральное сражение войскам Наполеона под Бородино.</a:t>
            </a:r>
          </a:p>
          <a:p>
            <a:pPr eaLnBrk="1" hangingPunct="1">
              <a:buFontTx/>
              <a:buNone/>
            </a:pPr>
            <a:endParaRPr lang="ru-RU" sz="1600" b="1" i="1" dirty="0" smtClean="0">
              <a:latin typeface="Book Antiqua" pitchFamily="18" charset="0"/>
            </a:endParaRPr>
          </a:p>
        </p:txBody>
      </p:sp>
      <p:pic>
        <p:nvPicPr>
          <p:cNvPr id="2050" name="Picture 2" descr="C:\Users\Администратор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09800"/>
            <a:ext cx="2871787" cy="31797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Бородинское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сражение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4038600" cy="5029200"/>
          </a:xfrm>
        </p:spPr>
        <p:txBody>
          <a:bodyPr/>
          <a:lstStyle/>
          <a:p>
            <a:pPr eaLnBrk="1" hangingPunct="1"/>
            <a:r>
              <a:rPr lang="ru-RU" sz="1800" b="1" i="1" dirty="0" smtClean="0">
                <a:latin typeface="Book Antiqua" pitchFamily="18" charset="0"/>
              </a:rPr>
              <a:t>Рано утром 7 сентября 1812 года завязалась великая Бородинская битва. В течение 6 часов русские войска отбивали ожесточенные атаки противника. Потери были огромными с обеих сторон – свыше 38 тысяч русских солдат и 58 тысяч французских.</a:t>
            </a:r>
          </a:p>
          <a:p>
            <a:pPr eaLnBrk="1" hangingPunct="1">
              <a:buFontTx/>
              <a:buNone/>
            </a:pPr>
            <a:r>
              <a:rPr lang="ru-RU" sz="1800" b="1" i="1" dirty="0" smtClean="0">
                <a:latin typeface="Book Antiqua" pitchFamily="18" charset="0"/>
              </a:rPr>
              <a:t>       Император Наполеон вспоминал позже: «Из всех моих сражений самое ужасное то, что я дал под Москвой. Французы показали себя в нем достойными одержать победу, а русские – называться непобедимыми».</a:t>
            </a:r>
          </a:p>
        </p:txBody>
      </p:sp>
      <p:pic>
        <p:nvPicPr>
          <p:cNvPr id="3074" name="Picture 2" descr="C:\Users\Администратор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3386137" cy="23733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Герои Бородинского сражения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28600" y="1524000"/>
            <a:ext cx="4267200" cy="5181600"/>
          </a:xfrm>
        </p:spPr>
        <p:txBody>
          <a:bodyPr/>
          <a:lstStyle/>
          <a:p>
            <a:pPr eaLnBrk="1" hangingPunct="1"/>
            <a:r>
              <a:rPr lang="ru-RU" sz="1800" b="1" i="1" dirty="0" smtClean="0">
                <a:latin typeface="Book Antiqua" pitchFamily="18" charset="0"/>
              </a:rPr>
              <a:t>На Бородинском поле плечом к плечу стояли солдаты, офицеры и генералы российской армии, сплотившей в своих рядах русских и украинцев, белорусов и грузин, татар и немцев, объединенных сознанием общего долга и любовью к своему Отечеству.</a:t>
            </a:r>
          </a:p>
          <a:p>
            <a:pPr eaLnBrk="1" hangingPunct="1">
              <a:buFontTx/>
              <a:buNone/>
            </a:pPr>
            <a:r>
              <a:rPr lang="ru-RU" sz="1800" b="1" i="1" dirty="0" smtClean="0">
                <a:latin typeface="Book Antiqua" pitchFamily="18" charset="0"/>
              </a:rPr>
              <a:t>      И </a:t>
            </a:r>
            <a:r>
              <a:rPr lang="ru-RU" sz="1800" b="1" i="1" dirty="0" smtClean="0">
                <a:latin typeface="Book Antiqua" pitchFamily="18" charset="0"/>
              </a:rPr>
              <a:t>потому поровну крови и доблести, мужества и самоотверженности положили на весы победы офицеры и генералы: русский Денис Давыдов, грузин Петр Багратион, немец Александр Фигнер, русский Николай Раевский— России верные сыны.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18605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дминистратор\Desktop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447800"/>
            <a:ext cx="2305050" cy="1495425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Рисунок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048000"/>
            <a:ext cx="1706563" cy="213360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657600"/>
            <a:ext cx="1731963" cy="19939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Военный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совет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4495800"/>
          </a:xfrm>
        </p:spPr>
        <p:txBody>
          <a:bodyPr/>
          <a:lstStyle/>
          <a:p>
            <a:pPr eaLnBrk="1" hangingPunct="1"/>
            <a:r>
              <a:rPr lang="ru-RU" sz="1800" b="1" i="1" dirty="0" smtClean="0">
                <a:latin typeface="Book Antiqua" pitchFamily="18" charset="0"/>
              </a:rPr>
              <a:t>Под Москвой Кутузов полагал дать новое сражение. Но узнав, что резервы не подготовлены, на военном совете в деревне Фили он принял тяжелое решение - оставить Москву французам. "С потерею Москвы не потеряна еще Россия. Первою обязанностью ставлю себе сохранить армию, сблизиться с теми войсками, которые идут на подкрепление, и самым </a:t>
            </a:r>
            <a:r>
              <a:rPr lang="ru-RU" sz="1800" b="1" i="1" dirty="0" err="1" smtClean="0">
                <a:latin typeface="Book Antiqua" pitchFamily="18" charset="0"/>
              </a:rPr>
              <a:t>уступлением</a:t>
            </a:r>
            <a:r>
              <a:rPr lang="ru-RU" sz="1800" b="1" i="1" dirty="0" smtClean="0">
                <a:latin typeface="Book Antiqua" pitchFamily="18" charset="0"/>
              </a:rPr>
              <a:t> Москвы приготовить неизбежную гибель неприятелю", - сказал Кутузов на совете в Филях.</a:t>
            </a:r>
          </a:p>
        </p:txBody>
      </p:sp>
      <p:pic>
        <p:nvPicPr>
          <p:cNvPr id="2050" name="Picture 2" descr="C:\Users\Администратор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1" y="2606439"/>
            <a:ext cx="3158116" cy="188936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Наполеон в Москве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3962400" cy="4800600"/>
          </a:xfrm>
        </p:spPr>
        <p:txBody>
          <a:bodyPr/>
          <a:lstStyle/>
          <a:p>
            <a:pPr eaLnBrk="1" hangingPunct="1"/>
            <a:r>
              <a:rPr lang="ru-RU" sz="1800" b="1" i="1" dirty="0" smtClean="0">
                <a:latin typeface="Book Antiqua" pitchFamily="18" charset="0"/>
              </a:rPr>
              <a:t>14 сентября Наполеон уже стоял на Поклонной горе и глядел на залитую солнцем великолепную, с ее причудливыми, непривычными глазу императора очертаниями панораму, любуясь восточной красавицей, как тогда часто называли Москву побывавшие в ней иностранцы. Воображение Байрона увековечило эту минуту.</a:t>
            </a:r>
          </a:p>
          <a:p>
            <a:pPr eaLnBrk="1" hangingPunct="1">
              <a:buFontTx/>
              <a:buNone/>
            </a:pPr>
            <a:r>
              <a:rPr lang="ru-RU" sz="1800" b="1" i="1" dirty="0" smtClean="0">
                <a:latin typeface="Book Antiqua" pitchFamily="18" charset="0"/>
              </a:rPr>
              <a:t>«Вот башни полудикие Москвы</a:t>
            </a:r>
          </a:p>
          <a:p>
            <a:pPr eaLnBrk="1" hangingPunct="1">
              <a:buFontTx/>
              <a:buNone/>
            </a:pPr>
            <a:r>
              <a:rPr lang="ru-RU" sz="1800" b="1" i="1" dirty="0" smtClean="0">
                <a:latin typeface="Book Antiqua" pitchFamily="18" charset="0"/>
              </a:rPr>
              <a:t> Перед тобой в венцах из злата</a:t>
            </a:r>
          </a:p>
          <a:p>
            <a:pPr eaLnBrk="1" hangingPunct="1">
              <a:buFontTx/>
              <a:buNone/>
            </a:pPr>
            <a:r>
              <a:rPr lang="ru-RU" sz="1800" b="1" i="1" dirty="0" smtClean="0">
                <a:latin typeface="Book Antiqua" pitchFamily="18" charset="0"/>
              </a:rPr>
              <a:t>       Горят на солнце...</a:t>
            </a:r>
          </a:p>
          <a:p>
            <a:pPr eaLnBrk="1" hangingPunct="1">
              <a:buFontTx/>
              <a:buNone/>
            </a:pPr>
            <a:r>
              <a:rPr lang="ru-RU" sz="1800" b="1" i="1" dirty="0" smtClean="0">
                <a:latin typeface="Book Antiqua" pitchFamily="18" charset="0"/>
              </a:rPr>
              <a:t>Но увы! То солнце твоего заката»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074" name="Picture 2" descr="C:\Users\Администратор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743200"/>
            <a:ext cx="3079750" cy="20764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2384370</TotalTime>
  <Words>1092</Words>
  <Application>Microsoft Office PowerPoint</Application>
  <PresentationFormat>Экран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Отечественная война 1812 года</vt:lpstr>
      <vt:lpstr>Начало войны.</vt:lpstr>
      <vt:lpstr>Русская армия</vt:lpstr>
      <vt:lpstr>Главнокомандующий французской армией- Наполеон Бонапарт</vt:lpstr>
      <vt:lpstr>Главнокомандующий русской армией-Кутузов Михаил Илларионович</vt:lpstr>
      <vt:lpstr>Бородинское сражение</vt:lpstr>
      <vt:lpstr>Герои Бородинского сражения</vt:lpstr>
      <vt:lpstr>Военный совет</vt:lpstr>
      <vt:lpstr>Наполеон в Москве</vt:lpstr>
      <vt:lpstr>Наполеон в Москве</vt:lpstr>
      <vt:lpstr>В это время русская армия…</vt:lpstr>
      <vt:lpstr>Бегство Наполеона</vt:lpstr>
      <vt:lpstr>Итоги войны</vt:lpstr>
      <vt:lpstr>Память о войне</vt:lpstr>
      <vt:lpstr>Награды  Отечественной войны</vt:lpstr>
      <vt:lpstr>Источники используемых материалов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1</cp:lastModifiedBy>
  <cp:revision>32</cp:revision>
  <cp:lastPrinted>1601-01-01T00:00:00Z</cp:lastPrinted>
  <dcterms:created xsi:type="dcterms:W3CDTF">1601-01-01T00:00:00Z</dcterms:created>
  <dcterms:modified xsi:type="dcterms:W3CDTF">2012-05-07T17:54:19Z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