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70" r:id="rId9"/>
    <p:sldId id="271" r:id="rId10"/>
    <p:sldId id="272" r:id="rId11"/>
    <p:sldId id="273" r:id="rId12"/>
    <p:sldId id="261" r:id="rId13"/>
    <p:sldId id="263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1243E1-4AC7-4D23-986D-5D7315F594B9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07817C-0B82-4715-BF08-1DC72D0F9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3BEA-627E-4759-A540-DB7D2C3D1126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176C-A1E7-4E16-AA07-A40E9A4A9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DE78C-E404-43BF-8F6B-A36A8F623013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D4FF5A-1619-4D97-BE79-9583CA1F9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B418-0BBE-488C-8256-10BFC8CEB705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2DB8-75BC-416C-A1FA-C80E8DA41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9650C0D-E74F-4C30-BDDC-93AD6E2BA537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407717-A682-4FB8-A672-FF3A752E0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70EA-B0DA-4178-9D50-9DC9FA1F8963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C0CFC-7709-4C00-870B-F046D81E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A84F-0984-4040-84A2-557FC1BC7462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5CA9-61D7-4397-AC46-320CA9010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F889-1296-4D92-9C0B-7648314ADF5A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C3A2-EAED-4A5A-8716-DC78AE0F6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4E3E-F684-4B53-A124-05F4E734C0CD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1B64B-209F-4AE5-8BB2-9B42E808B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0F9A-70ED-4A53-AA75-82EAA7CAD3EF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9910-DA7C-4696-9618-E3D9093CC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871F9-FC2C-436F-8A88-9C64F91494E0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6C1E5-2472-4B28-B6AE-87AEC5244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E15227-B863-4970-B398-A02123366963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7166B5-F38B-4442-86A0-8820BA3E7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064A2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80663/" TargetMode="External"/><Relationship Id="rId7" Type="http://schemas.openxmlformats.org/officeDocument/2006/relationships/hyperlink" Target="http://art.ioso.ru/wiki/index.php/%D0%97%D0%B0%D0%B4%D0%B0%D0%BD%D0%B8%D0%B5_%D0%BF%D0%BE_%E2%84%961_%D1%82%D0%B2%D0%BE%D1%80%D1%87%D0%B5%D1%81%D1%82%D0%B2%D1%83_%D0%98%D0%BB%D1%8C%D0%B8_%D0%A0%D0%B5%D0%BF%D0%B8%D0%BD%D0%B0" TargetMode="External"/><Relationship Id="rId2" Type="http://schemas.openxmlformats.org/officeDocument/2006/relationships/hyperlink" Target="http://www.school2100.ru/school2100/nashi_tehnologii/reading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rgenevmusica.info/ru/taneyev.html" TargetMode="External"/><Relationship Id="rId5" Type="http://schemas.openxmlformats.org/officeDocument/2006/relationships/hyperlink" Target="http://www.russian.rfi.fr/kultura/20101009-romanticheskaya-rossiya-v-parizhe" TargetMode="External"/><Relationship Id="rId4" Type="http://schemas.openxmlformats.org/officeDocument/2006/relationships/hyperlink" Target="http://refrats.narod.ru/Kursov/LiterYazikVed_1/RazvitieLichnostiGlavGer_1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533400"/>
            <a:ext cx="6286544" cy="439579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ИТОГОВАЯ РАБОТА СЛУШАТЕЛЯ</a:t>
            </a:r>
            <a:b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18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 тему: </a:t>
            </a:r>
            <a: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«Современные технологии развития речи учащихся начальной школы, применяемые на уроках и во внеурочной деятельности в условиях </a:t>
            </a:r>
            <a:r>
              <a:rPr lang="ru-RU" sz="2400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реализации ФГОС»</a:t>
            </a:r>
            <a: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24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4572008"/>
            <a:ext cx="5114925" cy="178595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Выполнила: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учитель начальных  классов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МБУ ООШ №7 г.о. Тольятти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Лесив</a:t>
            </a:r>
            <a:r>
              <a:rPr lang="ru-RU" dirty="0" smtClean="0"/>
              <a:t> Елена Ивановна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продуктивного чтения</a:t>
            </a:r>
            <a:endParaRPr lang="ru-RU" dirty="0"/>
          </a:p>
        </p:txBody>
      </p:sp>
      <p:pic>
        <p:nvPicPr>
          <p:cNvPr id="5" name="Содержимое 4" descr="slide-read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6462184" cy="4846638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5857892"/>
            <a:ext cx="928662" cy="1000108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0" y="6000768"/>
            <a:ext cx="785786" cy="857232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Проблемно-диалогическая технология</a:t>
            </a:r>
            <a:endParaRPr lang="ru-RU" dirty="0"/>
          </a:p>
        </p:txBody>
      </p:sp>
      <p:pic>
        <p:nvPicPr>
          <p:cNvPr id="6" name="Содержимое 5" descr="P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428736"/>
            <a:ext cx="6468257" cy="4846638"/>
          </a:xfr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928662" cy="92867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0" y="5929330"/>
            <a:ext cx="857224" cy="92867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ШКОЛА РАЗВИТИЯ РЕЧИ</a:t>
            </a:r>
            <a:endParaRPr lang="ru-RU" sz="4400" dirty="0"/>
          </a:p>
        </p:txBody>
      </p:sp>
      <p:pic>
        <p:nvPicPr>
          <p:cNvPr id="15" name="Содержимое 14" descr="01labbcuj127746278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14488"/>
            <a:ext cx="3521075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Программа "Школа развития речи" имеет научно-познавательное направление. Она позволяет показать учащимся начальной школы, как увлекателен, разнообразен, неисчерпаем мир слов родного языка. Это имеет большое значение для формирования подлинных познавательных интересов как основы внеурочной деятельности.</a:t>
            </a: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86776" y="6000768"/>
            <a:ext cx="857224" cy="857232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0" y="5929330"/>
            <a:ext cx="785786" cy="92867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1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Предполагаемые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906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- </a:t>
            </a:r>
            <a:r>
              <a:rPr lang="ru-RU" sz="1800" b="1" dirty="0" err="1" smtClean="0"/>
              <a:t>повышенение</a:t>
            </a:r>
            <a:r>
              <a:rPr lang="ru-RU" sz="1800" b="1" dirty="0" smtClean="0"/>
              <a:t> уровня интеллектуальных способностей учащихся и речевого развития;</a:t>
            </a:r>
          </a:p>
          <a:p>
            <a:pPr>
              <a:buNone/>
            </a:pPr>
            <a:r>
              <a:rPr lang="ru-RU" sz="1800" b="1" dirty="0" smtClean="0"/>
              <a:t>- повышение уровня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знаний, умений и навыков, успеваемости;</a:t>
            </a:r>
          </a:p>
          <a:p>
            <a:pPr>
              <a:buNone/>
            </a:pPr>
            <a:r>
              <a:rPr lang="ru-RU" sz="1800" b="1" dirty="0" smtClean="0"/>
              <a:t>- </a:t>
            </a:r>
            <a:r>
              <a:rPr lang="ru-RU" sz="1800" b="1" dirty="0" err="1" smtClean="0"/>
              <a:t>сформированность</a:t>
            </a:r>
            <a:r>
              <a:rPr lang="ru-RU" sz="1800" b="1" dirty="0" smtClean="0"/>
              <a:t> умения работать с информацией (систематизировать материал, проводить сравнение, сопоставление, обобщение,  устанавливать причинно-следственные связи);</a:t>
            </a:r>
          </a:p>
          <a:p>
            <a:pPr>
              <a:buNone/>
            </a:pPr>
            <a:r>
              <a:rPr lang="ru-RU" sz="1800" b="1" dirty="0" smtClean="0"/>
              <a:t>- </a:t>
            </a:r>
            <a:r>
              <a:rPr lang="ru-RU" sz="1800" b="1" dirty="0" err="1" smtClean="0"/>
              <a:t>сформированность</a:t>
            </a:r>
            <a:r>
              <a:rPr lang="ru-RU" sz="1800" b="1" dirty="0" smtClean="0"/>
              <a:t> положительного отношения к индивидуальной, групповой и коллективной деятельности;</a:t>
            </a:r>
          </a:p>
          <a:p>
            <a:pPr>
              <a:buNone/>
            </a:pPr>
            <a:r>
              <a:rPr lang="ru-RU" sz="1800" b="1" dirty="0" smtClean="0"/>
              <a:t>- повышение познавательного отношение к прочитанному;</a:t>
            </a:r>
          </a:p>
          <a:p>
            <a:pPr>
              <a:buNone/>
            </a:pPr>
            <a:r>
              <a:rPr lang="ru-RU" sz="1800" b="1" dirty="0" smtClean="0"/>
              <a:t>- </a:t>
            </a:r>
            <a:r>
              <a:rPr lang="ru-RU" sz="1800" b="1" dirty="0" err="1" smtClean="0"/>
              <a:t>сформированность</a:t>
            </a:r>
            <a:r>
              <a:rPr lang="ru-RU" sz="1800" b="1" dirty="0" smtClean="0"/>
              <a:t> положительного отношения к заданиям творческого и проблемно-поискового характера;</a:t>
            </a:r>
          </a:p>
          <a:p>
            <a:pPr>
              <a:buNone/>
            </a:pPr>
            <a:r>
              <a:rPr lang="ru-RU" sz="1800" b="1" dirty="0" smtClean="0"/>
              <a:t>- </a:t>
            </a:r>
            <a:r>
              <a:rPr lang="ru-RU" sz="1800" b="1" dirty="0" err="1" smtClean="0"/>
              <a:t>сформированность</a:t>
            </a:r>
            <a:r>
              <a:rPr lang="ru-RU" sz="1800" b="1" dirty="0" smtClean="0"/>
              <a:t> умения высказывать свою точку зрения.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100" b="1" dirty="0" smtClean="0"/>
              <a:t>1. </a:t>
            </a:r>
            <a:r>
              <a:rPr lang="ru-RU" sz="1100" dirty="0" smtClean="0"/>
              <a:t>Планируемые</a:t>
            </a:r>
            <a:r>
              <a:rPr lang="ru-RU" sz="1100" b="1" dirty="0" smtClean="0"/>
              <a:t> </a:t>
            </a:r>
            <a:r>
              <a:rPr lang="ru-RU" sz="1100" dirty="0" smtClean="0"/>
              <a:t>результаты начального общего образования / [Л. Л. Алексеева, С. В. </a:t>
            </a:r>
            <a:r>
              <a:rPr lang="ru-RU" sz="1100" dirty="0" err="1" smtClean="0"/>
              <a:t>Анащенкова</a:t>
            </a:r>
            <a:r>
              <a:rPr lang="ru-RU" sz="1100" dirty="0" smtClean="0"/>
              <a:t>, М. З. </a:t>
            </a:r>
            <a:r>
              <a:rPr lang="ru-RU" sz="1100" dirty="0" err="1" smtClean="0"/>
              <a:t>Биболетова</a:t>
            </a:r>
            <a:r>
              <a:rPr lang="ru-RU" sz="1100" dirty="0" smtClean="0"/>
              <a:t> и др.] ; под ред. Г. С. Ковалевой, О. Б. Логиновой. – М. : Просвещение, 2009.</a:t>
            </a:r>
          </a:p>
          <a:p>
            <a:pPr>
              <a:buNone/>
            </a:pPr>
            <a:r>
              <a:rPr lang="ru-RU" sz="1100" b="1" dirty="0" smtClean="0"/>
              <a:t>2.</a:t>
            </a:r>
            <a:r>
              <a:rPr lang="ru-RU" sz="1100" dirty="0" smtClean="0"/>
              <a:t>Официальный сайт ОС «Школа 2100</a:t>
            </a:r>
          </a:p>
          <a:p>
            <a:pPr>
              <a:buNone/>
            </a:pPr>
            <a:r>
              <a:rPr lang="ru-RU" sz="1100" u="sng" dirty="0" smtClean="0">
                <a:hlinkClick r:id="rId2"/>
              </a:rPr>
              <a:t>http://www.school2100.ru/school2100/nashi_tehnologii/reading.php</a:t>
            </a:r>
            <a:endParaRPr lang="ru-RU" sz="1100" dirty="0" smtClean="0"/>
          </a:p>
          <a:p>
            <a:pPr>
              <a:buNone/>
            </a:pPr>
            <a:r>
              <a:rPr lang="ru-RU" sz="1100" b="1" dirty="0" smtClean="0"/>
              <a:t>3. </a:t>
            </a:r>
            <a:r>
              <a:rPr lang="ru-RU" sz="1100" dirty="0" smtClean="0"/>
              <a:t>Т.Н. Соколова.</a:t>
            </a:r>
            <a:r>
              <a:rPr lang="ru-RU" sz="1100" b="1" dirty="0" smtClean="0"/>
              <a:t> </a:t>
            </a:r>
            <a:r>
              <a:rPr lang="ru-RU" sz="1100" dirty="0" smtClean="0"/>
              <a:t>Школа развития речи. Курс "Речь". Рабочие тетради для детей 6-7 лет. В 2-х частях (комплект). ФГОС, 2012</a:t>
            </a:r>
          </a:p>
          <a:p>
            <a:pPr>
              <a:buNone/>
            </a:pPr>
            <a:r>
              <a:rPr lang="ru-RU" sz="1100" b="1" dirty="0" smtClean="0"/>
              <a:t>4.</a:t>
            </a:r>
            <a:r>
              <a:rPr lang="ru-RU" sz="1100" dirty="0" smtClean="0"/>
              <a:t>Фестиваль педагогических идей «Открытый урок»</a:t>
            </a:r>
          </a:p>
          <a:p>
            <a:pPr>
              <a:buNone/>
            </a:pPr>
            <a:r>
              <a:rPr lang="ru-RU" sz="1100" u="sng" dirty="0" smtClean="0">
                <a:hlinkClick r:id="rId3"/>
              </a:rPr>
              <a:t>http://festival.1september.ru/articles/580663/</a:t>
            </a:r>
            <a:endParaRPr lang="ru-RU" sz="1100" dirty="0" smtClean="0"/>
          </a:p>
          <a:p>
            <a:pPr>
              <a:buNone/>
            </a:pPr>
            <a:r>
              <a:rPr lang="ru-RU" dirty="0" smtClean="0"/>
              <a:t>Картинки: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Портрет А.С.Пушкина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refrats.narod.ru/Kursov/LiterYazikVed_1/RazvitieLichnostiGlavGer_1.htm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Портрет Н.В.Гоголя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www.russian.rfi.fr/kultura/20101009-romanticheskaya-rossiya-v-parizhe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Портрет И.С.Тургенева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www.turgenevmusica.info/ru/taneyev.html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Портрет Л.Н.Толстого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http://art.ioso.ru/wiki/index.php/%D0%97%D0%B0%D0%B4%D0%B0%D0%BD%D0%B8%D0%B5_%D0%BF%D0%BE_%E2%84%961_%D1%82%D0%B2%D0%BE%D1%80%D1%87%D0%B5%D1%81%D1%82%D0%B2%D1%83_%D0%98%D0%BB%D1%8C%D0%B8_%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D0%A0%D0%B5%D0%BF%D0%B8%D0%BD%D0%B0</a:t>
            </a:r>
            <a:endParaRPr lang="ru-RU" sz="11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7242048" cy="3500462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</a:t>
            </a:r>
            <a:br>
              <a:rPr lang="ru-RU" dirty="0" smtClean="0"/>
            </a:br>
            <a:r>
              <a:rPr lang="ru-RU" sz="6600" dirty="0" smtClean="0"/>
              <a:t>внимание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2575"/>
            <a:ext cx="6254750" cy="1362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75" y="500063"/>
            <a:ext cx="6929438" cy="2147887"/>
          </a:xfrm>
        </p:spPr>
        <p:txBody>
          <a:bodyPr>
            <a:normAutofit fontScale="25000" lnSpcReduction="2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9600" dirty="0" smtClean="0"/>
              <a:t>«Берегите наш язык , наш прекрасный русский язык , этот клад , это достояние, переданное нам нашими предшественниками... Обращайтесь почтительно с этим могущественным орудием, в руках умелых оно в состоянии совершить чудеса».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И.С. Тургенев</a:t>
            </a:r>
            <a:endParaRPr lang="ru-RU" sz="9600" dirty="0"/>
          </a:p>
        </p:txBody>
      </p:sp>
      <p:pic>
        <p:nvPicPr>
          <p:cNvPr id="4" name="Рисунок 3" descr="tolstoi_si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4214813"/>
            <a:ext cx="15001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ush_kipr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571750"/>
            <a:ext cx="16795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ogo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88" y="3929063"/>
            <a:ext cx="16954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0_57094_85f2b41b_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2857500"/>
            <a:ext cx="152558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/>
              <a:t>Анализ ситуации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Речь современной молодежи вызывает тревогу по следующим причинам:</a:t>
            </a:r>
          </a:p>
          <a:p>
            <a:endParaRPr lang="ru-RU" sz="2000" dirty="0" smtClean="0"/>
          </a:p>
          <a:p>
            <a:r>
              <a:rPr lang="ru-RU" dirty="0" smtClean="0"/>
              <a:t>ЖАРГОНИЗАЦИЯ</a:t>
            </a:r>
          </a:p>
          <a:p>
            <a:r>
              <a:rPr lang="ru-RU" dirty="0" smtClean="0"/>
              <a:t>НЕГАТИВНАЯ ЭМОЦИОНАЛЬНАЯ ОКРАСКА</a:t>
            </a:r>
          </a:p>
          <a:p>
            <a:r>
              <a:rPr lang="ru-RU" dirty="0" smtClean="0"/>
              <a:t>БЕДНЫЙ СЛОВАРЬ</a:t>
            </a:r>
          </a:p>
          <a:p>
            <a:r>
              <a:rPr lang="ru-RU" dirty="0" smtClean="0"/>
              <a:t>«СУПЕРЛАКОНИЗМ»</a:t>
            </a:r>
          </a:p>
          <a:p>
            <a:r>
              <a:rPr lang="ru-RU" dirty="0" smtClean="0"/>
              <a:t>СЛОВА – «ПАРАЗИТЫ»</a:t>
            </a:r>
            <a:endParaRPr lang="en-US" dirty="0" smtClean="0"/>
          </a:p>
          <a:p>
            <a:pPr algn="ctr"/>
            <a:r>
              <a:rPr lang="ru-RU" sz="3600" dirty="0" smtClean="0"/>
              <a:t>ТАКОГО ЛИ ВЫПУСКНИКА ХОТИМ МЫ ПОЛУЧИТЬ?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КОМУ МЫ ДОВЕРИМ </a:t>
            </a:r>
            <a:br>
              <a:rPr lang="ru-RU" dirty="0" smtClean="0"/>
            </a:br>
            <a:r>
              <a:rPr lang="ru-RU" dirty="0" smtClean="0"/>
              <a:t>НАШЕ БУДУЩЕЕ?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Конечно, инициативному, предприимчивому, умеющему адаптироваться в современных условиях, и правильно, грамотно выразить свои мысли молодому специалисту.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Следовательно, реальная обстановка в стране обусловливает необходимость повышения речевой культуры школьников.</a:t>
            </a:r>
          </a:p>
          <a:p>
            <a:endParaRPr lang="ru-RU" dirty="0"/>
          </a:p>
        </p:txBody>
      </p:sp>
      <p:pic>
        <p:nvPicPr>
          <p:cNvPr id="6" name="Рисунок 5" descr="afba13d3f7933885a6382d1487b4199a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85728"/>
            <a:ext cx="3357586" cy="2216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Цели и задачи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/>
              <a:t>ЦЕЛЬ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3200" dirty="0" smtClean="0"/>
              <a:t>ЗАДАЧИ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071546"/>
            <a:ext cx="3520440" cy="4755094"/>
          </a:xfrm>
        </p:spPr>
        <p:txBody>
          <a:bodyPr/>
          <a:lstStyle/>
          <a:p>
            <a:r>
              <a:rPr lang="ru-RU" dirty="0" smtClean="0"/>
              <a:t>Выявить современные образовательные технологии развития речи учащихся начальной школы, которые будут эффективны на уроках  во внеурочной деятельности в условиях реализации ФГОС.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78808" y="1214422"/>
            <a:ext cx="3520440" cy="4643470"/>
          </a:xfrm>
        </p:spPr>
        <p:txBody>
          <a:bodyPr/>
          <a:lstStyle/>
          <a:p>
            <a:r>
              <a:rPr lang="ru-RU" sz="1800" b="1" dirty="0" smtClean="0"/>
              <a:t>1.Изучить научно- методическую литературу по данному вопросу.</a:t>
            </a:r>
          </a:p>
          <a:p>
            <a:r>
              <a:rPr lang="ru-RU" sz="1800" b="1" dirty="0" smtClean="0"/>
              <a:t>2.Сформировать банк современных образовательных технологий развития речи учащихся начальной школы, эффективных на уроках  во внеурочной деятельности в условиях реализации ФГОС.</a:t>
            </a:r>
          </a:p>
          <a:p>
            <a:r>
              <a:rPr lang="ru-RU" sz="1800" b="1" dirty="0" smtClean="0"/>
              <a:t>3.Составить краткую характеристику данных технологий.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 развитию речи</a:t>
            </a:r>
            <a:endParaRPr lang="ru-RU" dirty="0"/>
          </a:p>
        </p:txBody>
      </p:sp>
      <p:pic>
        <p:nvPicPr>
          <p:cNvPr id="5" name="Содержимое 4" descr="img62180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14488"/>
            <a:ext cx="3071834" cy="46191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Выпускники приобретут умения учитывать позицию</a:t>
            </a:r>
            <a:r>
              <a:rPr lang="ru-RU" sz="2000" b="1" i="1" dirty="0" smtClean="0"/>
              <a:t> </a:t>
            </a:r>
            <a:r>
              <a:rPr lang="ru-RU" sz="2000" dirty="0" smtClean="0"/>
              <a:t>собеседника (партнера), организовывать и осуществлять сотрудничество и кооперацию с учителем и сверстниками, адекватно</a:t>
            </a:r>
            <a:r>
              <a:rPr lang="ru-RU" sz="2000" b="1" i="1" dirty="0" smtClean="0"/>
              <a:t> </a:t>
            </a:r>
            <a:r>
              <a:rPr lang="ru-RU" sz="2000" dirty="0" smtClean="0"/>
              <a:t>передавать информацию и отображать предметное содержание и</a:t>
            </a:r>
            <a:r>
              <a:rPr lang="ru-RU" sz="2000" b="1" i="1" dirty="0" smtClean="0"/>
              <a:t> </a:t>
            </a:r>
            <a:r>
              <a:rPr lang="ru-RU" sz="2000" dirty="0" smtClean="0"/>
              <a:t>условия деятельности в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182244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Современные технологии развития речи учащихся начальной школы, применяемые на уроках  в условиях реализации ФГОС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14553"/>
            <a:ext cx="7239000" cy="42418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500034" y="2285992"/>
            <a:ext cx="3286148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Технология развития критического мышления</a:t>
            </a:r>
            <a:endParaRPr lang="ru-RU" b="1" dirty="0"/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500034" y="3714752"/>
            <a:ext cx="3286148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Технология продуктивного чтения</a:t>
            </a:r>
            <a:endParaRPr lang="ru-RU" b="1" dirty="0"/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500034" y="5143512"/>
            <a:ext cx="3286148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Проблемно-диалогическая технология</a:t>
            </a:r>
            <a:endParaRPr lang="ru-RU" b="1" dirty="0"/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4071934" y="3643314"/>
            <a:ext cx="3500462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речи во время внеурочной деятельности</a:t>
            </a:r>
            <a:endParaRPr lang="ru-RU" b="1" dirty="0"/>
          </a:p>
        </p:txBody>
      </p:sp>
      <p:sp>
        <p:nvSpPr>
          <p:cNvPr id="11" name="Управляющая кнопка: далее 10">
            <a:hlinkClick r:id="rId6" action="ppaction://hlinksldjump" highlightClick="1"/>
          </p:cNvPr>
          <p:cNvSpPr/>
          <p:nvPr/>
        </p:nvSpPr>
        <p:spPr>
          <a:xfrm>
            <a:off x="8215338" y="5929330"/>
            <a:ext cx="928662" cy="92867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Данная технология предполагает использование на уроке трех этапов (стадий): </a:t>
            </a:r>
            <a:r>
              <a:rPr lang="ru-RU" sz="2000" b="1" dirty="0" smtClean="0"/>
              <a:t>стадии вызова, смысловой стадии и стадии рефлексии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1 этап - «Вызов» (ликвидация чистого листа). Ребенок ставит перед собой вопрос «Что я знаю?» по данной проблеме.</a:t>
            </a:r>
            <a:br>
              <a:rPr lang="ru-RU" sz="2000" dirty="0" smtClean="0"/>
            </a:br>
            <a:r>
              <a:rPr lang="ru-RU" sz="2000" dirty="0" smtClean="0"/>
              <a:t>2 этап - «Осмысление» (реализация осмысления).</a:t>
            </a:r>
            <a:br>
              <a:rPr lang="ru-RU" sz="2000" dirty="0" smtClean="0"/>
            </a:br>
            <a:r>
              <a:rPr lang="ru-RU" sz="2000" dirty="0" smtClean="0"/>
              <a:t>На данной стадии ребенок под руководством учителя и с помощью своих товарищей ответит на вопросы, которые сам поставил перед собой на первой стадии (что хочу знать).</a:t>
            </a:r>
            <a:br>
              <a:rPr lang="ru-RU" sz="2000" dirty="0" smtClean="0"/>
            </a:br>
            <a:r>
              <a:rPr lang="ru-RU" sz="2000" dirty="0" smtClean="0"/>
              <a:t>3 этап - «Рефлексия» (размышление).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928662" cy="92867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0" y="5929330"/>
            <a:ext cx="857224" cy="92867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развития критического мышления</a:t>
            </a:r>
            <a:endParaRPr lang="ru-RU" dirty="0"/>
          </a:p>
        </p:txBody>
      </p:sp>
      <p:pic>
        <p:nvPicPr>
          <p:cNvPr id="4" name="Содержимое 3" descr="146092_html_a0902e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7451737" cy="4286280"/>
          </a:xfrm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0" y="5929330"/>
            <a:ext cx="928662" cy="92867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399</TotalTime>
  <Words>475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ИТОГОВАЯ РАБОТА СЛУШАТЕЛЯ  на тему:  «Современные технологии развития речи учащихся начальной школы, применяемые на уроках и во внеурочной деятельности в условиях реализации ФГОС» </vt:lpstr>
      <vt:lpstr>Слайд 2</vt:lpstr>
      <vt:lpstr>Анализ ситуации </vt:lpstr>
      <vt:lpstr>КОМУ МЫ ДОВЕРИМ  НАШЕ БУДУЩЕЕ?</vt:lpstr>
      <vt:lpstr>Цели и задачи</vt:lpstr>
      <vt:lpstr>Требования к  развитию речи</vt:lpstr>
      <vt:lpstr>Современные технологии развития речи учащихся начальной школы, применяемые на уроках  в условиях реализации ФГОС</vt:lpstr>
      <vt:lpstr>Технология развития критического мышления</vt:lpstr>
      <vt:lpstr>Технология развития критического мышления</vt:lpstr>
      <vt:lpstr>Технология продуктивного чтения</vt:lpstr>
      <vt:lpstr>Проблемно-диалогическая технология</vt:lpstr>
      <vt:lpstr>ШКОЛА РАЗВИТИЯ РЕЧИ</vt:lpstr>
      <vt:lpstr>Предполагаемые результаты</vt:lpstr>
      <vt:lpstr>ИСТОЧНИКИ:</vt:lpstr>
      <vt:lpstr>Спасибо  за 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2011-11-14T16:01:39Z</dcterms:created>
  <dcterms:modified xsi:type="dcterms:W3CDTF">2014-03-30T10:31:46Z</dcterms:modified>
</cp:coreProperties>
</file>