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6" r:id="rId2"/>
    <p:sldId id="275" r:id="rId3"/>
    <p:sldId id="276" r:id="rId4"/>
    <p:sldId id="277" r:id="rId5"/>
    <p:sldId id="306" r:id="rId6"/>
    <p:sldId id="318" r:id="rId7"/>
    <p:sldId id="313" r:id="rId8"/>
    <p:sldId id="282" r:id="rId9"/>
    <p:sldId id="285" r:id="rId10"/>
    <p:sldId id="308" r:id="rId11"/>
    <p:sldId id="310" r:id="rId12"/>
    <p:sldId id="312" r:id="rId13"/>
    <p:sldId id="296" r:id="rId14"/>
    <p:sldId id="283" r:id="rId15"/>
    <p:sldId id="314" r:id="rId16"/>
    <p:sldId id="315" r:id="rId17"/>
    <p:sldId id="316" r:id="rId18"/>
    <p:sldId id="317" r:id="rId19"/>
    <p:sldId id="304" r:id="rId20"/>
    <p:sldId id="30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3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2C71A89-C184-40EE-BA1A-2DEB8D94413A}" type="datetimeFigureOut">
              <a:rPr lang="ru-RU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8F46ABE-FD3B-41F5-955C-09B4FEDF3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538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4466B9-7FC5-4BCE-AA7E-5345E23E47A7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2052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730249-45D4-46BA-BA59-A19B14BFE8FE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A35998A4-76E8-4E3A-8DAE-F4F9B192EB52}" type="slidenum">
              <a:rPr lang="ru-RU" smtClean="0">
                <a:solidFill>
                  <a:srgbClr val="000000"/>
                </a:solidFill>
                <a:ea typeface="Droid Sans Fallback"/>
                <a:cs typeface="Droid Sans Fallback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8</a:t>
            </a:fld>
            <a:endParaRPr lang="ru-RU" smtClean="0">
              <a:solidFill>
                <a:srgbClr val="000000"/>
              </a:solidFill>
              <a:ea typeface="Droid Sans Fallback"/>
              <a:cs typeface="Droid Sans Fallback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8046704-718D-4539-B44C-62952D7A1B11}" type="slidenum">
              <a:rPr lang="ru-RU" sz="1400">
                <a:solidFill>
                  <a:srgbClr val="000000"/>
                </a:solidFill>
                <a:ea typeface="Droid Sans Fallback"/>
                <a:cs typeface="Droid Sans Fallback"/>
              </a:rPr>
              <a:pPr algn="r"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ru-RU" sz="1400">
              <a:solidFill>
                <a:srgbClr val="000000"/>
              </a:solidFill>
              <a:ea typeface="Droid Sans Fallback"/>
              <a:cs typeface="Droid Sans Fallback"/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BC90C6-9D78-4205-BD7A-8983BB7BDF61}" type="slidenum">
              <a:rPr lang="ru-RU" smtClean="0">
                <a:ea typeface="Droid Sans Fallback"/>
                <a:cs typeface="Droid Sans Fallback"/>
              </a:rPr>
              <a:pPr/>
              <a:t>14</a:t>
            </a:fld>
            <a:endParaRPr lang="ru-RU" smtClean="0">
              <a:ea typeface="Droid Sans Fallback"/>
              <a:cs typeface="Droid Sans Fallback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321A7F3-5CFB-4EDE-87B3-AEE7BD4846CD}" type="slidenum">
              <a:rPr lang="ru-RU" sz="1400">
                <a:solidFill>
                  <a:srgbClr val="000000"/>
                </a:solidFill>
              </a:rPr>
              <a:pPr algn="r"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711951-E890-4FC7-8D32-3DC6FE9FF807}" type="slidenum">
              <a:rPr lang="ru-RU" smtClean="0">
                <a:ea typeface="Droid Sans Fallback"/>
                <a:cs typeface="Droid Sans Fallback"/>
              </a:rPr>
              <a:pPr/>
              <a:t>19</a:t>
            </a:fld>
            <a:endParaRPr lang="ru-RU" smtClean="0">
              <a:ea typeface="Droid Sans Fallback"/>
              <a:cs typeface="Droid Sans Fallback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6BA888-AAE9-4A11-8296-D3637F094F4F}" type="slidenum">
              <a:rPr lang="ru-RU" smtClean="0">
                <a:ea typeface="Droid Sans Fallback"/>
                <a:cs typeface="Droid Sans Fallback"/>
              </a:rPr>
              <a:pPr/>
              <a:t>20</a:t>
            </a:fld>
            <a:endParaRPr lang="ru-RU" smtClean="0">
              <a:ea typeface="Droid Sans Fallback"/>
              <a:cs typeface="Droid Sans Fallback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2A40B-45E0-487B-B1D7-3FDE2E500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6333B-52FC-40B9-89E7-10B5C42D7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88B36-2FAC-4D05-8D48-124575A70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6CB40-B620-4278-AB59-274DC6E17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8B97F-9C76-4B7D-AF2F-747E96D59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7A249-F1B1-4C26-B32C-0F6A47413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A0563-F00A-47B2-92AB-7F9C0AA06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C4DF5-96EC-48EB-A36C-EB5C70FE1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54BAC-3010-4DE7-9708-664CE4C8D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C4709-E9E3-4117-BCBC-D5AFD92C1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C6B10-7599-4DB4-8007-25A69F237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AE1C518-7C56-406A-AEFE-5F58197DB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142984"/>
            <a:ext cx="6400800" cy="2714625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«Системно - </a:t>
            </a:r>
            <a:r>
              <a:rPr lang="ru-RU" sz="3600" b="1" dirty="0" err="1" smtClean="0">
                <a:solidFill>
                  <a:srgbClr val="C00000"/>
                </a:solidFill>
              </a:rPr>
              <a:t>деятельностный</a:t>
            </a:r>
            <a:r>
              <a:rPr lang="ru-RU" sz="3600" b="1" dirty="0" smtClean="0">
                <a:solidFill>
                  <a:srgbClr val="C00000"/>
                </a:solidFill>
              </a:rPr>
              <a:t> подход как главное условие реализации современных целей образования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2214563" y="4643438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2714625" y="4286250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grpSp>
        <p:nvGrpSpPr>
          <p:cNvPr id="2054" name="Group 5"/>
          <p:cNvGrpSpPr>
            <a:grpSpLocks/>
          </p:cNvGrpSpPr>
          <p:nvPr/>
        </p:nvGrpSpPr>
        <p:grpSpPr bwMode="auto">
          <a:xfrm>
            <a:off x="3635896" y="3742331"/>
            <a:ext cx="1187450" cy="574675"/>
            <a:chOff x="2880" y="2118"/>
            <a:chExt cx="1207" cy="1073"/>
          </a:xfrm>
        </p:grpSpPr>
        <p:sp>
          <p:nvSpPr>
            <p:cNvPr id="2055" name="Freeform 6"/>
            <p:cNvSpPr>
              <a:spLocks/>
            </p:cNvSpPr>
            <p:nvPr/>
          </p:nvSpPr>
          <p:spPr bwMode="auto">
            <a:xfrm>
              <a:off x="2962" y="2240"/>
              <a:ext cx="856" cy="914"/>
            </a:xfrm>
            <a:custGeom>
              <a:avLst/>
              <a:gdLst>
                <a:gd name="T0" fmla="*/ 0 w 2566"/>
                <a:gd name="T1" fmla="*/ 0 h 2741"/>
                <a:gd name="T2" fmla="*/ 0 w 2566"/>
                <a:gd name="T3" fmla="*/ 0 h 2741"/>
                <a:gd name="T4" fmla="*/ 0 w 2566"/>
                <a:gd name="T5" fmla="*/ 0 h 2741"/>
                <a:gd name="T6" fmla="*/ 0 w 2566"/>
                <a:gd name="T7" fmla="*/ 0 h 2741"/>
                <a:gd name="T8" fmla="*/ 0 w 2566"/>
                <a:gd name="T9" fmla="*/ 0 h 2741"/>
                <a:gd name="T10" fmla="*/ 0 w 2566"/>
                <a:gd name="T11" fmla="*/ 0 h 2741"/>
                <a:gd name="T12" fmla="*/ 0 w 2566"/>
                <a:gd name="T13" fmla="*/ 0 h 2741"/>
                <a:gd name="T14" fmla="*/ 0 w 2566"/>
                <a:gd name="T15" fmla="*/ 0 h 2741"/>
                <a:gd name="T16" fmla="*/ 0 w 2566"/>
                <a:gd name="T17" fmla="*/ 0 h 2741"/>
                <a:gd name="T18" fmla="*/ 0 w 2566"/>
                <a:gd name="T19" fmla="*/ 0 h 2741"/>
                <a:gd name="T20" fmla="*/ 0 w 2566"/>
                <a:gd name="T21" fmla="*/ 0 h 27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66"/>
                <a:gd name="T34" fmla="*/ 0 h 2741"/>
                <a:gd name="T35" fmla="*/ 2566 w 2566"/>
                <a:gd name="T36" fmla="*/ 2741 h 27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66" h="2741">
                  <a:moveTo>
                    <a:pt x="92" y="0"/>
                  </a:moveTo>
                  <a:lnTo>
                    <a:pt x="94" y="307"/>
                  </a:lnTo>
                  <a:lnTo>
                    <a:pt x="10" y="530"/>
                  </a:lnTo>
                  <a:lnTo>
                    <a:pt x="364" y="818"/>
                  </a:lnTo>
                  <a:lnTo>
                    <a:pt x="0" y="1593"/>
                  </a:lnTo>
                  <a:lnTo>
                    <a:pt x="560" y="2741"/>
                  </a:lnTo>
                  <a:lnTo>
                    <a:pt x="1750" y="2587"/>
                  </a:lnTo>
                  <a:lnTo>
                    <a:pt x="2566" y="1882"/>
                  </a:lnTo>
                  <a:lnTo>
                    <a:pt x="1775" y="22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6" name="Freeform 7"/>
            <p:cNvSpPr>
              <a:spLocks/>
            </p:cNvSpPr>
            <p:nvPr/>
          </p:nvSpPr>
          <p:spPr bwMode="auto">
            <a:xfrm>
              <a:off x="2933" y="2550"/>
              <a:ext cx="194" cy="326"/>
            </a:xfrm>
            <a:custGeom>
              <a:avLst/>
              <a:gdLst>
                <a:gd name="T0" fmla="*/ 0 w 582"/>
                <a:gd name="T1" fmla="*/ 0 h 978"/>
                <a:gd name="T2" fmla="*/ 0 w 582"/>
                <a:gd name="T3" fmla="*/ 0 h 978"/>
                <a:gd name="T4" fmla="*/ 0 w 582"/>
                <a:gd name="T5" fmla="*/ 0 h 978"/>
                <a:gd name="T6" fmla="*/ 0 w 582"/>
                <a:gd name="T7" fmla="*/ 0 h 978"/>
                <a:gd name="T8" fmla="*/ 0 w 582"/>
                <a:gd name="T9" fmla="*/ 0 h 978"/>
                <a:gd name="T10" fmla="*/ 0 w 582"/>
                <a:gd name="T11" fmla="*/ 0 h 978"/>
                <a:gd name="T12" fmla="*/ 0 w 582"/>
                <a:gd name="T13" fmla="*/ 0 h 9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2"/>
                <a:gd name="T22" fmla="*/ 0 h 978"/>
                <a:gd name="T23" fmla="*/ 582 w 582"/>
                <a:gd name="T24" fmla="*/ 978 h 9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2" h="978">
                  <a:moveTo>
                    <a:pt x="300" y="0"/>
                  </a:moveTo>
                  <a:lnTo>
                    <a:pt x="0" y="48"/>
                  </a:lnTo>
                  <a:lnTo>
                    <a:pt x="37" y="135"/>
                  </a:lnTo>
                  <a:lnTo>
                    <a:pt x="582" y="978"/>
                  </a:lnTo>
                  <a:lnTo>
                    <a:pt x="339" y="126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" name="Freeform 8"/>
            <p:cNvSpPr>
              <a:spLocks/>
            </p:cNvSpPr>
            <p:nvPr/>
          </p:nvSpPr>
          <p:spPr bwMode="auto">
            <a:xfrm>
              <a:off x="2908" y="2710"/>
              <a:ext cx="482" cy="458"/>
            </a:xfrm>
            <a:custGeom>
              <a:avLst/>
              <a:gdLst>
                <a:gd name="T0" fmla="*/ 0 w 1445"/>
                <a:gd name="T1" fmla="*/ 0 h 1374"/>
                <a:gd name="T2" fmla="*/ 0 w 1445"/>
                <a:gd name="T3" fmla="*/ 0 h 1374"/>
                <a:gd name="T4" fmla="*/ 0 w 1445"/>
                <a:gd name="T5" fmla="*/ 0 h 1374"/>
                <a:gd name="T6" fmla="*/ 0 w 1445"/>
                <a:gd name="T7" fmla="*/ 0 h 1374"/>
                <a:gd name="T8" fmla="*/ 0 w 1445"/>
                <a:gd name="T9" fmla="*/ 0 h 1374"/>
                <a:gd name="T10" fmla="*/ 0 w 1445"/>
                <a:gd name="T11" fmla="*/ 0 h 1374"/>
                <a:gd name="T12" fmla="*/ 0 w 1445"/>
                <a:gd name="T13" fmla="*/ 0 h 1374"/>
                <a:gd name="T14" fmla="*/ 0 w 1445"/>
                <a:gd name="T15" fmla="*/ 0 h 13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5"/>
                <a:gd name="T25" fmla="*/ 0 h 1374"/>
                <a:gd name="T26" fmla="*/ 1445 w 1445"/>
                <a:gd name="T27" fmla="*/ 1374 h 13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5" h="1374">
                  <a:moveTo>
                    <a:pt x="247" y="0"/>
                  </a:moveTo>
                  <a:lnTo>
                    <a:pt x="0" y="93"/>
                  </a:lnTo>
                  <a:lnTo>
                    <a:pt x="656" y="1374"/>
                  </a:lnTo>
                  <a:lnTo>
                    <a:pt x="1445" y="1331"/>
                  </a:lnTo>
                  <a:lnTo>
                    <a:pt x="719" y="1182"/>
                  </a:lnTo>
                  <a:lnTo>
                    <a:pt x="204" y="156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" name="Freeform 9"/>
            <p:cNvSpPr>
              <a:spLocks/>
            </p:cNvSpPr>
            <p:nvPr/>
          </p:nvSpPr>
          <p:spPr bwMode="auto">
            <a:xfrm>
              <a:off x="2891" y="2128"/>
              <a:ext cx="564" cy="285"/>
            </a:xfrm>
            <a:custGeom>
              <a:avLst/>
              <a:gdLst>
                <a:gd name="T0" fmla="*/ 0 w 1694"/>
                <a:gd name="T1" fmla="*/ 0 h 855"/>
                <a:gd name="T2" fmla="*/ 0 w 1694"/>
                <a:gd name="T3" fmla="*/ 0 h 855"/>
                <a:gd name="T4" fmla="*/ 0 w 1694"/>
                <a:gd name="T5" fmla="*/ 0 h 855"/>
                <a:gd name="T6" fmla="*/ 0 w 1694"/>
                <a:gd name="T7" fmla="*/ 0 h 855"/>
                <a:gd name="T8" fmla="*/ 0 w 1694"/>
                <a:gd name="T9" fmla="*/ 0 h 855"/>
                <a:gd name="T10" fmla="*/ 0 w 1694"/>
                <a:gd name="T11" fmla="*/ 0 h 855"/>
                <a:gd name="T12" fmla="*/ 0 w 1694"/>
                <a:gd name="T13" fmla="*/ 0 h 855"/>
                <a:gd name="T14" fmla="*/ 0 w 1694"/>
                <a:gd name="T15" fmla="*/ 0 h 855"/>
                <a:gd name="T16" fmla="*/ 0 w 1694"/>
                <a:gd name="T17" fmla="*/ 0 h 8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94"/>
                <a:gd name="T28" fmla="*/ 0 h 855"/>
                <a:gd name="T29" fmla="*/ 1694 w 1694"/>
                <a:gd name="T30" fmla="*/ 855 h 8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94" h="855">
                  <a:moveTo>
                    <a:pt x="1463" y="0"/>
                  </a:moveTo>
                  <a:lnTo>
                    <a:pt x="20" y="275"/>
                  </a:lnTo>
                  <a:lnTo>
                    <a:pt x="0" y="335"/>
                  </a:lnTo>
                  <a:lnTo>
                    <a:pt x="1389" y="855"/>
                  </a:lnTo>
                  <a:lnTo>
                    <a:pt x="1694" y="731"/>
                  </a:lnTo>
                  <a:lnTo>
                    <a:pt x="845" y="455"/>
                  </a:lnTo>
                  <a:lnTo>
                    <a:pt x="1509" y="75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F0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9" name="Freeform 10"/>
            <p:cNvSpPr>
              <a:spLocks/>
            </p:cNvSpPr>
            <p:nvPr/>
          </p:nvSpPr>
          <p:spPr bwMode="auto">
            <a:xfrm>
              <a:off x="2904" y="2371"/>
              <a:ext cx="602" cy="272"/>
            </a:xfrm>
            <a:custGeom>
              <a:avLst/>
              <a:gdLst>
                <a:gd name="T0" fmla="*/ 0 w 1806"/>
                <a:gd name="T1" fmla="*/ 0 h 816"/>
                <a:gd name="T2" fmla="*/ 0 w 1806"/>
                <a:gd name="T3" fmla="*/ 0 h 816"/>
                <a:gd name="T4" fmla="*/ 0 w 1806"/>
                <a:gd name="T5" fmla="*/ 0 h 816"/>
                <a:gd name="T6" fmla="*/ 0 w 1806"/>
                <a:gd name="T7" fmla="*/ 0 h 816"/>
                <a:gd name="T8" fmla="*/ 0 w 1806"/>
                <a:gd name="T9" fmla="*/ 0 h 816"/>
                <a:gd name="T10" fmla="*/ 0 w 1806"/>
                <a:gd name="T11" fmla="*/ 0 h 816"/>
                <a:gd name="T12" fmla="*/ 0 w 1806"/>
                <a:gd name="T13" fmla="*/ 0 h 816"/>
                <a:gd name="T14" fmla="*/ 0 w 1806"/>
                <a:gd name="T15" fmla="*/ 0 h 816"/>
                <a:gd name="T16" fmla="*/ 0 w 1806"/>
                <a:gd name="T17" fmla="*/ 0 h 816"/>
                <a:gd name="T18" fmla="*/ 0 w 1806"/>
                <a:gd name="T19" fmla="*/ 0 h 816"/>
                <a:gd name="T20" fmla="*/ 0 w 1806"/>
                <a:gd name="T21" fmla="*/ 0 h 8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06"/>
                <a:gd name="T34" fmla="*/ 0 h 816"/>
                <a:gd name="T35" fmla="*/ 1806 w 1806"/>
                <a:gd name="T36" fmla="*/ 816 h 8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06" h="816">
                  <a:moveTo>
                    <a:pt x="241" y="0"/>
                  </a:moveTo>
                  <a:lnTo>
                    <a:pt x="0" y="101"/>
                  </a:lnTo>
                  <a:lnTo>
                    <a:pt x="0" y="172"/>
                  </a:lnTo>
                  <a:lnTo>
                    <a:pt x="1349" y="816"/>
                  </a:lnTo>
                  <a:lnTo>
                    <a:pt x="1779" y="687"/>
                  </a:lnTo>
                  <a:lnTo>
                    <a:pt x="1806" y="570"/>
                  </a:lnTo>
                  <a:lnTo>
                    <a:pt x="1574" y="551"/>
                  </a:lnTo>
                  <a:lnTo>
                    <a:pt x="1344" y="636"/>
                  </a:lnTo>
                  <a:lnTo>
                    <a:pt x="207" y="129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0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" name="Freeform 11"/>
            <p:cNvSpPr>
              <a:spLocks/>
            </p:cNvSpPr>
            <p:nvPr/>
          </p:nvSpPr>
          <p:spPr bwMode="auto">
            <a:xfrm>
              <a:off x="3010" y="2500"/>
              <a:ext cx="454" cy="360"/>
            </a:xfrm>
            <a:custGeom>
              <a:avLst/>
              <a:gdLst>
                <a:gd name="T0" fmla="*/ 0 w 1360"/>
                <a:gd name="T1" fmla="*/ 0 h 1080"/>
                <a:gd name="T2" fmla="*/ 0 w 1360"/>
                <a:gd name="T3" fmla="*/ 0 h 1080"/>
                <a:gd name="T4" fmla="*/ 0 w 1360"/>
                <a:gd name="T5" fmla="*/ 0 h 1080"/>
                <a:gd name="T6" fmla="*/ 0 w 1360"/>
                <a:gd name="T7" fmla="*/ 0 h 1080"/>
                <a:gd name="T8" fmla="*/ 0 w 1360"/>
                <a:gd name="T9" fmla="*/ 0 h 1080"/>
                <a:gd name="T10" fmla="*/ 0 w 1360"/>
                <a:gd name="T11" fmla="*/ 0 h 1080"/>
                <a:gd name="T12" fmla="*/ 0 w 1360"/>
                <a:gd name="T13" fmla="*/ 0 h 1080"/>
                <a:gd name="T14" fmla="*/ 0 w 1360"/>
                <a:gd name="T15" fmla="*/ 0 h 1080"/>
                <a:gd name="T16" fmla="*/ 0 w 1360"/>
                <a:gd name="T17" fmla="*/ 0 h 1080"/>
                <a:gd name="T18" fmla="*/ 0 w 1360"/>
                <a:gd name="T19" fmla="*/ 0 h 1080"/>
                <a:gd name="T20" fmla="*/ 0 w 1360"/>
                <a:gd name="T21" fmla="*/ 0 h 1080"/>
                <a:gd name="T22" fmla="*/ 0 w 1360"/>
                <a:gd name="T23" fmla="*/ 0 h 1080"/>
                <a:gd name="T24" fmla="*/ 0 w 1360"/>
                <a:gd name="T25" fmla="*/ 0 h 1080"/>
                <a:gd name="T26" fmla="*/ 0 w 1360"/>
                <a:gd name="T27" fmla="*/ 0 h 10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60"/>
                <a:gd name="T43" fmla="*/ 0 h 1080"/>
                <a:gd name="T44" fmla="*/ 1360 w 1360"/>
                <a:gd name="T45" fmla="*/ 1080 h 10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60" h="1080">
                  <a:moveTo>
                    <a:pt x="6" y="59"/>
                  </a:moveTo>
                  <a:lnTo>
                    <a:pt x="0" y="180"/>
                  </a:lnTo>
                  <a:lnTo>
                    <a:pt x="10" y="314"/>
                  </a:lnTo>
                  <a:lnTo>
                    <a:pt x="78" y="384"/>
                  </a:lnTo>
                  <a:lnTo>
                    <a:pt x="226" y="419"/>
                  </a:lnTo>
                  <a:lnTo>
                    <a:pt x="805" y="844"/>
                  </a:lnTo>
                  <a:lnTo>
                    <a:pt x="1060" y="1040"/>
                  </a:lnTo>
                  <a:lnTo>
                    <a:pt x="1244" y="1080"/>
                  </a:lnTo>
                  <a:lnTo>
                    <a:pt x="1219" y="835"/>
                  </a:lnTo>
                  <a:lnTo>
                    <a:pt x="1360" y="465"/>
                  </a:lnTo>
                  <a:lnTo>
                    <a:pt x="1075" y="450"/>
                  </a:lnTo>
                  <a:lnTo>
                    <a:pt x="50" y="0"/>
                  </a:lnTo>
                  <a:lnTo>
                    <a:pt x="6" y="59"/>
                  </a:lnTo>
                  <a:close/>
                </a:path>
              </a:pathLst>
            </a:custGeom>
            <a:solidFill>
              <a:srgbClr val="F7A8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" name="Freeform 12"/>
            <p:cNvSpPr>
              <a:spLocks/>
            </p:cNvSpPr>
            <p:nvPr/>
          </p:nvSpPr>
          <p:spPr bwMode="auto">
            <a:xfrm>
              <a:off x="3286" y="2193"/>
              <a:ext cx="549" cy="130"/>
            </a:xfrm>
            <a:custGeom>
              <a:avLst/>
              <a:gdLst>
                <a:gd name="T0" fmla="*/ 0 w 1646"/>
                <a:gd name="T1" fmla="*/ 0 h 390"/>
                <a:gd name="T2" fmla="*/ 0 w 1646"/>
                <a:gd name="T3" fmla="*/ 0 h 390"/>
                <a:gd name="T4" fmla="*/ 0 w 1646"/>
                <a:gd name="T5" fmla="*/ 0 h 390"/>
                <a:gd name="T6" fmla="*/ 0 w 1646"/>
                <a:gd name="T7" fmla="*/ 0 h 390"/>
                <a:gd name="T8" fmla="*/ 0 w 1646"/>
                <a:gd name="T9" fmla="*/ 0 h 390"/>
                <a:gd name="T10" fmla="*/ 0 w 1646"/>
                <a:gd name="T11" fmla="*/ 0 h 390"/>
                <a:gd name="T12" fmla="*/ 0 w 1646"/>
                <a:gd name="T13" fmla="*/ 0 h 390"/>
                <a:gd name="T14" fmla="*/ 0 w 1646"/>
                <a:gd name="T15" fmla="*/ 0 h 390"/>
                <a:gd name="T16" fmla="*/ 0 w 1646"/>
                <a:gd name="T17" fmla="*/ 0 h 390"/>
                <a:gd name="T18" fmla="*/ 0 w 1646"/>
                <a:gd name="T19" fmla="*/ 0 h 390"/>
                <a:gd name="T20" fmla="*/ 0 w 1646"/>
                <a:gd name="T21" fmla="*/ 0 h 390"/>
                <a:gd name="T22" fmla="*/ 0 w 1646"/>
                <a:gd name="T23" fmla="*/ 0 h 390"/>
                <a:gd name="T24" fmla="*/ 0 w 1646"/>
                <a:gd name="T25" fmla="*/ 0 h 390"/>
                <a:gd name="T26" fmla="*/ 0 w 1646"/>
                <a:gd name="T27" fmla="*/ 0 h 390"/>
                <a:gd name="T28" fmla="*/ 0 w 1646"/>
                <a:gd name="T29" fmla="*/ 0 h 390"/>
                <a:gd name="T30" fmla="*/ 0 w 1646"/>
                <a:gd name="T31" fmla="*/ 0 h 390"/>
                <a:gd name="T32" fmla="*/ 0 w 1646"/>
                <a:gd name="T33" fmla="*/ 0 h 3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46"/>
                <a:gd name="T52" fmla="*/ 0 h 390"/>
                <a:gd name="T53" fmla="*/ 1646 w 1646"/>
                <a:gd name="T54" fmla="*/ 390 h 3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46" h="390">
                  <a:moveTo>
                    <a:pt x="0" y="292"/>
                  </a:moveTo>
                  <a:lnTo>
                    <a:pt x="53" y="273"/>
                  </a:lnTo>
                  <a:lnTo>
                    <a:pt x="191" y="238"/>
                  </a:lnTo>
                  <a:lnTo>
                    <a:pt x="281" y="216"/>
                  </a:lnTo>
                  <a:lnTo>
                    <a:pt x="383" y="190"/>
                  </a:lnTo>
                  <a:lnTo>
                    <a:pt x="490" y="165"/>
                  </a:lnTo>
                  <a:lnTo>
                    <a:pt x="602" y="139"/>
                  </a:lnTo>
                  <a:lnTo>
                    <a:pt x="715" y="112"/>
                  </a:lnTo>
                  <a:lnTo>
                    <a:pt x="822" y="87"/>
                  </a:lnTo>
                  <a:lnTo>
                    <a:pt x="924" y="64"/>
                  </a:lnTo>
                  <a:lnTo>
                    <a:pt x="1014" y="43"/>
                  </a:lnTo>
                  <a:lnTo>
                    <a:pt x="1150" y="12"/>
                  </a:lnTo>
                  <a:lnTo>
                    <a:pt x="1202" y="0"/>
                  </a:lnTo>
                  <a:lnTo>
                    <a:pt x="1646" y="75"/>
                  </a:lnTo>
                  <a:lnTo>
                    <a:pt x="158" y="390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F0EA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2" name="Freeform 13"/>
            <p:cNvSpPr>
              <a:spLocks/>
            </p:cNvSpPr>
            <p:nvPr/>
          </p:nvSpPr>
          <p:spPr bwMode="auto">
            <a:xfrm>
              <a:off x="3279" y="2664"/>
              <a:ext cx="86" cy="139"/>
            </a:xfrm>
            <a:custGeom>
              <a:avLst/>
              <a:gdLst>
                <a:gd name="T0" fmla="*/ 0 w 259"/>
                <a:gd name="T1" fmla="*/ 0 h 417"/>
                <a:gd name="T2" fmla="*/ 0 w 259"/>
                <a:gd name="T3" fmla="*/ 0 h 417"/>
                <a:gd name="T4" fmla="*/ 0 w 259"/>
                <a:gd name="T5" fmla="*/ 0 h 417"/>
                <a:gd name="T6" fmla="*/ 0 w 259"/>
                <a:gd name="T7" fmla="*/ 0 h 417"/>
                <a:gd name="T8" fmla="*/ 0 w 259"/>
                <a:gd name="T9" fmla="*/ 0 h 417"/>
                <a:gd name="T10" fmla="*/ 0 w 259"/>
                <a:gd name="T11" fmla="*/ 0 h 417"/>
                <a:gd name="T12" fmla="*/ 0 w 259"/>
                <a:gd name="T13" fmla="*/ 0 h 417"/>
                <a:gd name="T14" fmla="*/ 0 w 259"/>
                <a:gd name="T15" fmla="*/ 0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9"/>
                <a:gd name="T25" fmla="*/ 0 h 417"/>
                <a:gd name="T26" fmla="*/ 259 w 259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9" h="417">
                  <a:moveTo>
                    <a:pt x="75" y="0"/>
                  </a:moveTo>
                  <a:lnTo>
                    <a:pt x="259" y="21"/>
                  </a:lnTo>
                  <a:lnTo>
                    <a:pt x="135" y="241"/>
                  </a:lnTo>
                  <a:lnTo>
                    <a:pt x="110" y="417"/>
                  </a:lnTo>
                  <a:lnTo>
                    <a:pt x="0" y="350"/>
                  </a:lnTo>
                  <a:lnTo>
                    <a:pt x="25" y="8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0EA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3" name="Freeform 14"/>
            <p:cNvSpPr>
              <a:spLocks/>
            </p:cNvSpPr>
            <p:nvPr/>
          </p:nvSpPr>
          <p:spPr bwMode="auto">
            <a:xfrm>
              <a:off x="3216" y="2803"/>
              <a:ext cx="141" cy="82"/>
            </a:xfrm>
            <a:custGeom>
              <a:avLst/>
              <a:gdLst>
                <a:gd name="T0" fmla="*/ 0 w 423"/>
                <a:gd name="T1" fmla="*/ 0 h 247"/>
                <a:gd name="T2" fmla="*/ 0 w 423"/>
                <a:gd name="T3" fmla="*/ 0 h 247"/>
                <a:gd name="T4" fmla="*/ 0 w 423"/>
                <a:gd name="T5" fmla="*/ 0 h 247"/>
                <a:gd name="T6" fmla="*/ 0 w 423"/>
                <a:gd name="T7" fmla="*/ 0 h 247"/>
                <a:gd name="T8" fmla="*/ 0 w 423"/>
                <a:gd name="T9" fmla="*/ 0 h 247"/>
                <a:gd name="T10" fmla="*/ 0 w 423"/>
                <a:gd name="T11" fmla="*/ 0 h 2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3"/>
                <a:gd name="T19" fmla="*/ 0 h 247"/>
                <a:gd name="T20" fmla="*/ 423 w 423"/>
                <a:gd name="T21" fmla="*/ 247 h 2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3" h="247">
                  <a:moveTo>
                    <a:pt x="0" y="16"/>
                  </a:moveTo>
                  <a:lnTo>
                    <a:pt x="174" y="0"/>
                  </a:lnTo>
                  <a:lnTo>
                    <a:pt x="423" y="201"/>
                  </a:lnTo>
                  <a:lnTo>
                    <a:pt x="44" y="247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0EA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4" name="Freeform 15"/>
            <p:cNvSpPr>
              <a:spLocks/>
            </p:cNvSpPr>
            <p:nvPr/>
          </p:nvSpPr>
          <p:spPr bwMode="auto">
            <a:xfrm>
              <a:off x="3177" y="2893"/>
              <a:ext cx="793" cy="250"/>
            </a:xfrm>
            <a:custGeom>
              <a:avLst/>
              <a:gdLst>
                <a:gd name="T0" fmla="*/ 0 w 2378"/>
                <a:gd name="T1" fmla="*/ 0 h 751"/>
                <a:gd name="T2" fmla="*/ 0 w 2378"/>
                <a:gd name="T3" fmla="*/ 0 h 751"/>
                <a:gd name="T4" fmla="*/ 0 w 2378"/>
                <a:gd name="T5" fmla="*/ 0 h 751"/>
                <a:gd name="T6" fmla="*/ 0 w 2378"/>
                <a:gd name="T7" fmla="*/ 0 h 751"/>
                <a:gd name="T8" fmla="*/ 0 w 2378"/>
                <a:gd name="T9" fmla="*/ 0 h 751"/>
                <a:gd name="T10" fmla="*/ 0 w 2378"/>
                <a:gd name="T11" fmla="*/ 0 h 751"/>
                <a:gd name="T12" fmla="*/ 0 w 2378"/>
                <a:gd name="T13" fmla="*/ 0 h 751"/>
                <a:gd name="T14" fmla="*/ 0 w 2378"/>
                <a:gd name="T15" fmla="*/ 0 h 751"/>
                <a:gd name="T16" fmla="*/ 0 w 2378"/>
                <a:gd name="T17" fmla="*/ 0 h 751"/>
                <a:gd name="T18" fmla="*/ 0 w 2378"/>
                <a:gd name="T19" fmla="*/ 0 h 751"/>
                <a:gd name="T20" fmla="*/ 0 w 2378"/>
                <a:gd name="T21" fmla="*/ 0 h 751"/>
                <a:gd name="T22" fmla="*/ 0 w 2378"/>
                <a:gd name="T23" fmla="*/ 0 h 751"/>
                <a:gd name="T24" fmla="*/ 0 w 2378"/>
                <a:gd name="T25" fmla="*/ 0 h 751"/>
                <a:gd name="T26" fmla="*/ 0 w 2378"/>
                <a:gd name="T27" fmla="*/ 0 h 751"/>
                <a:gd name="T28" fmla="*/ 0 w 2378"/>
                <a:gd name="T29" fmla="*/ 0 h 751"/>
                <a:gd name="T30" fmla="*/ 0 w 2378"/>
                <a:gd name="T31" fmla="*/ 0 h 751"/>
                <a:gd name="T32" fmla="*/ 0 w 2378"/>
                <a:gd name="T33" fmla="*/ 0 h 751"/>
                <a:gd name="T34" fmla="*/ 0 w 2378"/>
                <a:gd name="T35" fmla="*/ 0 h 75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78"/>
                <a:gd name="T55" fmla="*/ 0 h 751"/>
                <a:gd name="T56" fmla="*/ 2378 w 2378"/>
                <a:gd name="T57" fmla="*/ 751 h 75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78" h="751">
                  <a:moveTo>
                    <a:pt x="155" y="301"/>
                  </a:moveTo>
                  <a:lnTo>
                    <a:pt x="129" y="450"/>
                  </a:lnTo>
                  <a:lnTo>
                    <a:pt x="0" y="601"/>
                  </a:lnTo>
                  <a:lnTo>
                    <a:pt x="563" y="751"/>
                  </a:lnTo>
                  <a:lnTo>
                    <a:pt x="1684" y="647"/>
                  </a:lnTo>
                  <a:lnTo>
                    <a:pt x="1763" y="616"/>
                  </a:lnTo>
                  <a:lnTo>
                    <a:pt x="1913" y="647"/>
                  </a:lnTo>
                  <a:lnTo>
                    <a:pt x="2042" y="630"/>
                  </a:lnTo>
                  <a:lnTo>
                    <a:pt x="2187" y="607"/>
                  </a:lnTo>
                  <a:lnTo>
                    <a:pt x="2221" y="580"/>
                  </a:lnTo>
                  <a:lnTo>
                    <a:pt x="2276" y="534"/>
                  </a:lnTo>
                  <a:lnTo>
                    <a:pt x="2326" y="490"/>
                  </a:lnTo>
                  <a:lnTo>
                    <a:pt x="2348" y="471"/>
                  </a:lnTo>
                  <a:lnTo>
                    <a:pt x="2378" y="186"/>
                  </a:lnTo>
                  <a:lnTo>
                    <a:pt x="2218" y="0"/>
                  </a:lnTo>
                  <a:lnTo>
                    <a:pt x="1439" y="140"/>
                  </a:lnTo>
                  <a:lnTo>
                    <a:pt x="155" y="301"/>
                  </a:lnTo>
                  <a:close/>
                </a:path>
              </a:pathLst>
            </a:custGeom>
            <a:solidFill>
              <a:srgbClr val="D1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5" name="Freeform 16"/>
            <p:cNvSpPr>
              <a:spLocks/>
            </p:cNvSpPr>
            <p:nvPr/>
          </p:nvSpPr>
          <p:spPr bwMode="auto">
            <a:xfrm>
              <a:off x="2961" y="2573"/>
              <a:ext cx="1021" cy="577"/>
            </a:xfrm>
            <a:custGeom>
              <a:avLst/>
              <a:gdLst>
                <a:gd name="T0" fmla="*/ 0 w 3063"/>
                <a:gd name="T1" fmla="*/ 0 h 1730"/>
                <a:gd name="T2" fmla="*/ 0 w 3063"/>
                <a:gd name="T3" fmla="*/ 0 h 1730"/>
                <a:gd name="T4" fmla="*/ 0 w 3063"/>
                <a:gd name="T5" fmla="*/ 0 h 1730"/>
                <a:gd name="T6" fmla="*/ 0 w 3063"/>
                <a:gd name="T7" fmla="*/ 0 h 1730"/>
                <a:gd name="T8" fmla="*/ 0 w 3063"/>
                <a:gd name="T9" fmla="*/ 0 h 1730"/>
                <a:gd name="T10" fmla="*/ 0 w 3063"/>
                <a:gd name="T11" fmla="*/ 0 h 1730"/>
                <a:gd name="T12" fmla="*/ 0 w 3063"/>
                <a:gd name="T13" fmla="*/ 0 h 1730"/>
                <a:gd name="T14" fmla="*/ 0 w 3063"/>
                <a:gd name="T15" fmla="*/ 0 h 1730"/>
                <a:gd name="T16" fmla="*/ 0 w 3063"/>
                <a:gd name="T17" fmla="*/ 0 h 1730"/>
                <a:gd name="T18" fmla="*/ 0 w 3063"/>
                <a:gd name="T19" fmla="*/ 0 h 1730"/>
                <a:gd name="T20" fmla="*/ 0 w 3063"/>
                <a:gd name="T21" fmla="*/ 0 h 1730"/>
                <a:gd name="T22" fmla="*/ 0 w 3063"/>
                <a:gd name="T23" fmla="*/ 0 h 1730"/>
                <a:gd name="T24" fmla="*/ 0 w 3063"/>
                <a:gd name="T25" fmla="*/ 0 h 1730"/>
                <a:gd name="T26" fmla="*/ 0 w 3063"/>
                <a:gd name="T27" fmla="*/ 0 h 1730"/>
                <a:gd name="T28" fmla="*/ 0 w 3063"/>
                <a:gd name="T29" fmla="*/ 0 h 1730"/>
                <a:gd name="T30" fmla="*/ 0 w 3063"/>
                <a:gd name="T31" fmla="*/ 0 h 1730"/>
                <a:gd name="T32" fmla="*/ 0 w 3063"/>
                <a:gd name="T33" fmla="*/ 0 h 1730"/>
                <a:gd name="T34" fmla="*/ 0 w 3063"/>
                <a:gd name="T35" fmla="*/ 0 h 1730"/>
                <a:gd name="T36" fmla="*/ 0 w 3063"/>
                <a:gd name="T37" fmla="*/ 0 h 1730"/>
                <a:gd name="T38" fmla="*/ 0 w 3063"/>
                <a:gd name="T39" fmla="*/ 0 h 1730"/>
                <a:gd name="T40" fmla="*/ 0 w 3063"/>
                <a:gd name="T41" fmla="*/ 0 h 1730"/>
                <a:gd name="T42" fmla="*/ 0 w 3063"/>
                <a:gd name="T43" fmla="*/ 0 h 1730"/>
                <a:gd name="T44" fmla="*/ 0 w 3063"/>
                <a:gd name="T45" fmla="*/ 0 h 1730"/>
                <a:gd name="T46" fmla="*/ 0 w 3063"/>
                <a:gd name="T47" fmla="*/ 0 h 1730"/>
                <a:gd name="T48" fmla="*/ 0 w 3063"/>
                <a:gd name="T49" fmla="*/ 0 h 1730"/>
                <a:gd name="T50" fmla="*/ 0 w 3063"/>
                <a:gd name="T51" fmla="*/ 0 h 1730"/>
                <a:gd name="T52" fmla="*/ 0 w 3063"/>
                <a:gd name="T53" fmla="*/ 0 h 1730"/>
                <a:gd name="T54" fmla="*/ 0 w 3063"/>
                <a:gd name="T55" fmla="*/ 0 h 1730"/>
                <a:gd name="T56" fmla="*/ 0 w 3063"/>
                <a:gd name="T57" fmla="*/ 0 h 1730"/>
                <a:gd name="T58" fmla="*/ 0 w 3063"/>
                <a:gd name="T59" fmla="*/ 0 h 1730"/>
                <a:gd name="T60" fmla="*/ 0 w 3063"/>
                <a:gd name="T61" fmla="*/ 0 h 1730"/>
                <a:gd name="T62" fmla="*/ 0 w 3063"/>
                <a:gd name="T63" fmla="*/ 0 h 1730"/>
                <a:gd name="T64" fmla="*/ 0 w 3063"/>
                <a:gd name="T65" fmla="*/ 0 h 1730"/>
                <a:gd name="T66" fmla="*/ 0 w 3063"/>
                <a:gd name="T67" fmla="*/ 0 h 1730"/>
                <a:gd name="T68" fmla="*/ 0 w 3063"/>
                <a:gd name="T69" fmla="*/ 0 h 1730"/>
                <a:gd name="T70" fmla="*/ 0 w 3063"/>
                <a:gd name="T71" fmla="*/ 0 h 1730"/>
                <a:gd name="T72" fmla="*/ 0 w 3063"/>
                <a:gd name="T73" fmla="*/ 0 h 173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63"/>
                <a:gd name="T112" fmla="*/ 0 h 1730"/>
                <a:gd name="T113" fmla="*/ 3063 w 3063"/>
                <a:gd name="T114" fmla="*/ 1730 h 173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63" h="1730">
                  <a:moveTo>
                    <a:pt x="15" y="29"/>
                  </a:moveTo>
                  <a:lnTo>
                    <a:pt x="134" y="0"/>
                  </a:lnTo>
                  <a:lnTo>
                    <a:pt x="205" y="184"/>
                  </a:lnTo>
                  <a:lnTo>
                    <a:pt x="306" y="212"/>
                  </a:lnTo>
                  <a:lnTo>
                    <a:pt x="880" y="630"/>
                  </a:lnTo>
                  <a:lnTo>
                    <a:pt x="669" y="680"/>
                  </a:lnTo>
                  <a:lnTo>
                    <a:pt x="809" y="936"/>
                  </a:lnTo>
                  <a:lnTo>
                    <a:pt x="1284" y="885"/>
                  </a:lnTo>
                  <a:lnTo>
                    <a:pt x="1594" y="980"/>
                  </a:lnTo>
                  <a:lnTo>
                    <a:pt x="2453" y="705"/>
                  </a:lnTo>
                  <a:lnTo>
                    <a:pt x="2883" y="730"/>
                  </a:lnTo>
                  <a:lnTo>
                    <a:pt x="3063" y="970"/>
                  </a:lnTo>
                  <a:lnTo>
                    <a:pt x="3014" y="1427"/>
                  </a:lnTo>
                  <a:lnTo>
                    <a:pt x="2858" y="1555"/>
                  </a:lnTo>
                  <a:lnTo>
                    <a:pt x="2537" y="1614"/>
                  </a:lnTo>
                  <a:lnTo>
                    <a:pt x="2388" y="1581"/>
                  </a:lnTo>
                  <a:lnTo>
                    <a:pt x="2269" y="1620"/>
                  </a:lnTo>
                  <a:lnTo>
                    <a:pt x="1115" y="1730"/>
                  </a:lnTo>
                  <a:lnTo>
                    <a:pt x="561" y="1594"/>
                  </a:lnTo>
                  <a:lnTo>
                    <a:pt x="964" y="1535"/>
                  </a:lnTo>
                  <a:lnTo>
                    <a:pt x="2554" y="1409"/>
                  </a:lnTo>
                  <a:lnTo>
                    <a:pt x="2808" y="1395"/>
                  </a:lnTo>
                  <a:lnTo>
                    <a:pt x="2908" y="1160"/>
                  </a:lnTo>
                  <a:lnTo>
                    <a:pt x="2892" y="1133"/>
                  </a:lnTo>
                  <a:lnTo>
                    <a:pt x="2855" y="1074"/>
                  </a:lnTo>
                  <a:lnTo>
                    <a:pt x="2834" y="1042"/>
                  </a:lnTo>
                  <a:lnTo>
                    <a:pt x="2815" y="1012"/>
                  </a:lnTo>
                  <a:lnTo>
                    <a:pt x="2788" y="980"/>
                  </a:lnTo>
                  <a:lnTo>
                    <a:pt x="2536" y="1006"/>
                  </a:lnTo>
                  <a:lnTo>
                    <a:pt x="2372" y="1029"/>
                  </a:lnTo>
                  <a:lnTo>
                    <a:pt x="2298" y="1040"/>
                  </a:lnTo>
                  <a:lnTo>
                    <a:pt x="784" y="1215"/>
                  </a:lnTo>
                  <a:lnTo>
                    <a:pt x="703" y="1237"/>
                  </a:lnTo>
                  <a:lnTo>
                    <a:pt x="0" y="119"/>
                  </a:lnTo>
                  <a:lnTo>
                    <a:pt x="459" y="710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7A7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6" name="Freeform 17"/>
            <p:cNvSpPr>
              <a:spLocks/>
            </p:cNvSpPr>
            <p:nvPr/>
          </p:nvSpPr>
          <p:spPr bwMode="auto">
            <a:xfrm>
              <a:off x="3660" y="2798"/>
              <a:ext cx="198" cy="60"/>
            </a:xfrm>
            <a:custGeom>
              <a:avLst/>
              <a:gdLst>
                <a:gd name="T0" fmla="*/ 0 w 593"/>
                <a:gd name="T1" fmla="*/ 0 h 178"/>
                <a:gd name="T2" fmla="*/ 0 w 593"/>
                <a:gd name="T3" fmla="*/ 0 h 178"/>
                <a:gd name="T4" fmla="*/ 0 w 593"/>
                <a:gd name="T5" fmla="*/ 0 h 178"/>
                <a:gd name="T6" fmla="*/ 0 w 593"/>
                <a:gd name="T7" fmla="*/ 0 h 178"/>
                <a:gd name="T8" fmla="*/ 0 w 593"/>
                <a:gd name="T9" fmla="*/ 0 h 178"/>
                <a:gd name="T10" fmla="*/ 0 w 593"/>
                <a:gd name="T11" fmla="*/ 0 h 178"/>
                <a:gd name="T12" fmla="*/ 0 w 593"/>
                <a:gd name="T13" fmla="*/ 0 h 178"/>
                <a:gd name="T14" fmla="*/ 0 w 593"/>
                <a:gd name="T15" fmla="*/ 0 h 178"/>
                <a:gd name="T16" fmla="*/ 0 w 593"/>
                <a:gd name="T17" fmla="*/ 0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3"/>
                <a:gd name="T28" fmla="*/ 0 h 178"/>
                <a:gd name="T29" fmla="*/ 593 w 593"/>
                <a:gd name="T30" fmla="*/ 178 h 1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3" h="178">
                  <a:moveTo>
                    <a:pt x="0" y="178"/>
                  </a:moveTo>
                  <a:lnTo>
                    <a:pt x="423" y="161"/>
                  </a:lnTo>
                  <a:lnTo>
                    <a:pt x="593" y="142"/>
                  </a:lnTo>
                  <a:lnTo>
                    <a:pt x="519" y="68"/>
                  </a:lnTo>
                  <a:lnTo>
                    <a:pt x="546" y="0"/>
                  </a:lnTo>
                  <a:lnTo>
                    <a:pt x="380" y="29"/>
                  </a:lnTo>
                  <a:lnTo>
                    <a:pt x="155" y="124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948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7" name="Freeform 18"/>
            <p:cNvSpPr>
              <a:spLocks/>
            </p:cNvSpPr>
            <p:nvPr/>
          </p:nvSpPr>
          <p:spPr bwMode="auto">
            <a:xfrm>
              <a:off x="3267" y="2644"/>
              <a:ext cx="88" cy="159"/>
            </a:xfrm>
            <a:custGeom>
              <a:avLst/>
              <a:gdLst>
                <a:gd name="T0" fmla="*/ 0 w 264"/>
                <a:gd name="T1" fmla="*/ 0 h 477"/>
                <a:gd name="T2" fmla="*/ 0 w 264"/>
                <a:gd name="T3" fmla="*/ 0 h 477"/>
                <a:gd name="T4" fmla="*/ 0 w 264"/>
                <a:gd name="T5" fmla="*/ 0 h 477"/>
                <a:gd name="T6" fmla="*/ 0 w 264"/>
                <a:gd name="T7" fmla="*/ 0 h 477"/>
                <a:gd name="T8" fmla="*/ 0 w 264"/>
                <a:gd name="T9" fmla="*/ 0 h 477"/>
                <a:gd name="T10" fmla="*/ 0 w 264"/>
                <a:gd name="T11" fmla="*/ 0 h 477"/>
                <a:gd name="T12" fmla="*/ 0 w 264"/>
                <a:gd name="T13" fmla="*/ 0 h 477"/>
                <a:gd name="T14" fmla="*/ 0 w 264"/>
                <a:gd name="T15" fmla="*/ 0 h 477"/>
                <a:gd name="T16" fmla="*/ 0 w 264"/>
                <a:gd name="T17" fmla="*/ 0 h 477"/>
                <a:gd name="T18" fmla="*/ 0 w 264"/>
                <a:gd name="T19" fmla="*/ 0 h 477"/>
                <a:gd name="T20" fmla="*/ 0 w 264"/>
                <a:gd name="T21" fmla="*/ 0 h 477"/>
                <a:gd name="T22" fmla="*/ 0 w 264"/>
                <a:gd name="T23" fmla="*/ 0 h 4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4"/>
                <a:gd name="T37" fmla="*/ 0 h 477"/>
                <a:gd name="T38" fmla="*/ 264 w 264"/>
                <a:gd name="T39" fmla="*/ 477 h 47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4" h="477">
                  <a:moveTo>
                    <a:pt x="9" y="420"/>
                  </a:moveTo>
                  <a:lnTo>
                    <a:pt x="0" y="266"/>
                  </a:lnTo>
                  <a:lnTo>
                    <a:pt x="59" y="96"/>
                  </a:lnTo>
                  <a:lnTo>
                    <a:pt x="109" y="0"/>
                  </a:lnTo>
                  <a:lnTo>
                    <a:pt x="264" y="81"/>
                  </a:lnTo>
                  <a:lnTo>
                    <a:pt x="214" y="106"/>
                  </a:lnTo>
                  <a:lnTo>
                    <a:pt x="119" y="131"/>
                  </a:lnTo>
                  <a:lnTo>
                    <a:pt x="73" y="245"/>
                  </a:lnTo>
                  <a:lnTo>
                    <a:pt x="73" y="366"/>
                  </a:lnTo>
                  <a:lnTo>
                    <a:pt x="144" y="477"/>
                  </a:lnTo>
                  <a:lnTo>
                    <a:pt x="9" y="420"/>
                  </a:lnTo>
                  <a:close/>
                </a:path>
              </a:pathLst>
            </a:custGeom>
            <a:solidFill>
              <a:srgbClr val="B8AD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8" name="Freeform 19"/>
            <p:cNvSpPr>
              <a:spLocks/>
            </p:cNvSpPr>
            <p:nvPr/>
          </p:nvSpPr>
          <p:spPr bwMode="auto">
            <a:xfrm>
              <a:off x="3283" y="2186"/>
              <a:ext cx="462" cy="165"/>
            </a:xfrm>
            <a:custGeom>
              <a:avLst/>
              <a:gdLst>
                <a:gd name="T0" fmla="*/ 0 w 1385"/>
                <a:gd name="T1" fmla="*/ 0 h 496"/>
                <a:gd name="T2" fmla="*/ 0 w 1385"/>
                <a:gd name="T3" fmla="*/ 0 h 496"/>
                <a:gd name="T4" fmla="*/ 0 w 1385"/>
                <a:gd name="T5" fmla="*/ 0 h 496"/>
                <a:gd name="T6" fmla="*/ 0 w 1385"/>
                <a:gd name="T7" fmla="*/ 0 h 496"/>
                <a:gd name="T8" fmla="*/ 0 w 1385"/>
                <a:gd name="T9" fmla="*/ 0 h 496"/>
                <a:gd name="T10" fmla="*/ 0 w 1385"/>
                <a:gd name="T11" fmla="*/ 0 h 496"/>
                <a:gd name="T12" fmla="*/ 0 w 1385"/>
                <a:gd name="T13" fmla="*/ 0 h 496"/>
                <a:gd name="T14" fmla="*/ 0 w 1385"/>
                <a:gd name="T15" fmla="*/ 0 h 4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85"/>
                <a:gd name="T25" fmla="*/ 0 h 496"/>
                <a:gd name="T26" fmla="*/ 1385 w 1385"/>
                <a:gd name="T27" fmla="*/ 496 h 4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85" h="496">
                  <a:moveTo>
                    <a:pt x="0" y="297"/>
                  </a:moveTo>
                  <a:lnTo>
                    <a:pt x="1110" y="0"/>
                  </a:lnTo>
                  <a:lnTo>
                    <a:pt x="1255" y="31"/>
                  </a:lnTo>
                  <a:lnTo>
                    <a:pt x="269" y="309"/>
                  </a:lnTo>
                  <a:lnTo>
                    <a:pt x="1385" y="121"/>
                  </a:lnTo>
                  <a:lnTo>
                    <a:pt x="291" y="496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B8AD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9" name="Freeform 20"/>
            <p:cNvSpPr>
              <a:spLocks/>
            </p:cNvSpPr>
            <p:nvPr/>
          </p:nvSpPr>
          <p:spPr bwMode="auto">
            <a:xfrm>
              <a:off x="3184" y="2785"/>
              <a:ext cx="198" cy="100"/>
            </a:xfrm>
            <a:custGeom>
              <a:avLst/>
              <a:gdLst>
                <a:gd name="T0" fmla="*/ 0 w 595"/>
                <a:gd name="T1" fmla="*/ 0 h 300"/>
                <a:gd name="T2" fmla="*/ 0 w 595"/>
                <a:gd name="T3" fmla="*/ 0 h 300"/>
                <a:gd name="T4" fmla="*/ 0 w 595"/>
                <a:gd name="T5" fmla="*/ 0 h 300"/>
                <a:gd name="T6" fmla="*/ 0 w 595"/>
                <a:gd name="T7" fmla="*/ 0 h 300"/>
                <a:gd name="T8" fmla="*/ 0 w 595"/>
                <a:gd name="T9" fmla="*/ 0 h 300"/>
                <a:gd name="T10" fmla="*/ 0 w 595"/>
                <a:gd name="T11" fmla="*/ 0 h 300"/>
                <a:gd name="T12" fmla="*/ 0 w 595"/>
                <a:gd name="T13" fmla="*/ 0 h 300"/>
                <a:gd name="T14" fmla="*/ 0 w 595"/>
                <a:gd name="T15" fmla="*/ 0 h 300"/>
                <a:gd name="T16" fmla="*/ 0 w 595"/>
                <a:gd name="T17" fmla="*/ 0 h 300"/>
                <a:gd name="T18" fmla="*/ 0 w 595"/>
                <a:gd name="T19" fmla="*/ 0 h 300"/>
                <a:gd name="T20" fmla="*/ 0 w 595"/>
                <a:gd name="T21" fmla="*/ 0 h 3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95"/>
                <a:gd name="T34" fmla="*/ 0 h 300"/>
                <a:gd name="T35" fmla="*/ 595 w 595"/>
                <a:gd name="T36" fmla="*/ 300 h 3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95" h="300">
                  <a:moveTo>
                    <a:pt x="0" y="44"/>
                  </a:moveTo>
                  <a:lnTo>
                    <a:pt x="187" y="0"/>
                  </a:lnTo>
                  <a:lnTo>
                    <a:pt x="428" y="131"/>
                  </a:lnTo>
                  <a:lnTo>
                    <a:pt x="595" y="251"/>
                  </a:lnTo>
                  <a:lnTo>
                    <a:pt x="490" y="269"/>
                  </a:lnTo>
                  <a:lnTo>
                    <a:pt x="375" y="193"/>
                  </a:lnTo>
                  <a:lnTo>
                    <a:pt x="291" y="109"/>
                  </a:lnTo>
                  <a:lnTo>
                    <a:pt x="155" y="94"/>
                  </a:lnTo>
                  <a:lnTo>
                    <a:pt x="140" y="3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B8AD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0" name="Freeform 21"/>
            <p:cNvSpPr>
              <a:spLocks/>
            </p:cNvSpPr>
            <p:nvPr/>
          </p:nvSpPr>
          <p:spPr bwMode="auto">
            <a:xfrm>
              <a:off x="3493" y="2413"/>
              <a:ext cx="151" cy="403"/>
            </a:xfrm>
            <a:custGeom>
              <a:avLst/>
              <a:gdLst>
                <a:gd name="T0" fmla="*/ 0 w 452"/>
                <a:gd name="T1" fmla="*/ 0 h 1211"/>
                <a:gd name="T2" fmla="*/ 0 w 452"/>
                <a:gd name="T3" fmla="*/ 0 h 1211"/>
                <a:gd name="T4" fmla="*/ 0 w 452"/>
                <a:gd name="T5" fmla="*/ 0 h 1211"/>
                <a:gd name="T6" fmla="*/ 0 w 452"/>
                <a:gd name="T7" fmla="*/ 0 h 1211"/>
                <a:gd name="T8" fmla="*/ 0 w 452"/>
                <a:gd name="T9" fmla="*/ 0 h 1211"/>
                <a:gd name="T10" fmla="*/ 0 w 452"/>
                <a:gd name="T11" fmla="*/ 0 h 1211"/>
                <a:gd name="T12" fmla="*/ 0 w 452"/>
                <a:gd name="T13" fmla="*/ 0 h 1211"/>
                <a:gd name="T14" fmla="*/ 0 w 452"/>
                <a:gd name="T15" fmla="*/ 0 h 1211"/>
                <a:gd name="T16" fmla="*/ 0 w 452"/>
                <a:gd name="T17" fmla="*/ 0 h 1211"/>
                <a:gd name="T18" fmla="*/ 0 w 452"/>
                <a:gd name="T19" fmla="*/ 0 h 1211"/>
                <a:gd name="T20" fmla="*/ 0 w 452"/>
                <a:gd name="T21" fmla="*/ 0 h 1211"/>
                <a:gd name="T22" fmla="*/ 0 w 452"/>
                <a:gd name="T23" fmla="*/ 0 h 1211"/>
                <a:gd name="T24" fmla="*/ 0 w 452"/>
                <a:gd name="T25" fmla="*/ 0 h 1211"/>
                <a:gd name="T26" fmla="*/ 0 w 452"/>
                <a:gd name="T27" fmla="*/ 0 h 1211"/>
                <a:gd name="T28" fmla="*/ 0 w 452"/>
                <a:gd name="T29" fmla="*/ 0 h 1211"/>
                <a:gd name="T30" fmla="*/ 0 w 452"/>
                <a:gd name="T31" fmla="*/ 0 h 1211"/>
                <a:gd name="T32" fmla="*/ 0 w 452"/>
                <a:gd name="T33" fmla="*/ 0 h 1211"/>
                <a:gd name="T34" fmla="*/ 0 w 452"/>
                <a:gd name="T35" fmla="*/ 0 h 12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2"/>
                <a:gd name="T55" fmla="*/ 0 h 1211"/>
                <a:gd name="T56" fmla="*/ 452 w 452"/>
                <a:gd name="T57" fmla="*/ 1211 h 121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2" h="1211">
                  <a:moveTo>
                    <a:pt x="71" y="96"/>
                  </a:moveTo>
                  <a:lnTo>
                    <a:pt x="362" y="0"/>
                  </a:lnTo>
                  <a:lnTo>
                    <a:pt x="452" y="110"/>
                  </a:lnTo>
                  <a:lnTo>
                    <a:pt x="322" y="776"/>
                  </a:lnTo>
                  <a:lnTo>
                    <a:pt x="186" y="896"/>
                  </a:lnTo>
                  <a:lnTo>
                    <a:pt x="182" y="1211"/>
                  </a:lnTo>
                  <a:lnTo>
                    <a:pt x="71" y="1086"/>
                  </a:lnTo>
                  <a:lnTo>
                    <a:pt x="49" y="941"/>
                  </a:lnTo>
                  <a:lnTo>
                    <a:pt x="27" y="841"/>
                  </a:lnTo>
                  <a:lnTo>
                    <a:pt x="5" y="794"/>
                  </a:lnTo>
                  <a:lnTo>
                    <a:pt x="0" y="772"/>
                  </a:lnTo>
                  <a:lnTo>
                    <a:pt x="5" y="716"/>
                  </a:lnTo>
                  <a:lnTo>
                    <a:pt x="30" y="549"/>
                  </a:lnTo>
                  <a:lnTo>
                    <a:pt x="61" y="382"/>
                  </a:lnTo>
                  <a:lnTo>
                    <a:pt x="77" y="305"/>
                  </a:lnTo>
                  <a:lnTo>
                    <a:pt x="37" y="121"/>
                  </a:lnTo>
                  <a:lnTo>
                    <a:pt x="71" y="96"/>
                  </a:lnTo>
                  <a:close/>
                </a:path>
              </a:pathLst>
            </a:custGeom>
            <a:solidFill>
              <a:srgbClr val="FF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1" name="Freeform 22"/>
            <p:cNvSpPr>
              <a:spLocks/>
            </p:cNvSpPr>
            <p:nvPr/>
          </p:nvSpPr>
          <p:spPr bwMode="auto">
            <a:xfrm>
              <a:off x="3510" y="2396"/>
              <a:ext cx="158" cy="430"/>
            </a:xfrm>
            <a:custGeom>
              <a:avLst/>
              <a:gdLst>
                <a:gd name="T0" fmla="*/ 0 w 474"/>
                <a:gd name="T1" fmla="*/ 0 h 1290"/>
                <a:gd name="T2" fmla="*/ 0 w 474"/>
                <a:gd name="T3" fmla="*/ 0 h 1290"/>
                <a:gd name="T4" fmla="*/ 0 w 474"/>
                <a:gd name="T5" fmla="*/ 0 h 1290"/>
                <a:gd name="T6" fmla="*/ 0 w 474"/>
                <a:gd name="T7" fmla="*/ 0 h 1290"/>
                <a:gd name="T8" fmla="*/ 0 w 474"/>
                <a:gd name="T9" fmla="*/ 0 h 1290"/>
                <a:gd name="T10" fmla="*/ 0 w 474"/>
                <a:gd name="T11" fmla="*/ 0 h 1290"/>
                <a:gd name="T12" fmla="*/ 0 w 474"/>
                <a:gd name="T13" fmla="*/ 0 h 1290"/>
                <a:gd name="T14" fmla="*/ 0 w 474"/>
                <a:gd name="T15" fmla="*/ 0 h 1290"/>
                <a:gd name="T16" fmla="*/ 0 w 474"/>
                <a:gd name="T17" fmla="*/ 0 h 1290"/>
                <a:gd name="T18" fmla="*/ 0 w 474"/>
                <a:gd name="T19" fmla="*/ 0 h 1290"/>
                <a:gd name="T20" fmla="*/ 0 w 474"/>
                <a:gd name="T21" fmla="*/ 0 h 1290"/>
                <a:gd name="T22" fmla="*/ 0 w 474"/>
                <a:gd name="T23" fmla="*/ 0 h 1290"/>
                <a:gd name="T24" fmla="*/ 0 w 474"/>
                <a:gd name="T25" fmla="*/ 0 h 1290"/>
                <a:gd name="T26" fmla="*/ 0 w 474"/>
                <a:gd name="T27" fmla="*/ 0 h 1290"/>
                <a:gd name="T28" fmla="*/ 0 w 474"/>
                <a:gd name="T29" fmla="*/ 0 h 1290"/>
                <a:gd name="T30" fmla="*/ 0 w 474"/>
                <a:gd name="T31" fmla="*/ 0 h 1290"/>
                <a:gd name="T32" fmla="*/ 0 w 474"/>
                <a:gd name="T33" fmla="*/ 0 h 1290"/>
                <a:gd name="T34" fmla="*/ 0 w 474"/>
                <a:gd name="T35" fmla="*/ 0 h 1290"/>
                <a:gd name="T36" fmla="*/ 0 w 474"/>
                <a:gd name="T37" fmla="*/ 0 h 1290"/>
                <a:gd name="T38" fmla="*/ 0 w 474"/>
                <a:gd name="T39" fmla="*/ 0 h 1290"/>
                <a:gd name="T40" fmla="*/ 0 w 474"/>
                <a:gd name="T41" fmla="*/ 0 h 1290"/>
                <a:gd name="T42" fmla="*/ 0 w 474"/>
                <a:gd name="T43" fmla="*/ 0 h 1290"/>
                <a:gd name="T44" fmla="*/ 0 w 474"/>
                <a:gd name="T45" fmla="*/ 0 h 1290"/>
                <a:gd name="T46" fmla="*/ 0 w 474"/>
                <a:gd name="T47" fmla="*/ 0 h 1290"/>
                <a:gd name="T48" fmla="*/ 0 w 474"/>
                <a:gd name="T49" fmla="*/ 0 h 1290"/>
                <a:gd name="T50" fmla="*/ 0 w 474"/>
                <a:gd name="T51" fmla="*/ 0 h 1290"/>
                <a:gd name="T52" fmla="*/ 0 w 474"/>
                <a:gd name="T53" fmla="*/ 0 h 1290"/>
                <a:gd name="T54" fmla="*/ 0 w 474"/>
                <a:gd name="T55" fmla="*/ 0 h 1290"/>
                <a:gd name="T56" fmla="*/ 0 w 474"/>
                <a:gd name="T57" fmla="*/ 0 h 129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74"/>
                <a:gd name="T88" fmla="*/ 0 h 1290"/>
                <a:gd name="T89" fmla="*/ 474 w 474"/>
                <a:gd name="T90" fmla="*/ 1290 h 129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74" h="1290">
                  <a:moveTo>
                    <a:pt x="0" y="109"/>
                  </a:moveTo>
                  <a:lnTo>
                    <a:pt x="369" y="0"/>
                  </a:lnTo>
                  <a:lnTo>
                    <a:pt x="474" y="214"/>
                  </a:lnTo>
                  <a:lnTo>
                    <a:pt x="310" y="689"/>
                  </a:lnTo>
                  <a:lnTo>
                    <a:pt x="434" y="1005"/>
                  </a:lnTo>
                  <a:lnTo>
                    <a:pt x="230" y="959"/>
                  </a:lnTo>
                  <a:lnTo>
                    <a:pt x="140" y="1290"/>
                  </a:lnTo>
                  <a:lnTo>
                    <a:pt x="57" y="1026"/>
                  </a:lnTo>
                  <a:lnTo>
                    <a:pt x="15" y="779"/>
                  </a:lnTo>
                  <a:lnTo>
                    <a:pt x="90" y="509"/>
                  </a:lnTo>
                  <a:lnTo>
                    <a:pt x="34" y="304"/>
                  </a:lnTo>
                  <a:lnTo>
                    <a:pt x="124" y="214"/>
                  </a:lnTo>
                  <a:lnTo>
                    <a:pt x="230" y="244"/>
                  </a:lnTo>
                  <a:lnTo>
                    <a:pt x="190" y="339"/>
                  </a:lnTo>
                  <a:lnTo>
                    <a:pt x="264" y="390"/>
                  </a:lnTo>
                  <a:lnTo>
                    <a:pt x="115" y="689"/>
                  </a:lnTo>
                  <a:lnTo>
                    <a:pt x="190" y="675"/>
                  </a:lnTo>
                  <a:lnTo>
                    <a:pt x="115" y="900"/>
                  </a:lnTo>
                  <a:lnTo>
                    <a:pt x="214" y="785"/>
                  </a:lnTo>
                  <a:lnTo>
                    <a:pt x="260" y="555"/>
                  </a:lnTo>
                  <a:lnTo>
                    <a:pt x="260" y="484"/>
                  </a:lnTo>
                  <a:lnTo>
                    <a:pt x="339" y="314"/>
                  </a:lnTo>
                  <a:lnTo>
                    <a:pt x="285" y="300"/>
                  </a:lnTo>
                  <a:lnTo>
                    <a:pt x="304" y="170"/>
                  </a:lnTo>
                  <a:lnTo>
                    <a:pt x="180" y="149"/>
                  </a:lnTo>
                  <a:lnTo>
                    <a:pt x="199" y="99"/>
                  </a:lnTo>
                  <a:lnTo>
                    <a:pt x="25" y="195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2" name="Freeform 23"/>
            <p:cNvSpPr>
              <a:spLocks/>
            </p:cNvSpPr>
            <p:nvPr/>
          </p:nvSpPr>
          <p:spPr bwMode="auto">
            <a:xfrm>
              <a:off x="3022" y="2563"/>
              <a:ext cx="265" cy="228"/>
            </a:xfrm>
            <a:custGeom>
              <a:avLst/>
              <a:gdLst>
                <a:gd name="T0" fmla="*/ 0 w 794"/>
                <a:gd name="T1" fmla="*/ 0 h 686"/>
                <a:gd name="T2" fmla="*/ 0 w 794"/>
                <a:gd name="T3" fmla="*/ 0 h 686"/>
                <a:gd name="T4" fmla="*/ 0 w 794"/>
                <a:gd name="T5" fmla="*/ 0 h 686"/>
                <a:gd name="T6" fmla="*/ 0 w 794"/>
                <a:gd name="T7" fmla="*/ 0 h 686"/>
                <a:gd name="T8" fmla="*/ 0 w 794"/>
                <a:gd name="T9" fmla="*/ 0 h 686"/>
                <a:gd name="T10" fmla="*/ 0 w 794"/>
                <a:gd name="T11" fmla="*/ 0 h 686"/>
                <a:gd name="T12" fmla="*/ 0 w 794"/>
                <a:gd name="T13" fmla="*/ 0 h 686"/>
                <a:gd name="T14" fmla="*/ 0 w 794"/>
                <a:gd name="T15" fmla="*/ 0 h 686"/>
                <a:gd name="T16" fmla="*/ 0 w 794"/>
                <a:gd name="T17" fmla="*/ 0 h 686"/>
                <a:gd name="T18" fmla="*/ 0 w 794"/>
                <a:gd name="T19" fmla="*/ 0 h 686"/>
                <a:gd name="T20" fmla="*/ 0 w 794"/>
                <a:gd name="T21" fmla="*/ 0 h 686"/>
                <a:gd name="T22" fmla="*/ 0 w 794"/>
                <a:gd name="T23" fmla="*/ 0 h 6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4"/>
                <a:gd name="T37" fmla="*/ 0 h 686"/>
                <a:gd name="T38" fmla="*/ 794 w 794"/>
                <a:gd name="T39" fmla="*/ 686 h 68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4" h="686">
                  <a:moveTo>
                    <a:pt x="0" y="136"/>
                  </a:moveTo>
                  <a:lnTo>
                    <a:pt x="60" y="40"/>
                  </a:lnTo>
                  <a:lnTo>
                    <a:pt x="134" y="0"/>
                  </a:lnTo>
                  <a:lnTo>
                    <a:pt x="144" y="96"/>
                  </a:lnTo>
                  <a:lnTo>
                    <a:pt x="349" y="291"/>
                  </a:lnTo>
                  <a:lnTo>
                    <a:pt x="653" y="466"/>
                  </a:lnTo>
                  <a:lnTo>
                    <a:pt x="794" y="341"/>
                  </a:lnTo>
                  <a:lnTo>
                    <a:pt x="714" y="686"/>
                  </a:lnTo>
                  <a:lnTo>
                    <a:pt x="100" y="230"/>
                  </a:lnTo>
                  <a:lnTo>
                    <a:pt x="20" y="215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B56C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3" name="Freeform 24"/>
            <p:cNvSpPr>
              <a:spLocks/>
            </p:cNvSpPr>
            <p:nvPr/>
          </p:nvSpPr>
          <p:spPr bwMode="auto">
            <a:xfrm>
              <a:off x="3016" y="2503"/>
              <a:ext cx="301" cy="173"/>
            </a:xfrm>
            <a:custGeom>
              <a:avLst/>
              <a:gdLst>
                <a:gd name="T0" fmla="*/ 0 w 902"/>
                <a:gd name="T1" fmla="*/ 0 h 521"/>
                <a:gd name="T2" fmla="*/ 0 w 902"/>
                <a:gd name="T3" fmla="*/ 0 h 521"/>
                <a:gd name="T4" fmla="*/ 0 w 902"/>
                <a:gd name="T5" fmla="*/ 0 h 521"/>
                <a:gd name="T6" fmla="*/ 0 w 902"/>
                <a:gd name="T7" fmla="*/ 0 h 521"/>
                <a:gd name="T8" fmla="*/ 0 w 902"/>
                <a:gd name="T9" fmla="*/ 0 h 521"/>
                <a:gd name="T10" fmla="*/ 0 w 902"/>
                <a:gd name="T11" fmla="*/ 0 h 521"/>
                <a:gd name="T12" fmla="*/ 0 w 902"/>
                <a:gd name="T13" fmla="*/ 0 h 521"/>
                <a:gd name="T14" fmla="*/ 0 w 902"/>
                <a:gd name="T15" fmla="*/ 0 h 521"/>
                <a:gd name="T16" fmla="*/ 0 w 902"/>
                <a:gd name="T17" fmla="*/ 0 h 5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02"/>
                <a:gd name="T28" fmla="*/ 0 h 521"/>
                <a:gd name="T29" fmla="*/ 902 w 902"/>
                <a:gd name="T30" fmla="*/ 521 h 5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02" h="521">
                  <a:moveTo>
                    <a:pt x="32" y="40"/>
                  </a:moveTo>
                  <a:lnTo>
                    <a:pt x="0" y="102"/>
                  </a:lnTo>
                  <a:lnTo>
                    <a:pt x="143" y="121"/>
                  </a:lnTo>
                  <a:lnTo>
                    <a:pt x="767" y="446"/>
                  </a:lnTo>
                  <a:lnTo>
                    <a:pt x="812" y="521"/>
                  </a:lnTo>
                  <a:lnTo>
                    <a:pt x="902" y="435"/>
                  </a:lnTo>
                  <a:lnTo>
                    <a:pt x="93" y="0"/>
                  </a:lnTo>
                  <a:lnTo>
                    <a:pt x="32" y="40"/>
                  </a:lnTo>
                  <a:close/>
                </a:path>
              </a:pathLst>
            </a:custGeom>
            <a:solidFill>
              <a:srgbClr val="B56C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4" name="Freeform 25"/>
            <p:cNvSpPr>
              <a:spLocks/>
            </p:cNvSpPr>
            <p:nvPr/>
          </p:nvSpPr>
          <p:spPr bwMode="auto">
            <a:xfrm>
              <a:off x="3327" y="2600"/>
              <a:ext cx="753" cy="300"/>
            </a:xfrm>
            <a:custGeom>
              <a:avLst/>
              <a:gdLst>
                <a:gd name="T0" fmla="*/ 0 w 2259"/>
                <a:gd name="T1" fmla="*/ 0 h 900"/>
                <a:gd name="T2" fmla="*/ 0 w 2259"/>
                <a:gd name="T3" fmla="*/ 0 h 900"/>
                <a:gd name="T4" fmla="*/ 0 w 2259"/>
                <a:gd name="T5" fmla="*/ 0 h 900"/>
                <a:gd name="T6" fmla="*/ 0 w 2259"/>
                <a:gd name="T7" fmla="*/ 0 h 900"/>
                <a:gd name="T8" fmla="*/ 0 w 2259"/>
                <a:gd name="T9" fmla="*/ 0 h 900"/>
                <a:gd name="T10" fmla="*/ 0 w 2259"/>
                <a:gd name="T11" fmla="*/ 0 h 900"/>
                <a:gd name="T12" fmla="*/ 0 w 2259"/>
                <a:gd name="T13" fmla="*/ 0 h 900"/>
                <a:gd name="T14" fmla="*/ 0 w 2259"/>
                <a:gd name="T15" fmla="*/ 0 h 900"/>
                <a:gd name="T16" fmla="*/ 0 w 2259"/>
                <a:gd name="T17" fmla="*/ 0 h 900"/>
                <a:gd name="T18" fmla="*/ 0 w 2259"/>
                <a:gd name="T19" fmla="*/ 0 h 900"/>
                <a:gd name="T20" fmla="*/ 0 w 2259"/>
                <a:gd name="T21" fmla="*/ 0 h 900"/>
                <a:gd name="T22" fmla="*/ 0 w 2259"/>
                <a:gd name="T23" fmla="*/ 0 h 900"/>
                <a:gd name="T24" fmla="*/ 0 w 2259"/>
                <a:gd name="T25" fmla="*/ 0 h 900"/>
                <a:gd name="T26" fmla="*/ 0 w 2259"/>
                <a:gd name="T27" fmla="*/ 0 h 900"/>
                <a:gd name="T28" fmla="*/ 0 w 2259"/>
                <a:gd name="T29" fmla="*/ 0 h 900"/>
                <a:gd name="T30" fmla="*/ 0 w 2259"/>
                <a:gd name="T31" fmla="*/ 0 h 900"/>
                <a:gd name="T32" fmla="*/ 0 w 2259"/>
                <a:gd name="T33" fmla="*/ 0 h 900"/>
                <a:gd name="T34" fmla="*/ 0 w 2259"/>
                <a:gd name="T35" fmla="*/ 0 h 900"/>
                <a:gd name="T36" fmla="*/ 0 w 2259"/>
                <a:gd name="T37" fmla="*/ 0 h 900"/>
                <a:gd name="T38" fmla="*/ 0 w 2259"/>
                <a:gd name="T39" fmla="*/ 0 h 900"/>
                <a:gd name="T40" fmla="*/ 0 w 2259"/>
                <a:gd name="T41" fmla="*/ 0 h 900"/>
                <a:gd name="T42" fmla="*/ 0 w 2259"/>
                <a:gd name="T43" fmla="*/ 0 h 900"/>
                <a:gd name="T44" fmla="*/ 0 w 2259"/>
                <a:gd name="T45" fmla="*/ 0 h 900"/>
                <a:gd name="T46" fmla="*/ 0 w 2259"/>
                <a:gd name="T47" fmla="*/ 0 h 9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59"/>
                <a:gd name="T73" fmla="*/ 0 h 900"/>
                <a:gd name="T74" fmla="*/ 2259 w 2259"/>
                <a:gd name="T75" fmla="*/ 900 h 90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59" h="900">
                  <a:moveTo>
                    <a:pt x="11" y="515"/>
                  </a:moveTo>
                  <a:lnTo>
                    <a:pt x="90" y="655"/>
                  </a:lnTo>
                  <a:lnTo>
                    <a:pt x="226" y="709"/>
                  </a:lnTo>
                  <a:lnTo>
                    <a:pt x="231" y="510"/>
                  </a:lnTo>
                  <a:lnTo>
                    <a:pt x="321" y="284"/>
                  </a:lnTo>
                  <a:lnTo>
                    <a:pt x="201" y="345"/>
                  </a:lnTo>
                  <a:lnTo>
                    <a:pt x="155" y="379"/>
                  </a:lnTo>
                  <a:lnTo>
                    <a:pt x="141" y="315"/>
                  </a:lnTo>
                  <a:lnTo>
                    <a:pt x="146" y="184"/>
                  </a:lnTo>
                  <a:lnTo>
                    <a:pt x="511" y="0"/>
                  </a:lnTo>
                  <a:lnTo>
                    <a:pt x="504" y="233"/>
                  </a:lnTo>
                  <a:lnTo>
                    <a:pt x="437" y="283"/>
                  </a:lnTo>
                  <a:lnTo>
                    <a:pt x="390" y="540"/>
                  </a:lnTo>
                  <a:lnTo>
                    <a:pt x="481" y="730"/>
                  </a:lnTo>
                  <a:lnTo>
                    <a:pt x="1885" y="305"/>
                  </a:lnTo>
                  <a:lnTo>
                    <a:pt x="1780" y="100"/>
                  </a:lnTo>
                  <a:lnTo>
                    <a:pt x="2259" y="299"/>
                  </a:lnTo>
                  <a:lnTo>
                    <a:pt x="2179" y="355"/>
                  </a:lnTo>
                  <a:lnTo>
                    <a:pt x="496" y="900"/>
                  </a:lnTo>
                  <a:lnTo>
                    <a:pt x="349" y="864"/>
                  </a:lnTo>
                  <a:lnTo>
                    <a:pt x="46" y="740"/>
                  </a:lnTo>
                  <a:lnTo>
                    <a:pt x="0" y="600"/>
                  </a:lnTo>
                  <a:lnTo>
                    <a:pt x="11" y="515"/>
                  </a:lnTo>
                  <a:close/>
                </a:path>
              </a:pathLst>
            </a:custGeom>
            <a:solidFill>
              <a:srgbClr val="B56C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5" name="Freeform 26"/>
            <p:cNvSpPr>
              <a:spLocks/>
            </p:cNvSpPr>
            <p:nvPr/>
          </p:nvSpPr>
          <p:spPr bwMode="auto">
            <a:xfrm>
              <a:off x="3610" y="2471"/>
              <a:ext cx="447" cy="195"/>
            </a:xfrm>
            <a:custGeom>
              <a:avLst/>
              <a:gdLst>
                <a:gd name="T0" fmla="*/ 0 w 1340"/>
                <a:gd name="T1" fmla="*/ 0 h 586"/>
                <a:gd name="T2" fmla="*/ 0 w 1340"/>
                <a:gd name="T3" fmla="*/ 0 h 586"/>
                <a:gd name="T4" fmla="*/ 0 w 1340"/>
                <a:gd name="T5" fmla="*/ 0 h 586"/>
                <a:gd name="T6" fmla="*/ 0 w 1340"/>
                <a:gd name="T7" fmla="*/ 0 h 586"/>
                <a:gd name="T8" fmla="*/ 0 w 1340"/>
                <a:gd name="T9" fmla="*/ 0 h 586"/>
                <a:gd name="T10" fmla="*/ 0 w 1340"/>
                <a:gd name="T11" fmla="*/ 0 h 586"/>
                <a:gd name="T12" fmla="*/ 0 w 1340"/>
                <a:gd name="T13" fmla="*/ 0 h 586"/>
                <a:gd name="T14" fmla="*/ 0 w 1340"/>
                <a:gd name="T15" fmla="*/ 0 h 5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40"/>
                <a:gd name="T25" fmla="*/ 0 h 586"/>
                <a:gd name="T26" fmla="*/ 1340 w 1340"/>
                <a:gd name="T27" fmla="*/ 586 h 5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40" h="586">
                  <a:moveTo>
                    <a:pt x="100" y="210"/>
                  </a:moveTo>
                  <a:lnTo>
                    <a:pt x="634" y="0"/>
                  </a:lnTo>
                  <a:lnTo>
                    <a:pt x="1340" y="170"/>
                  </a:lnTo>
                  <a:lnTo>
                    <a:pt x="1208" y="256"/>
                  </a:lnTo>
                  <a:lnTo>
                    <a:pt x="14" y="586"/>
                  </a:lnTo>
                  <a:lnTo>
                    <a:pt x="0" y="436"/>
                  </a:lnTo>
                  <a:lnTo>
                    <a:pt x="100" y="210"/>
                  </a:lnTo>
                  <a:close/>
                </a:path>
              </a:pathLst>
            </a:custGeom>
            <a:solidFill>
              <a:srgbClr val="B56C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6" name="Freeform 27"/>
            <p:cNvSpPr>
              <a:spLocks/>
            </p:cNvSpPr>
            <p:nvPr/>
          </p:nvSpPr>
          <p:spPr bwMode="auto">
            <a:xfrm>
              <a:off x="2913" y="2415"/>
              <a:ext cx="462" cy="256"/>
            </a:xfrm>
            <a:custGeom>
              <a:avLst/>
              <a:gdLst>
                <a:gd name="T0" fmla="*/ 0 w 1387"/>
                <a:gd name="T1" fmla="*/ 0 h 770"/>
                <a:gd name="T2" fmla="*/ 0 w 1387"/>
                <a:gd name="T3" fmla="*/ 0 h 770"/>
                <a:gd name="T4" fmla="*/ 0 w 1387"/>
                <a:gd name="T5" fmla="*/ 0 h 770"/>
                <a:gd name="T6" fmla="*/ 0 w 1387"/>
                <a:gd name="T7" fmla="*/ 0 h 770"/>
                <a:gd name="T8" fmla="*/ 0 w 1387"/>
                <a:gd name="T9" fmla="*/ 0 h 770"/>
                <a:gd name="T10" fmla="*/ 0 w 1387"/>
                <a:gd name="T11" fmla="*/ 0 h 7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7"/>
                <a:gd name="T19" fmla="*/ 0 h 770"/>
                <a:gd name="T20" fmla="*/ 1387 w 1387"/>
                <a:gd name="T21" fmla="*/ 770 h 7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7" h="770">
                  <a:moveTo>
                    <a:pt x="0" y="45"/>
                  </a:moveTo>
                  <a:lnTo>
                    <a:pt x="24" y="0"/>
                  </a:lnTo>
                  <a:lnTo>
                    <a:pt x="1387" y="659"/>
                  </a:lnTo>
                  <a:lnTo>
                    <a:pt x="1356" y="77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E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7" name="Freeform 28"/>
            <p:cNvSpPr>
              <a:spLocks/>
            </p:cNvSpPr>
            <p:nvPr/>
          </p:nvSpPr>
          <p:spPr bwMode="auto">
            <a:xfrm>
              <a:off x="2991" y="2249"/>
              <a:ext cx="931" cy="316"/>
            </a:xfrm>
            <a:custGeom>
              <a:avLst/>
              <a:gdLst>
                <a:gd name="T0" fmla="*/ 0 w 2793"/>
                <a:gd name="T1" fmla="*/ 0 h 946"/>
                <a:gd name="T2" fmla="*/ 0 w 2793"/>
                <a:gd name="T3" fmla="*/ 0 h 946"/>
                <a:gd name="T4" fmla="*/ 0 w 2793"/>
                <a:gd name="T5" fmla="*/ 0 h 946"/>
                <a:gd name="T6" fmla="*/ 0 w 2793"/>
                <a:gd name="T7" fmla="*/ 0 h 946"/>
                <a:gd name="T8" fmla="*/ 0 w 2793"/>
                <a:gd name="T9" fmla="*/ 0 h 946"/>
                <a:gd name="T10" fmla="*/ 0 w 2793"/>
                <a:gd name="T11" fmla="*/ 0 h 946"/>
                <a:gd name="T12" fmla="*/ 0 w 2793"/>
                <a:gd name="T13" fmla="*/ 0 h 946"/>
                <a:gd name="T14" fmla="*/ 0 w 2793"/>
                <a:gd name="T15" fmla="*/ 0 h 946"/>
                <a:gd name="T16" fmla="*/ 0 w 2793"/>
                <a:gd name="T17" fmla="*/ 0 h 946"/>
                <a:gd name="T18" fmla="*/ 0 w 2793"/>
                <a:gd name="T19" fmla="*/ 0 h 946"/>
                <a:gd name="T20" fmla="*/ 0 w 2793"/>
                <a:gd name="T21" fmla="*/ 0 h 946"/>
                <a:gd name="T22" fmla="*/ 0 w 2793"/>
                <a:gd name="T23" fmla="*/ 0 h 946"/>
                <a:gd name="T24" fmla="*/ 0 w 2793"/>
                <a:gd name="T25" fmla="*/ 0 h 946"/>
                <a:gd name="T26" fmla="*/ 0 w 2793"/>
                <a:gd name="T27" fmla="*/ 0 h 946"/>
                <a:gd name="T28" fmla="*/ 0 w 2793"/>
                <a:gd name="T29" fmla="*/ 0 h 946"/>
                <a:gd name="T30" fmla="*/ 0 w 2793"/>
                <a:gd name="T31" fmla="*/ 0 h 946"/>
                <a:gd name="T32" fmla="*/ 0 w 2793"/>
                <a:gd name="T33" fmla="*/ 0 h 946"/>
                <a:gd name="T34" fmla="*/ 0 w 2793"/>
                <a:gd name="T35" fmla="*/ 0 h 946"/>
                <a:gd name="T36" fmla="*/ 0 w 2793"/>
                <a:gd name="T37" fmla="*/ 0 h 9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93"/>
                <a:gd name="T58" fmla="*/ 0 h 946"/>
                <a:gd name="T59" fmla="*/ 2793 w 2793"/>
                <a:gd name="T60" fmla="*/ 946 h 9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93" h="946">
                  <a:moveTo>
                    <a:pt x="9" y="280"/>
                  </a:moveTo>
                  <a:lnTo>
                    <a:pt x="1219" y="716"/>
                  </a:lnTo>
                  <a:lnTo>
                    <a:pt x="1169" y="946"/>
                  </a:lnTo>
                  <a:lnTo>
                    <a:pt x="1433" y="856"/>
                  </a:lnTo>
                  <a:lnTo>
                    <a:pt x="1584" y="795"/>
                  </a:lnTo>
                  <a:lnTo>
                    <a:pt x="1544" y="590"/>
                  </a:lnTo>
                  <a:lnTo>
                    <a:pt x="1928" y="441"/>
                  </a:lnTo>
                  <a:lnTo>
                    <a:pt x="2003" y="586"/>
                  </a:lnTo>
                  <a:lnTo>
                    <a:pt x="1959" y="835"/>
                  </a:lnTo>
                  <a:lnTo>
                    <a:pt x="2498" y="574"/>
                  </a:lnTo>
                  <a:lnTo>
                    <a:pt x="2648" y="586"/>
                  </a:lnTo>
                  <a:lnTo>
                    <a:pt x="2793" y="310"/>
                  </a:lnTo>
                  <a:lnTo>
                    <a:pt x="2778" y="106"/>
                  </a:lnTo>
                  <a:lnTo>
                    <a:pt x="2588" y="0"/>
                  </a:lnTo>
                  <a:lnTo>
                    <a:pt x="1194" y="435"/>
                  </a:lnTo>
                  <a:lnTo>
                    <a:pt x="1089" y="490"/>
                  </a:lnTo>
                  <a:lnTo>
                    <a:pt x="0" y="115"/>
                  </a:lnTo>
                  <a:lnTo>
                    <a:pt x="9" y="280"/>
                  </a:lnTo>
                  <a:close/>
                </a:path>
              </a:pathLst>
            </a:custGeom>
            <a:solidFill>
              <a:srgbClr val="D1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8" name="Freeform 29"/>
            <p:cNvSpPr>
              <a:spLocks/>
            </p:cNvSpPr>
            <p:nvPr/>
          </p:nvSpPr>
          <p:spPr bwMode="auto">
            <a:xfrm>
              <a:off x="2932" y="2126"/>
              <a:ext cx="995" cy="422"/>
            </a:xfrm>
            <a:custGeom>
              <a:avLst/>
              <a:gdLst>
                <a:gd name="T0" fmla="*/ 0 w 2984"/>
                <a:gd name="T1" fmla="*/ 0 h 1267"/>
                <a:gd name="T2" fmla="*/ 0 w 2984"/>
                <a:gd name="T3" fmla="*/ 0 h 1267"/>
                <a:gd name="T4" fmla="*/ 0 w 2984"/>
                <a:gd name="T5" fmla="*/ 0 h 1267"/>
                <a:gd name="T6" fmla="*/ 0 w 2984"/>
                <a:gd name="T7" fmla="*/ 0 h 1267"/>
                <a:gd name="T8" fmla="*/ 0 w 2984"/>
                <a:gd name="T9" fmla="*/ 0 h 1267"/>
                <a:gd name="T10" fmla="*/ 0 w 2984"/>
                <a:gd name="T11" fmla="*/ 0 h 1267"/>
                <a:gd name="T12" fmla="*/ 0 w 2984"/>
                <a:gd name="T13" fmla="*/ 0 h 1267"/>
                <a:gd name="T14" fmla="*/ 0 w 2984"/>
                <a:gd name="T15" fmla="*/ 0 h 1267"/>
                <a:gd name="T16" fmla="*/ 0 w 2984"/>
                <a:gd name="T17" fmla="*/ 0 h 1267"/>
                <a:gd name="T18" fmla="*/ 0 w 2984"/>
                <a:gd name="T19" fmla="*/ 0 h 1267"/>
                <a:gd name="T20" fmla="*/ 0 w 2984"/>
                <a:gd name="T21" fmla="*/ 0 h 1267"/>
                <a:gd name="T22" fmla="*/ 0 w 2984"/>
                <a:gd name="T23" fmla="*/ 0 h 1267"/>
                <a:gd name="T24" fmla="*/ 0 w 2984"/>
                <a:gd name="T25" fmla="*/ 0 h 1267"/>
                <a:gd name="T26" fmla="*/ 0 w 2984"/>
                <a:gd name="T27" fmla="*/ 0 h 1267"/>
                <a:gd name="T28" fmla="*/ 0 w 2984"/>
                <a:gd name="T29" fmla="*/ 0 h 1267"/>
                <a:gd name="T30" fmla="*/ 0 w 2984"/>
                <a:gd name="T31" fmla="*/ 0 h 1267"/>
                <a:gd name="T32" fmla="*/ 0 w 2984"/>
                <a:gd name="T33" fmla="*/ 0 h 1267"/>
                <a:gd name="T34" fmla="*/ 0 w 2984"/>
                <a:gd name="T35" fmla="*/ 0 h 1267"/>
                <a:gd name="T36" fmla="*/ 0 w 2984"/>
                <a:gd name="T37" fmla="*/ 0 h 1267"/>
                <a:gd name="T38" fmla="*/ 0 w 2984"/>
                <a:gd name="T39" fmla="*/ 0 h 1267"/>
                <a:gd name="T40" fmla="*/ 0 w 2984"/>
                <a:gd name="T41" fmla="*/ 0 h 1267"/>
                <a:gd name="T42" fmla="*/ 0 w 2984"/>
                <a:gd name="T43" fmla="*/ 0 h 1267"/>
                <a:gd name="T44" fmla="*/ 0 w 2984"/>
                <a:gd name="T45" fmla="*/ 0 h 1267"/>
                <a:gd name="T46" fmla="*/ 0 w 2984"/>
                <a:gd name="T47" fmla="*/ 0 h 1267"/>
                <a:gd name="T48" fmla="*/ 0 w 2984"/>
                <a:gd name="T49" fmla="*/ 0 h 12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84"/>
                <a:gd name="T76" fmla="*/ 0 h 1267"/>
                <a:gd name="T77" fmla="*/ 2984 w 2984"/>
                <a:gd name="T78" fmla="*/ 1267 h 12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84" h="1267">
                  <a:moveTo>
                    <a:pt x="0" y="316"/>
                  </a:moveTo>
                  <a:lnTo>
                    <a:pt x="1490" y="0"/>
                  </a:lnTo>
                  <a:lnTo>
                    <a:pt x="2284" y="170"/>
                  </a:lnTo>
                  <a:lnTo>
                    <a:pt x="991" y="481"/>
                  </a:lnTo>
                  <a:lnTo>
                    <a:pt x="1291" y="586"/>
                  </a:lnTo>
                  <a:lnTo>
                    <a:pt x="2598" y="266"/>
                  </a:lnTo>
                  <a:lnTo>
                    <a:pt x="2731" y="213"/>
                  </a:lnTo>
                  <a:lnTo>
                    <a:pt x="2904" y="306"/>
                  </a:lnTo>
                  <a:lnTo>
                    <a:pt x="2979" y="421"/>
                  </a:lnTo>
                  <a:lnTo>
                    <a:pt x="2984" y="741"/>
                  </a:lnTo>
                  <a:lnTo>
                    <a:pt x="2824" y="957"/>
                  </a:lnTo>
                  <a:lnTo>
                    <a:pt x="2674" y="967"/>
                  </a:lnTo>
                  <a:lnTo>
                    <a:pt x="2649" y="1032"/>
                  </a:lnTo>
                  <a:lnTo>
                    <a:pt x="2514" y="1097"/>
                  </a:lnTo>
                  <a:lnTo>
                    <a:pt x="2349" y="1147"/>
                  </a:lnTo>
                  <a:lnTo>
                    <a:pt x="2119" y="1267"/>
                  </a:lnTo>
                  <a:lnTo>
                    <a:pt x="2135" y="1206"/>
                  </a:lnTo>
                  <a:lnTo>
                    <a:pt x="2209" y="1026"/>
                  </a:lnTo>
                  <a:lnTo>
                    <a:pt x="2759" y="806"/>
                  </a:lnTo>
                  <a:lnTo>
                    <a:pt x="2864" y="676"/>
                  </a:lnTo>
                  <a:lnTo>
                    <a:pt x="2835" y="446"/>
                  </a:lnTo>
                  <a:lnTo>
                    <a:pt x="2759" y="403"/>
                  </a:lnTo>
                  <a:lnTo>
                    <a:pt x="1375" y="787"/>
                  </a:lnTo>
                  <a:lnTo>
                    <a:pt x="0" y="316"/>
                  </a:lnTo>
                  <a:close/>
                </a:path>
              </a:pathLst>
            </a:custGeom>
            <a:solidFill>
              <a:srgbClr val="AE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9" name="Freeform 30"/>
            <p:cNvSpPr>
              <a:spLocks/>
            </p:cNvSpPr>
            <p:nvPr/>
          </p:nvSpPr>
          <p:spPr bwMode="auto">
            <a:xfrm>
              <a:off x="3454" y="2593"/>
              <a:ext cx="511" cy="260"/>
            </a:xfrm>
            <a:custGeom>
              <a:avLst/>
              <a:gdLst>
                <a:gd name="T0" fmla="*/ 0 w 1534"/>
                <a:gd name="T1" fmla="*/ 0 h 781"/>
                <a:gd name="T2" fmla="*/ 0 w 1534"/>
                <a:gd name="T3" fmla="*/ 0 h 781"/>
                <a:gd name="T4" fmla="*/ 0 w 1534"/>
                <a:gd name="T5" fmla="*/ 0 h 781"/>
                <a:gd name="T6" fmla="*/ 0 w 1534"/>
                <a:gd name="T7" fmla="*/ 0 h 781"/>
                <a:gd name="T8" fmla="*/ 0 w 1534"/>
                <a:gd name="T9" fmla="*/ 0 h 781"/>
                <a:gd name="T10" fmla="*/ 0 w 1534"/>
                <a:gd name="T11" fmla="*/ 0 h 781"/>
                <a:gd name="T12" fmla="*/ 0 w 1534"/>
                <a:gd name="T13" fmla="*/ 0 h 781"/>
                <a:gd name="T14" fmla="*/ 0 w 1534"/>
                <a:gd name="T15" fmla="*/ 0 h 781"/>
                <a:gd name="T16" fmla="*/ 0 w 1534"/>
                <a:gd name="T17" fmla="*/ 0 h 781"/>
                <a:gd name="T18" fmla="*/ 0 w 1534"/>
                <a:gd name="T19" fmla="*/ 0 h 781"/>
                <a:gd name="T20" fmla="*/ 0 w 1534"/>
                <a:gd name="T21" fmla="*/ 0 h 781"/>
                <a:gd name="T22" fmla="*/ 0 w 1534"/>
                <a:gd name="T23" fmla="*/ 0 h 781"/>
                <a:gd name="T24" fmla="*/ 0 w 1534"/>
                <a:gd name="T25" fmla="*/ 0 h 781"/>
                <a:gd name="T26" fmla="*/ 0 w 1534"/>
                <a:gd name="T27" fmla="*/ 0 h 781"/>
                <a:gd name="T28" fmla="*/ 0 w 1534"/>
                <a:gd name="T29" fmla="*/ 0 h 781"/>
                <a:gd name="T30" fmla="*/ 0 w 1534"/>
                <a:gd name="T31" fmla="*/ 0 h 781"/>
                <a:gd name="T32" fmla="*/ 0 w 1534"/>
                <a:gd name="T33" fmla="*/ 0 h 7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34"/>
                <a:gd name="T52" fmla="*/ 0 h 781"/>
                <a:gd name="T53" fmla="*/ 1534 w 1534"/>
                <a:gd name="T54" fmla="*/ 781 h 7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34" h="781">
                  <a:moveTo>
                    <a:pt x="509" y="236"/>
                  </a:moveTo>
                  <a:lnTo>
                    <a:pt x="1419" y="0"/>
                  </a:lnTo>
                  <a:lnTo>
                    <a:pt x="1408" y="137"/>
                  </a:lnTo>
                  <a:lnTo>
                    <a:pt x="1423" y="251"/>
                  </a:lnTo>
                  <a:lnTo>
                    <a:pt x="1534" y="331"/>
                  </a:lnTo>
                  <a:lnTo>
                    <a:pt x="115" y="781"/>
                  </a:lnTo>
                  <a:lnTo>
                    <a:pt x="40" y="741"/>
                  </a:lnTo>
                  <a:lnTo>
                    <a:pt x="0" y="611"/>
                  </a:lnTo>
                  <a:lnTo>
                    <a:pt x="55" y="345"/>
                  </a:lnTo>
                  <a:lnTo>
                    <a:pt x="109" y="316"/>
                  </a:lnTo>
                  <a:lnTo>
                    <a:pt x="245" y="586"/>
                  </a:lnTo>
                  <a:lnTo>
                    <a:pt x="316" y="648"/>
                  </a:lnTo>
                  <a:lnTo>
                    <a:pt x="325" y="410"/>
                  </a:lnTo>
                  <a:lnTo>
                    <a:pt x="409" y="331"/>
                  </a:lnTo>
                  <a:lnTo>
                    <a:pt x="577" y="387"/>
                  </a:lnTo>
                  <a:lnTo>
                    <a:pt x="509" y="236"/>
                  </a:lnTo>
                  <a:close/>
                </a:path>
              </a:pathLst>
            </a:custGeom>
            <a:solidFill>
              <a:srgbClr val="D1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0" name="Freeform 31"/>
            <p:cNvSpPr>
              <a:spLocks/>
            </p:cNvSpPr>
            <p:nvPr/>
          </p:nvSpPr>
          <p:spPr bwMode="auto">
            <a:xfrm>
              <a:off x="3367" y="2508"/>
              <a:ext cx="156" cy="88"/>
            </a:xfrm>
            <a:custGeom>
              <a:avLst/>
              <a:gdLst>
                <a:gd name="T0" fmla="*/ 0 w 468"/>
                <a:gd name="T1" fmla="*/ 0 h 264"/>
                <a:gd name="T2" fmla="*/ 0 w 468"/>
                <a:gd name="T3" fmla="*/ 0 h 264"/>
                <a:gd name="T4" fmla="*/ 0 w 468"/>
                <a:gd name="T5" fmla="*/ 0 h 264"/>
                <a:gd name="T6" fmla="*/ 0 w 468"/>
                <a:gd name="T7" fmla="*/ 0 h 264"/>
                <a:gd name="T8" fmla="*/ 0 w 468"/>
                <a:gd name="T9" fmla="*/ 0 h 264"/>
                <a:gd name="T10" fmla="*/ 0 w 468"/>
                <a:gd name="T11" fmla="*/ 0 h 264"/>
                <a:gd name="T12" fmla="*/ 0 w 468"/>
                <a:gd name="T13" fmla="*/ 0 h 2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8"/>
                <a:gd name="T22" fmla="*/ 0 h 264"/>
                <a:gd name="T23" fmla="*/ 468 w 468"/>
                <a:gd name="T24" fmla="*/ 264 h 2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8" h="264">
                  <a:moveTo>
                    <a:pt x="0" y="229"/>
                  </a:moveTo>
                  <a:lnTo>
                    <a:pt x="310" y="199"/>
                  </a:lnTo>
                  <a:lnTo>
                    <a:pt x="294" y="264"/>
                  </a:lnTo>
                  <a:lnTo>
                    <a:pt x="434" y="210"/>
                  </a:lnTo>
                  <a:lnTo>
                    <a:pt x="468" y="0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AE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1" name="Freeform 32"/>
            <p:cNvSpPr>
              <a:spLocks/>
            </p:cNvSpPr>
            <p:nvPr/>
          </p:nvSpPr>
          <p:spPr bwMode="auto">
            <a:xfrm>
              <a:off x="2880" y="2118"/>
              <a:ext cx="1023" cy="361"/>
            </a:xfrm>
            <a:custGeom>
              <a:avLst/>
              <a:gdLst>
                <a:gd name="T0" fmla="*/ 0 w 3069"/>
                <a:gd name="T1" fmla="*/ 0 h 1082"/>
                <a:gd name="T2" fmla="*/ 0 w 3069"/>
                <a:gd name="T3" fmla="*/ 0 h 1082"/>
                <a:gd name="T4" fmla="*/ 0 w 3069"/>
                <a:gd name="T5" fmla="*/ 0 h 1082"/>
                <a:gd name="T6" fmla="*/ 0 w 3069"/>
                <a:gd name="T7" fmla="*/ 0 h 1082"/>
                <a:gd name="T8" fmla="*/ 0 w 3069"/>
                <a:gd name="T9" fmla="*/ 0 h 1082"/>
                <a:gd name="T10" fmla="*/ 0 w 3069"/>
                <a:gd name="T11" fmla="*/ 0 h 1082"/>
                <a:gd name="T12" fmla="*/ 0 w 3069"/>
                <a:gd name="T13" fmla="*/ 0 h 1082"/>
                <a:gd name="T14" fmla="*/ 0 w 3069"/>
                <a:gd name="T15" fmla="*/ 0 h 1082"/>
                <a:gd name="T16" fmla="*/ 0 w 3069"/>
                <a:gd name="T17" fmla="*/ 0 h 1082"/>
                <a:gd name="T18" fmla="*/ 0 w 3069"/>
                <a:gd name="T19" fmla="*/ 0 h 1082"/>
                <a:gd name="T20" fmla="*/ 0 w 3069"/>
                <a:gd name="T21" fmla="*/ 0 h 1082"/>
                <a:gd name="T22" fmla="*/ 0 w 3069"/>
                <a:gd name="T23" fmla="*/ 0 h 1082"/>
                <a:gd name="T24" fmla="*/ 0 w 3069"/>
                <a:gd name="T25" fmla="*/ 0 h 1082"/>
                <a:gd name="T26" fmla="*/ 0 w 3069"/>
                <a:gd name="T27" fmla="*/ 0 h 1082"/>
                <a:gd name="T28" fmla="*/ 0 w 3069"/>
                <a:gd name="T29" fmla="*/ 0 h 1082"/>
                <a:gd name="T30" fmla="*/ 0 w 3069"/>
                <a:gd name="T31" fmla="*/ 0 h 1082"/>
                <a:gd name="T32" fmla="*/ 0 w 3069"/>
                <a:gd name="T33" fmla="*/ 0 h 1082"/>
                <a:gd name="T34" fmla="*/ 0 w 3069"/>
                <a:gd name="T35" fmla="*/ 0 h 1082"/>
                <a:gd name="T36" fmla="*/ 0 w 3069"/>
                <a:gd name="T37" fmla="*/ 0 h 1082"/>
                <a:gd name="T38" fmla="*/ 0 w 3069"/>
                <a:gd name="T39" fmla="*/ 0 h 1082"/>
                <a:gd name="T40" fmla="*/ 0 w 3069"/>
                <a:gd name="T41" fmla="*/ 0 h 1082"/>
                <a:gd name="T42" fmla="*/ 0 w 3069"/>
                <a:gd name="T43" fmla="*/ 0 h 1082"/>
                <a:gd name="T44" fmla="*/ 0 w 3069"/>
                <a:gd name="T45" fmla="*/ 0 h 1082"/>
                <a:gd name="T46" fmla="*/ 0 w 3069"/>
                <a:gd name="T47" fmla="*/ 0 h 1082"/>
                <a:gd name="T48" fmla="*/ 0 w 3069"/>
                <a:gd name="T49" fmla="*/ 0 h 1082"/>
                <a:gd name="T50" fmla="*/ 0 w 3069"/>
                <a:gd name="T51" fmla="*/ 0 h 1082"/>
                <a:gd name="T52" fmla="*/ 0 w 3069"/>
                <a:gd name="T53" fmla="*/ 0 h 1082"/>
                <a:gd name="T54" fmla="*/ 0 w 3069"/>
                <a:gd name="T55" fmla="*/ 0 h 1082"/>
                <a:gd name="T56" fmla="*/ 0 w 3069"/>
                <a:gd name="T57" fmla="*/ 0 h 1082"/>
                <a:gd name="T58" fmla="*/ 0 w 3069"/>
                <a:gd name="T59" fmla="*/ 0 h 1082"/>
                <a:gd name="T60" fmla="*/ 0 w 3069"/>
                <a:gd name="T61" fmla="*/ 0 h 1082"/>
                <a:gd name="T62" fmla="*/ 0 w 3069"/>
                <a:gd name="T63" fmla="*/ 0 h 1082"/>
                <a:gd name="T64" fmla="*/ 0 w 3069"/>
                <a:gd name="T65" fmla="*/ 0 h 1082"/>
                <a:gd name="T66" fmla="*/ 0 w 3069"/>
                <a:gd name="T67" fmla="*/ 0 h 10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69"/>
                <a:gd name="T103" fmla="*/ 0 h 1082"/>
                <a:gd name="T104" fmla="*/ 3069 w 3069"/>
                <a:gd name="T105" fmla="*/ 1082 h 108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69" h="1082">
                  <a:moveTo>
                    <a:pt x="25" y="281"/>
                  </a:moveTo>
                  <a:lnTo>
                    <a:pt x="0" y="384"/>
                  </a:lnTo>
                  <a:lnTo>
                    <a:pt x="272" y="520"/>
                  </a:lnTo>
                  <a:lnTo>
                    <a:pt x="306" y="647"/>
                  </a:lnTo>
                  <a:lnTo>
                    <a:pt x="313" y="757"/>
                  </a:lnTo>
                  <a:lnTo>
                    <a:pt x="279" y="886"/>
                  </a:lnTo>
                  <a:lnTo>
                    <a:pt x="365" y="775"/>
                  </a:lnTo>
                  <a:lnTo>
                    <a:pt x="407" y="647"/>
                  </a:lnTo>
                  <a:lnTo>
                    <a:pt x="399" y="554"/>
                  </a:lnTo>
                  <a:lnTo>
                    <a:pt x="1436" y="920"/>
                  </a:lnTo>
                  <a:lnTo>
                    <a:pt x="2915" y="425"/>
                  </a:lnTo>
                  <a:lnTo>
                    <a:pt x="2958" y="554"/>
                  </a:lnTo>
                  <a:lnTo>
                    <a:pt x="2958" y="698"/>
                  </a:lnTo>
                  <a:lnTo>
                    <a:pt x="2856" y="825"/>
                  </a:lnTo>
                  <a:lnTo>
                    <a:pt x="2371" y="1026"/>
                  </a:lnTo>
                  <a:lnTo>
                    <a:pt x="2345" y="1082"/>
                  </a:lnTo>
                  <a:lnTo>
                    <a:pt x="2908" y="868"/>
                  </a:lnTo>
                  <a:lnTo>
                    <a:pt x="3019" y="791"/>
                  </a:lnTo>
                  <a:lnTo>
                    <a:pt x="3069" y="664"/>
                  </a:lnTo>
                  <a:lnTo>
                    <a:pt x="3053" y="493"/>
                  </a:lnTo>
                  <a:lnTo>
                    <a:pt x="2976" y="400"/>
                  </a:lnTo>
                  <a:lnTo>
                    <a:pt x="2899" y="366"/>
                  </a:lnTo>
                  <a:lnTo>
                    <a:pt x="2695" y="459"/>
                  </a:lnTo>
                  <a:lnTo>
                    <a:pt x="1470" y="748"/>
                  </a:lnTo>
                  <a:lnTo>
                    <a:pt x="282" y="381"/>
                  </a:lnTo>
                  <a:lnTo>
                    <a:pt x="1402" y="809"/>
                  </a:lnTo>
                  <a:lnTo>
                    <a:pt x="1402" y="852"/>
                  </a:lnTo>
                  <a:lnTo>
                    <a:pt x="50" y="357"/>
                  </a:lnTo>
                  <a:lnTo>
                    <a:pt x="93" y="315"/>
                  </a:lnTo>
                  <a:lnTo>
                    <a:pt x="1597" y="43"/>
                  </a:lnTo>
                  <a:lnTo>
                    <a:pt x="2334" y="179"/>
                  </a:lnTo>
                  <a:lnTo>
                    <a:pt x="1556" y="0"/>
                  </a:lnTo>
                  <a:lnTo>
                    <a:pt x="25" y="2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2" name="Freeform 33"/>
            <p:cNvSpPr>
              <a:spLocks/>
            </p:cNvSpPr>
            <p:nvPr/>
          </p:nvSpPr>
          <p:spPr bwMode="auto">
            <a:xfrm>
              <a:off x="2883" y="2359"/>
              <a:ext cx="632" cy="320"/>
            </a:xfrm>
            <a:custGeom>
              <a:avLst/>
              <a:gdLst>
                <a:gd name="T0" fmla="*/ 0 w 1894"/>
                <a:gd name="T1" fmla="*/ 0 h 960"/>
                <a:gd name="T2" fmla="*/ 0 w 1894"/>
                <a:gd name="T3" fmla="*/ 0 h 960"/>
                <a:gd name="T4" fmla="*/ 0 w 1894"/>
                <a:gd name="T5" fmla="*/ 0 h 960"/>
                <a:gd name="T6" fmla="*/ 0 w 1894"/>
                <a:gd name="T7" fmla="*/ 0 h 960"/>
                <a:gd name="T8" fmla="*/ 0 w 1894"/>
                <a:gd name="T9" fmla="*/ 0 h 960"/>
                <a:gd name="T10" fmla="*/ 0 w 1894"/>
                <a:gd name="T11" fmla="*/ 0 h 960"/>
                <a:gd name="T12" fmla="*/ 0 w 1894"/>
                <a:gd name="T13" fmla="*/ 0 h 960"/>
                <a:gd name="T14" fmla="*/ 0 w 1894"/>
                <a:gd name="T15" fmla="*/ 0 h 960"/>
                <a:gd name="T16" fmla="*/ 0 w 1894"/>
                <a:gd name="T17" fmla="*/ 0 h 960"/>
                <a:gd name="T18" fmla="*/ 0 w 1894"/>
                <a:gd name="T19" fmla="*/ 0 h 960"/>
                <a:gd name="T20" fmla="*/ 0 w 1894"/>
                <a:gd name="T21" fmla="*/ 0 h 960"/>
                <a:gd name="T22" fmla="*/ 0 w 1894"/>
                <a:gd name="T23" fmla="*/ 0 h 960"/>
                <a:gd name="T24" fmla="*/ 0 w 1894"/>
                <a:gd name="T25" fmla="*/ 0 h 960"/>
                <a:gd name="T26" fmla="*/ 0 w 1894"/>
                <a:gd name="T27" fmla="*/ 0 h 960"/>
                <a:gd name="T28" fmla="*/ 0 w 1894"/>
                <a:gd name="T29" fmla="*/ 0 h 9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94"/>
                <a:gd name="T46" fmla="*/ 0 h 960"/>
                <a:gd name="T47" fmla="*/ 1894 w 1894"/>
                <a:gd name="T48" fmla="*/ 960 h 9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94" h="960">
                  <a:moveTo>
                    <a:pt x="321" y="0"/>
                  </a:moveTo>
                  <a:lnTo>
                    <a:pt x="28" y="105"/>
                  </a:lnTo>
                  <a:lnTo>
                    <a:pt x="0" y="211"/>
                  </a:lnTo>
                  <a:lnTo>
                    <a:pt x="1441" y="960"/>
                  </a:lnTo>
                  <a:lnTo>
                    <a:pt x="1840" y="760"/>
                  </a:lnTo>
                  <a:lnTo>
                    <a:pt x="1894" y="626"/>
                  </a:lnTo>
                  <a:lnTo>
                    <a:pt x="1451" y="799"/>
                  </a:lnTo>
                  <a:lnTo>
                    <a:pt x="449" y="338"/>
                  </a:lnTo>
                  <a:lnTo>
                    <a:pt x="1401" y="831"/>
                  </a:lnTo>
                  <a:lnTo>
                    <a:pt x="1423" y="904"/>
                  </a:lnTo>
                  <a:lnTo>
                    <a:pt x="89" y="211"/>
                  </a:lnTo>
                  <a:lnTo>
                    <a:pt x="77" y="149"/>
                  </a:lnTo>
                  <a:lnTo>
                    <a:pt x="316" y="55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3" name="Freeform 34"/>
            <p:cNvSpPr>
              <a:spLocks/>
            </p:cNvSpPr>
            <p:nvPr/>
          </p:nvSpPr>
          <p:spPr bwMode="auto">
            <a:xfrm>
              <a:off x="2995" y="2396"/>
              <a:ext cx="528" cy="195"/>
            </a:xfrm>
            <a:custGeom>
              <a:avLst/>
              <a:gdLst>
                <a:gd name="T0" fmla="*/ 0 w 1584"/>
                <a:gd name="T1" fmla="*/ 0 h 584"/>
                <a:gd name="T2" fmla="*/ 0 w 1584"/>
                <a:gd name="T3" fmla="*/ 0 h 584"/>
                <a:gd name="T4" fmla="*/ 0 w 1584"/>
                <a:gd name="T5" fmla="*/ 0 h 584"/>
                <a:gd name="T6" fmla="*/ 0 w 1584"/>
                <a:gd name="T7" fmla="*/ 0 h 584"/>
                <a:gd name="T8" fmla="*/ 0 w 1584"/>
                <a:gd name="T9" fmla="*/ 0 h 584"/>
                <a:gd name="T10" fmla="*/ 0 w 1584"/>
                <a:gd name="T11" fmla="*/ 0 h 584"/>
                <a:gd name="T12" fmla="*/ 0 w 1584"/>
                <a:gd name="T13" fmla="*/ 0 h 584"/>
                <a:gd name="T14" fmla="*/ 0 w 1584"/>
                <a:gd name="T15" fmla="*/ 0 h 584"/>
                <a:gd name="T16" fmla="*/ 0 w 1584"/>
                <a:gd name="T17" fmla="*/ 0 h 584"/>
                <a:gd name="T18" fmla="*/ 0 w 1584"/>
                <a:gd name="T19" fmla="*/ 0 h 584"/>
                <a:gd name="T20" fmla="*/ 0 w 1584"/>
                <a:gd name="T21" fmla="*/ 0 h 584"/>
                <a:gd name="T22" fmla="*/ 0 w 1584"/>
                <a:gd name="T23" fmla="*/ 0 h 584"/>
                <a:gd name="T24" fmla="*/ 0 w 1584"/>
                <a:gd name="T25" fmla="*/ 0 h 584"/>
                <a:gd name="T26" fmla="*/ 0 w 1584"/>
                <a:gd name="T27" fmla="*/ 0 h 584"/>
                <a:gd name="T28" fmla="*/ 0 w 1584"/>
                <a:gd name="T29" fmla="*/ 0 h 584"/>
                <a:gd name="T30" fmla="*/ 0 w 1584"/>
                <a:gd name="T31" fmla="*/ 0 h 584"/>
                <a:gd name="T32" fmla="*/ 0 w 1584"/>
                <a:gd name="T33" fmla="*/ 0 h 584"/>
                <a:gd name="T34" fmla="*/ 0 w 1584"/>
                <a:gd name="T35" fmla="*/ 0 h 584"/>
                <a:gd name="T36" fmla="*/ 0 w 1584"/>
                <a:gd name="T37" fmla="*/ 0 h 584"/>
                <a:gd name="T38" fmla="*/ 0 w 1584"/>
                <a:gd name="T39" fmla="*/ 0 h 584"/>
                <a:gd name="T40" fmla="*/ 0 w 1584"/>
                <a:gd name="T41" fmla="*/ 0 h 5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84"/>
                <a:gd name="T64" fmla="*/ 0 h 584"/>
                <a:gd name="T65" fmla="*/ 1584 w 1584"/>
                <a:gd name="T66" fmla="*/ 584 h 5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84" h="584">
                  <a:moveTo>
                    <a:pt x="0" y="83"/>
                  </a:moveTo>
                  <a:lnTo>
                    <a:pt x="1082" y="584"/>
                  </a:lnTo>
                  <a:lnTo>
                    <a:pt x="1584" y="378"/>
                  </a:lnTo>
                  <a:lnTo>
                    <a:pt x="1584" y="335"/>
                  </a:lnTo>
                  <a:lnTo>
                    <a:pt x="1200" y="483"/>
                  </a:lnTo>
                  <a:lnTo>
                    <a:pt x="1255" y="360"/>
                  </a:lnTo>
                  <a:lnTo>
                    <a:pt x="1448" y="282"/>
                  </a:lnTo>
                  <a:lnTo>
                    <a:pt x="1239" y="306"/>
                  </a:lnTo>
                  <a:lnTo>
                    <a:pt x="1227" y="171"/>
                  </a:lnTo>
                  <a:lnTo>
                    <a:pt x="1156" y="22"/>
                  </a:lnTo>
                  <a:lnTo>
                    <a:pt x="1106" y="56"/>
                  </a:lnTo>
                  <a:lnTo>
                    <a:pt x="1167" y="171"/>
                  </a:lnTo>
                  <a:lnTo>
                    <a:pt x="662" y="0"/>
                  </a:lnTo>
                  <a:lnTo>
                    <a:pt x="1167" y="249"/>
                  </a:lnTo>
                  <a:lnTo>
                    <a:pt x="1181" y="325"/>
                  </a:lnTo>
                  <a:lnTo>
                    <a:pt x="1141" y="418"/>
                  </a:lnTo>
                  <a:lnTo>
                    <a:pt x="358" y="111"/>
                  </a:lnTo>
                  <a:lnTo>
                    <a:pt x="1137" y="466"/>
                  </a:lnTo>
                  <a:lnTo>
                    <a:pt x="1082" y="54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4" name="Freeform 35"/>
            <p:cNvSpPr>
              <a:spLocks/>
            </p:cNvSpPr>
            <p:nvPr/>
          </p:nvSpPr>
          <p:spPr bwMode="auto">
            <a:xfrm>
              <a:off x="3435" y="2322"/>
              <a:ext cx="370" cy="487"/>
            </a:xfrm>
            <a:custGeom>
              <a:avLst/>
              <a:gdLst>
                <a:gd name="T0" fmla="*/ 0 w 1109"/>
                <a:gd name="T1" fmla="*/ 0 h 1460"/>
                <a:gd name="T2" fmla="*/ 0 w 1109"/>
                <a:gd name="T3" fmla="*/ 0 h 1460"/>
                <a:gd name="T4" fmla="*/ 0 w 1109"/>
                <a:gd name="T5" fmla="*/ 0 h 1460"/>
                <a:gd name="T6" fmla="*/ 0 w 1109"/>
                <a:gd name="T7" fmla="*/ 0 h 1460"/>
                <a:gd name="T8" fmla="*/ 0 w 1109"/>
                <a:gd name="T9" fmla="*/ 0 h 1460"/>
                <a:gd name="T10" fmla="*/ 0 w 1109"/>
                <a:gd name="T11" fmla="*/ 0 h 1460"/>
                <a:gd name="T12" fmla="*/ 0 w 1109"/>
                <a:gd name="T13" fmla="*/ 0 h 1460"/>
                <a:gd name="T14" fmla="*/ 0 w 1109"/>
                <a:gd name="T15" fmla="*/ 0 h 1460"/>
                <a:gd name="T16" fmla="*/ 0 w 1109"/>
                <a:gd name="T17" fmla="*/ 0 h 1460"/>
                <a:gd name="T18" fmla="*/ 0 w 1109"/>
                <a:gd name="T19" fmla="*/ 0 h 1460"/>
                <a:gd name="T20" fmla="*/ 0 w 1109"/>
                <a:gd name="T21" fmla="*/ 0 h 1460"/>
                <a:gd name="T22" fmla="*/ 0 w 1109"/>
                <a:gd name="T23" fmla="*/ 0 h 1460"/>
                <a:gd name="T24" fmla="*/ 0 w 1109"/>
                <a:gd name="T25" fmla="*/ 0 h 1460"/>
                <a:gd name="T26" fmla="*/ 0 w 1109"/>
                <a:gd name="T27" fmla="*/ 0 h 1460"/>
                <a:gd name="T28" fmla="*/ 0 w 1109"/>
                <a:gd name="T29" fmla="*/ 0 h 1460"/>
                <a:gd name="T30" fmla="*/ 0 w 1109"/>
                <a:gd name="T31" fmla="*/ 0 h 1460"/>
                <a:gd name="T32" fmla="*/ 0 w 1109"/>
                <a:gd name="T33" fmla="*/ 0 h 1460"/>
                <a:gd name="T34" fmla="*/ 0 w 1109"/>
                <a:gd name="T35" fmla="*/ 0 h 1460"/>
                <a:gd name="T36" fmla="*/ 0 w 1109"/>
                <a:gd name="T37" fmla="*/ 0 h 1460"/>
                <a:gd name="T38" fmla="*/ 0 w 1109"/>
                <a:gd name="T39" fmla="*/ 0 h 1460"/>
                <a:gd name="T40" fmla="*/ 0 w 1109"/>
                <a:gd name="T41" fmla="*/ 0 h 1460"/>
                <a:gd name="T42" fmla="*/ 0 w 1109"/>
                <a:gd name="T43" fmla="*/ 0 h 1460"/>
                <a:gd name="T44" fmla="*/ 0 w 1109"/>
                <a:gd name="T45" fmla="*/ 0 h 1460"/>
                <a:gd name="T46" fmla="*/ 0 w 1109"/>
                <a:gd name="T47" fmla="*/ 0 h 1460"/>
                <a:gd name="T48" fmla="*/ 0 w 1109"/>
                <a:gd name="T49" fmla="*/ 0 h 1460"/>
                <a:gd name="T50" fmla="*/ 0 w 1109"/>
                <a:gd name="T51" fmla="*/ 0 h 1460"/>
                <a:gd name="T52" fmla="*/ 0 w 1109"/>
                <a:gd name="T53" fmla="*/ 0 h 1460"/>
                <a:gd name="T54" fmla="*/ 0 w 1109"/>
                <a:gd name="T55" fmla="*/ 0 h 1460"/>
                <a:gd name="T56" fmla="*/ 0 w 1109"/>
                <a:gd name="T57" fmla="*/ 0 h 1460"/>
                <a:gd name="T58" fmla="*/ 0 w 1109"/>
                <a:gd name="T59" fmla="*/ 0 h 1460"/>
                <a:gd name="T60" fmla="*/ 0 w 1109"/>
                <a:gd name="T61" fmla="*/ 0 h 146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09"/>
                <a:gd name="T94" fmla="*/ 0 h 1460"/>
                <a:gd name="T95" fmla="*/ 1109 w 1109"/>
                <a:gd name="T96" fmla="*/ 1460 h 146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09" h="1460">
                  <a:moveTo>
                    <a:pt x="0" y="378"/>
                  </a:moveTo>
                  <a:lnTo>
                    <a:pt x="411" y="256"/>
                  </a:lnTo>
                  <a:lnTo>
                    <a:pt x="1109" y="0"/>
                  </a:lnTo>
                  <a:lnTo>
                    <a:pt x="626" y="245"/>
                  </a:lnTo>
                  <a:lnTo>
                    <a:pt x="709" y="346"/>
                  </a:lnTo>
                  <a:lnTo>
                    <a:pt x="709" y="467"/>
                  </a:lnTo>
                  <a:lnTo>
                    <a:pt x="643" y="672"/>
                  </a:lnTo>
                  <a:lnTo>
                    <a:pt x="554" y="895"/>
                  </a:lnTo>
                  <a:lnTo>
                    <a:pt x="550" y="1016"/>
                  </a:lnTo>
                  <a:lnTo>
                    <a:pt x="632" y="1199"/>
                  </a:lnTo>
                  <a:lnTo>
                    <a:pt x="510" y="1055"/>
                  </a:lnTo>
                  <a:lnTo>
                    <a:pt x="494" y="899"/>
                  </a:lnTo>
                  <a:lnTo>
                    <a:pt x="588" y="639"/>
                  </a:lnTo>
                  <a:lnTo>
                    <a:pt x="660" y="450"/>
                  </a:lnTo>
                  <a:lnTo>
                    <a:pt x="550" y="251"/>
                  </a:lnTo>
                  <a:lnTo>
                    <a:pt x="244" y="368"/>
                  </a:lnTo>
                  <a:lnTo>
                    <a:pt x="272" y="428"/>
                  </a:lnTo>
                  <a:lnTo>
                    <a:pt x="294" y="583"/>
                  </a:lnTo>
                  <a:lnTo>
                    <a:pt x="266" y="760"/>
                  </a:lnTo>
                  <a:lnTo>
                    <a:pt x="222" y="933"/>
                  </a:lnTo>
                  <a:lnTo>
                    <a:pt x="206" y="1110"/>
                  </a:lnTo>
                  <a:lnTo>
                    <a:pt x="256" y="1283"/>
                  </a:lnTo>
                  <a:lnTo>
                    <a:pt x="371" y="1460"/>
                  </a:lnTo>
                  <a:lnTo>
                    <a:pt x="250" y="1387"/>
                  </a:lnTo>
                  <a:lnTo>
                    <a:pt x="167" y="1199"/>
                  </a:lnTo>
                  <a:lnTo>
                    <a:pt x="150" y="989"/>
                  </a:lnTo>
                  <a:lnTo>
                    <a:pt x="212" y="716"/>
                  </a:lnTo>
                  <a:lnTo>
                    <a:pt x="234" y="551"/>
                  </a:lnTo>
                  <a:lnTo>
                    <a:pt x="150" y="390"/>
                  </a:lnTo>
                  <a:lnTo>
                    <a:pt x="0" y="3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5" name="Freeform 36"/>
            <p:cNvSpPr>
              <a:spLocks/>
            </p:cNvSpPr>
            <p:nvPr/>
          </p:nvSpPr>
          <p:spPr bwMode="auto">
            <a:xfrm>
              <a:off x="3550" y="2694"/>
              <a:ext cx="96" cy="115"/>
            </a:xfrm>
            <a:custGeom>
              <a:avLst/>
              <a:gdLst>
                <a:gd name="T0" fmla="*/ 0 w 288"/>
                <a:gd name="T1" fmla="*/ 0 h 344"/>
                <a:gd name="T2" fmla="*/ 0 w 288"/>
                <a:gd name="T3" fmla="*/ 0 h 344"/>
                <a:gd name="T4" fmla="*/ 0 w 288"/>
                <a:gd name="T5" fmla="*/ 0 h 344"/>
                <a:gd name="T6" fmla="*/ 0 w 288"/>
                <a:gd name="T7" fmla="*/ 0 h 344"/>
                <a:gd name="T8" fmla="*/ 0 w 288"/>
                <a:gd name="T9" fmla="*/ 0 h 344"/>
                <a:gd name="T10" fmla="*/ 0 w 288"/>
                <a:gd name="T11" fmla="*/ 0 h 344"/>
                <a:gd name="T12" fmla="*/ 0 w 288"/>
                <a:gd name="T13" fmla="*/ 0 h 344"/>
                <a:gd name="T14" fmla="*/ 0 w 288"/>
                <a:gd name="T15" fmla="*/ 0 h 344"/>
                <a:gd name="T16" fmla="*/ 0 w 288"/>
                <a:gd name="T17" fmla="*/ 0 h 3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8"/>
                <a:gd name="T28" fmla="*/ 0 h 344"/>
                <a:gd name="T29" fmla="*/ 288 w 288"/>
                <a:gd name="T30" fmla="*/ 344 h 3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8" h="344">
                  <a:moveTo>
                    <a:pt x="27" y="344"/>
                  </a:moveTo>
                  <a:lnTo>
                    <a:pt x="0" y="161"/>
                  </a:lnTo>
                  <a:lnTo>
                    <a:pt x="73" y="0"/>
                  </a:lnTo>
                  <a:lnTo>
                    <a:pt x="139" y="6"/>
                  </a:lnTo>
                  <a:lnTo>
                    <a:pt x="288" y="83"/>
                  </a:lnTo>
                  <a:lnTo>
                    <a:pt x="111" y="66"/>
                  </a:lnTo>
                  <a:lnTo>
                    <a:pt x="49" y="167"/>
                  </a:lnTo>
                  <a:lnTo>
                    <a:pt x="27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6" name="Freeform 37"/>
            <p:cNvSpPr>
              <a:spLocks/>
            </p:cNvSpPr>
            <p:nvPr/>
          </p:nvSpPr>
          <p:spPr bwMode="auto">
            <a:xfrm>
              <a:off x="3631" y="2202"/>
              <a:ext cx="303" cy="361"/>
            </a:xfrm>
            <a:custGeom>
              <a:avLst/>
              <a:gdLst>
                <a:gd name="T0" fmla="*/ 0 w 908"/>
                <a:gd name="T1" fmla="*/ 0 h 1082"/>
                <a:gd name="T2" fmla="*/ 0 w 908"/>
                <a:gd name="T3" fmla="*/ 0 h 1082"/>
                <a:gd name="T4" fmla="*/ 0 w 908"/>
                <a:gd name="T5" fmla="*/ 0 h 1082"/>
                <a:gd name="T6" fmla="*/ 0 w 908"/>
                <a:gd name="T7" fmla="*/ 0 h 1082"/>
                <a:gd name="T8" fmla="*/ 0 w 908"/>
                <a:gd name="T9" fmla="*/ 0 h 1082"/>
                <a:gd name="T10" fmla="*/ 0 w 908"/>
                <a:gd name="T11" fmla="*/ 0 h 1082"/>
                <a:gd name="T12" fmla="*/ 0 w 908"/>
                <a:gd name="T13" fmla="*/ 0 h 1082"/>
                <a:gd name="T14" fmla="*/ 0 w 908"/>
                <a:gd name="T15" fmla="*/ 0 h 1082"/>
                <a:gd name="T16" fmla="*/ 0 w 908"/>
                <a:gd name="T17" fmla="*/ 0 h 1082"/>
                <a:gd name="T18" fmla="*/ 0 w 908"/>
                <a:gd name="T19" fmla="*/ 0 h 1082"/>
                <a:gd name="T20" fmla="*/ 0 w 908"/>
                <a:gd name="T21" fmla="*/ 0 h 1082"/>
                <a:gd name="T22" fmla="*/ 0 w 908"/>
                <a:gd name="T23" fmla="*/ 0 h 1082"/>
                <a:gd name="T24" fmla="*/ 0 w 908"/>
                <a:gd name="T25" fmla="*/ 0 h 1082"/>
                <a:gd name="T26" fmla="*/ 0 w 908"/>
                <a:gd name="T27" fmla="*/ 0 h 1082"/>
                <a:gd name="T28" fmla="*/ 0 w 908"/>
                <a:gd name="T29" fmla="*/ 0 h 1082"/>
                <a:gd name="T30" fmla="*/ 0 w 908"/>
                <a:gd name="T31" fmla="*/ 0 h 1082"/>
                <a:gd name="T32" fmla="*/ 0 w 908"/>
                <a:gd name="T33" fmla="*/ 0 h 1082"/>
                <a:gd name="T34" fmla="*/ 0 w 908"/>
                <a:gd name="T35" fmla="*/ 0 h 1082"/>
                <a:gd name="T36" fmla="*/ 0 w 908"/>
                <a:gd name="T37" fmla="*/ 0 h 10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08"/>
                <a:gd name="T58" fmla="*/ 0 h 1082"/>
                <a:gd name="T59" fmla="*/ 908 w 908"/>
                <a:gd name="T60" fmla="*/ 1082 h 10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08" h="1082">
                  <a:moveTo>
                    <a:pt x="66" y="949"/>
                  </a:moveTo>
                  <a:lnTo>
                    <a:pt x="576" y="716"/>
                  </a:lnTo>
                  <a:lnTo>
                    <a:pt x="695" y="703"/>
                  </a:lnTo>
                  <a:lnTo>
                    <a:pt x="781" y="621"/>
                  </a:lnTo>
                  <a:lnTo>
                    <a:pt x="859" y="428"/>
                  </a:lnTo>
                  <a:lnTo>
                    <a:pt x="825" y="161"/>
                  </a:lnTo>
                  <a:lnTo>
                    <a:pt x="700" y="52"/>
                  </a:lnTo>
                  <a:lnTo>
                    <a:pt x="478" y="124"/>
                  </a:lnTo>
                  <a:lnTo>
                    <a:pt x="661" y="0"/>
                  </a:lnTo>
                  <a:lnTo>
                    <a:pt x="781" y="40"/>
                  </a:lnTo>
                  <a:lnTo>
                    <a:pt x="881" y="151"/>
                  </a:lnTo>
                  <a:lnTo>
                    <a:pt x="908" y="372"/>
                  </a:lnTo>
                  <a:lnTo>
                    <a:pt x="897" y="527"/>
                  </a:lnTo>
                  <a:lnTo>
                    <a:pt x="794" y="723"/>
                  </a:lnTo>
                  <a:lnTo>
                    <a:pt x="726" y="765"/>
                  </a:lnTo>
                  <a:lnTo>
                    <a:pt x="604" y="760"/>
                  </a:lnTo>
                  <a:lnTo>
                    <a:pt x="0" y="1082"/>
                  </a:lnTo>
                  <a:lnTo>
                    <a:pt x="66" y="9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7" name="Freeform 38"/>
            <p:cNvSpPr>
              <a:spLocks/>
            </p:cNvSpPr>
            <p:nvPr/>
          </p:nvSpPr>
          <p:spPr bwMode="auto">
            <a:xfrm>
              <a:off x="3002" y="2496"/>
              <a:ext cx="1085" cy="420"/>
            </a:xfrm>
            <a:custGeom>
              <a:avLst/>
              <a:gdLst>
                <a:gd name="T0" fmla="*/ 0 w 3257"/>
                <a:gd name="T1" fmla="*/ 0 h 1259"/>
                <a:gd name="T2" fmla="*/ 0 w 3257"/>
                <a:gd name="T3" fmla="*/ 0 h 1259"/>
                <a:gd name="T4" fmla="*/ 0 w 3257"/>
                <a:gd name="T5" fmla="*/ 0 h 1259"/>
                <a:gd name="T6" fmla="*/ 0 w 3257"/>
                <a:gd name="T7" fmla="*/ 0 h 1259"/>
                <a:gd name="T8" fmla="*/ 0 w 3257"/>
                <a:gd name="T9" fmla="*/ 0 h 1259"/>
                <a:gd name="T10" fmla="*/ 0 w 3257"/>
                <a:gd name="T11" fmla="*/ 0 h 1259"/>
                <a:gd name="T12" fmla="*/ 0 w 3257"/>
                <a:gd name="T13" fmla="*/ 0 h 1259"/>
                <a:gd name="T14" fmla="*/ 0 w 3257"/>
                <a:gd name="T15" fmla="*/ 0 h 1259"/>
                <a:gd name="T16" fmla="*/ 0 w 3257"/>
                <a:gd name="T17" fmla="*/ 0 h 1259"/>
                <a:gd name="T18" fmla="*/ 0 w 3257"/>
                <a:gd name="T19" fmla="*/ 0 h 1259"/>
                <a:gd name="T20" fmla="*/ 0 w 3257"/>
                <a:gd name="T21" fmla="*/ 0 h 1259"/>
                <a:gd name="T22" fmla="*/ 0 w 3257"/>
                <a:gd name="T23" fmla="*/ 0 h 1259"/>
                <a:gd name="T24" fmla="*/ 0 w 3257"/>
                <a:gd name="T25" fmla="*/ 0 h 1259"/>
                <a:gd name="T26" fmla="*/ 0 w 3257"/>
                <a:gd name="T27" fmla="*/ 0 h 1259"/>
                <a:gd name="T28" fmla="*/ 0 w 3257"/>
                <a:gd name="T29" fmla="*/ 0 h 1259"/>
                <a:gd name="T30" fmla="*/ 0 w 3257"/>
                <a:gd name="T31" fmla="*/ 0 h 1259"/>
                <a:gd name="T32" fmla="*/ 0 w 3257"/>
                <a:gd name="T33" fmla="*/ 0 h 1259"/>
                <a:gd name="T34" fmla="*/ 0 w 3257"/>
                <a:gd name="T35" fmla="*/ 0 h 1259"/>
                <a:gd name="T36" fmla="*/ 0 w 3257"/>
                <a:gd name="T37" fmla="*/ 0 h 1259"/>
                <a:gd name="T38" fmla="*/ 0 w 3257"/>
                <a:gd name="T39" fmla="*/ 0 h 1259"/>
                <a:gd name="T40" fmla="*/ 0 w 3257"/>
                <a:gd name="T41" fmla="*/ 0 h 1259"/>
                <a:gd name="T42" fmla="*/ 0 w 3257"/>
                <a:gd name="T43" fmla="*/ 0 h 1259"/>
                <a:gd name="T44" fmla="*/ 0 w 3257"/>
                <a:gd name="T45" fmla="*/ 0 h 1259"/>
                <a:gd name="T46" fmla="*/ 0 w 3257"/>
                <a:gd name="T47" fmla="*/ 0 h 1259"/>
                <a:gd name="T48" fmla="*/ 0 w 3257"/>
                <a:gd name="T49" fmla="*/ 0 h 1259"/>
                <a:gd name="T50" fmla="*/ 0 w 3257"/>
                <a:gd name="T51" fmla="*/ 0 h 1259"/>
                <a:gd name="T52" fmla="*/ 0 w 3257"/>
                <a:gd name="T53" fmla="*/ 0 h 1259"/>
                <a:gd name="T54" fmla="*/ 0 w 3257"/>
                <a:gd name="T55" fmla="*/ 0 h 1259"/>
                <a:gd name="T56" fmla="*/ 0 w 3257"/>
                <a:gd name="T57" fmla="*/ 0 h 1259"/>
                <a:gd name="T58" fmla="*/ 0 w 3257"/>
                <a:gd name="T59" fmla="*/ 0 h 1259"/>
                <a:gd name="T60" fmla="*/ 0 w 3257"/>
                <a:gd name="T61" fmla="*/ 0 h 1259"/>
                <a:gd name="T62" fmla="*/ 0 w 3257"/>
                <a:gd name="T63" fmla="*/ 0 h 1259"/>
                <a:gd name="T64" fmla="*/ 0 w 3257"/>
                <a:gd name="T65" fmla="*/ 0 h 1259"/>
                <a:gd name="T66" fmla="*/ 0 w 3257"/>
                <a:gd name="T67" fmla="*/ 0 h 1259"/>
                <a:gd name="T68" fmla="*/ 0 w 3257"/>
                <a:gd name="T69" fmla="*/ 0 h 1259"/>
                <a:gd name="T70" fmla="*/ 0 w 3257"/>
                <a:gd name="T71" fmla="*/ 0 h 1259"/>
                <a:gd name="T72" fmla="*/ 0 w 3257"/>
                <a:gd name="T73" fmla="*/ 0 h 1259"/>
                <a:gd name="T74" fmla="*/ 0 w 3257"/>
                <a:gd name="T75" fmla="*/ 0 h 1259"/>
                <a:gd name="T76" fmla="*/ 0 w 3257"/>
                <a:gd name="T77" fmla="*/ 0 h 1259"/>
                <a:gd name="T78" fmla="*/ 0 w 3257"/>
                <a:gd name="T79" fmla="*/ 0 h 1259"/>
                <a:gd name="T80" fmla="*/ 0 w 3257"/>
                <a:gd name="T81" fmla="*/ 0 h 1259"/>
                <a:gd name="T82" fmla="*/ 0 w 3257"/>
                <a:gd name="T83" fmla="*/ 0 h 1259"/>
                <a:gd name="T84" fmla="*/ 0 w 3257"/>
                <a:gd name="T85" fmla="*/ 0 h 1259"/>
                <a:gd name="T86" fmla="*/ 0 w 3257"/>
                <a:gd name="T87" fmla="*/ 0 h 1259"/>
                <a:gd name="T88" fmla="*/ 0 w 3257"/>
                <a:gd name="T89" fmla="*/ 0 h 1259"/>
                <a:gd name="T90" fmla="*/ 0 w 3257"/>
                <a:gd name="T91" fmla="*/ 0 h 1259"/>
                <a:gd name="T92" fmla="*/ 0 w 3257"/>
                <a:gd name="T93" fmla="*/ 0 h 12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57"/>
                <a:gd name="T142" fmla="*/ 0 h 1259"/>
                <a:gd name="T143" fmla="*/ 3257 w 3257"/>
                <a:gd name="T144" fmla="*/ 1259 h 12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57" h="1259">
                  <a:moveTo>
                    <a:pt x="44" y="0"/>
                  </a:moveTo>
                  <a:lnTo>
                    <a:pt x="0" y="99"/>
                  </a:lnTo>
                  <a:lnTo>
                    <a:pt x="5" y="321"/>
                  </a:lnTo>
                  <a:lnTo>
                    <a:pt x="66" y="448"/>
                  </a:lnTo>
                  <a:lnTo>
                    <a:pt x="166" y="482"/>
                  </a:lnTo>
                  <a:lnTo>
                    <a:pt x="338" y="625"/>
                  </a:lnTo>
                  <a:lnTo>
                    <a:pt x="758" y="915"/>
                  </a:lnTo>
                  <a:lnTo>
                    <a:pt x="853" y="931"/>
                  </a:lnTo>
                  <a:lnTo>
                    <a:pt x="974" y="997"/>
                  </a:lnTo>
                  <a:lnTo>
                    <a:pt x="1014" y="1076"/>
                  </a:lnTo>
                  <a:lnTo>
                    <a:pt x="1334" y="1242"/>
                  </a:lnTo>
                  <a:lnTo>
                    <a:pt x="1468" y="1259"/>
                  </a:lnTo>
                  <a:lnTo>
                    <a:pt x="3257" y="698"/>
                  </a:lnTo>
                  <a:lnTo>
                    <a:pt x="3241" y="577"/>
                  </a:lnTo>
                  <a:lnTo>
                    <a:pt x="2764" y="426"/>
                  </a:lnTo>
                  <a:lnTo>
                    <a:pt x="3207" y="621"/>
                  </a:lnTo>
                  <a:lnTo>
                    <a:pt x="1446" y="1174"/>
                  </a:lnTo>
                  <a:lnTo>
                    <a:pt x="1334" y="1076"/>
                  </a:lnTo>
                  <a:lnTo>
                    <a:pt x="1279" y="931"/>
                  </a:lnTo>
                  <a:lnTo>
                    <a:pt x="1324" y="648"/>
                  </a:lnTo>
                  <a:lnTo>
                    <a:pt x="1245" y="786"/>
                  </a:lnTo>
                  <a:lnTo>
                    <a:pt x="1229" y="931"/>
                  </a:lnTo>
                  <a:lnTo>
                    <a:pt x="1279" y="1114"/>
                  </a:lnTo>
                  <a:lnTo>
                    <a:pt x="1324" y="1174"/>
                  </a:lnTo>
                  <a:lnTo>
                    <a:pt x="1064" y="1048"/>
                  </a:lnTo>
                  <a:lnTo>
                    <a:pt x="1014" y="925"/>
                  </a:lnTo>
                  <a:lnTo>
                    <a:pt x="1002" y="742"/>
                  </a:lnTo>
                  <a:lnTo>
                    <a:pt x="1036" y="615"/>
                  </a:lnTo>
                  <a:lnTo>
                    <a:pt x="974" y="710"/>
                  </a:lnTo>
                  <a:lnTo>
                    <a:pt x="952" y="842"/>
                  </a:lnTo>
                  <a:lnTo>
                    <a:pt x="941" y="921"/>
                  </a:lnTo>
                  <a:lnTo>
                    <a:pt x="847" y="859"/>
                  </a:lnTo>
                  <a:lnTo>
                    <a:pt x="831" y="698"/>
                  </a:lnTo>
                  <a:lnTo>
                    <a:pt x="881" y="510"/>
                  </a:lnTo>
                  <a:lnTo>
                    <a:pt x="820" y="593"/>
                  </a:lnTo>
                  <a:lnTo>
                    <a:pt x="776" y="720"/>
                  </a:lnTo>
                  <a:lnTo>
                    <a:pt x="776" y="853"/>
                  </a:lnTo>
                  <a:lnTo>
                    <a:pt x="183" y="442"/>
                  </a:lnTo>
                  <a:lnTo>
                    <a:pt x="177" y="321"/>
                  </a:lnTo>
                  <a:lnTo>
                    <a:pt x="183" y="221"/>
                  </a:lnTo>
                  <a:lnTo>
                    <a:pt x="132" y="287"/>
                  </a:lnTo>
                  <a:lnTo>
                    <a:pt x="104" y="394"/>
                  </a:lnTo>
                  <a:lnTo>
                    <a:pt x="44" y="282"/>
                  </a:lnTo>
                  <a:lnTo>
                    <a:pt x="44" y="121"/>
                  </a:lnTo>
                  <a:lnTo>
                    <a:pt x="149" y="5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8" name="Freeform 39"/>
            <p:cNvSpPr>
              <a:spLocks/>
            </p:cNvSpPr>
            <p:nvPr/>
          </p:nvSpPr>
          <p:spPr bwMode="auto">
            <a:xfrm>
              <a:off x="3446" y="2677"/>
              <a:ext cx="100" cy="152"/>
            </a:xfrm>
            <a:custGeom>
              <a:avLst/>
              <a:gdLst>
                <a:gd name="T0" fmla="*/ 0 w 300"/>
                <a:gd name="T1" fmla="*/ 0 h 454"/>
                <a:gd name="T2" fmla="*/ 0 w 300"/>
                <a:gd name="T3" fmla="*/ 0 h 454"/>
                <a:gd name="T4" fmla="*/ 0 w 300"/>
                <a:gd name="T5" fmla="*/ 0 h 454"/>
                <a:gd name="T6" fmla="*/ 0 w 300"/>
                <a:gd name="T7" fmla="*/ 0 h 454"/>
                <a:gd name="T8" fmla="*/ 0 w 300"/>
                <a:gd name="T9" fmla="*/ 0 h 454"/>
                <a:gd name="T10" fmla="*/ 0 w 300"/>
                <a:gd name="T11" fmla="*/ 0 h 454"/>
                <a:gd name="T12" fmla="*/ 0 w 300"/>
                <a:gd name="T13" fmla="*/ 0 h 454"/>
                <a:gd name="T14" fmla="*/ 0 w 300"/>
                <a:gd name="T15" fmla="*/ 0 h 454"/>
                <a:gd name="T16" fmla="*/ 0 w 300"/>
                <a:gd name="T17" fmla="*/ 0 h 454"/>
                <a:gd name="T18" fmla="*/ 0 w 300"/>
                <a:gd name="T19" fmla="*/ 0 h 454"/>
                <a:gd name="T20" fmla="*/ 0 w 300"/>
                <a:gd name="T21" fmla="*/ 0 h 454"/>
                <a:gd name="T22" fmla="*/ 0 w 300"/>
                <a:gd name="T23" fmla="*/ 0 h 4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0"/>
                <a:gd name="T37" fmla="*/ 0 h 454"/>
                <a:gd name="T38" fmla="*/ 300 w 300"/>
                <a:gd name="T39" fmla="*/ 454 h 45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0" h="454">
                  <a:moveTo>
                    <a:pt x="145" y="0"/>
                  </a:moveTo>
                  <a:lnTo>
                    <a:pt x="78" y="50"/>
                  </a:lnTo>
                  <a:lnTo>
                    <a:pt x="46" y="138"/>
                  </a:lnTo>
                  <a:lnTo>
                    <a:pt x="0" y="350"/>
                  </a:lnTo>
                  <a:lnTo>
                    <a:pt x="46" y="454"/>
                  </a:lnTo>
                  <a:lnTo>
                    <a:pt x="300" y="372"/>
                  </a:lnTo>
                  <a:lnTo>
                    <a:pt x="239" y="310"/>
                  </a:lnTo>
                  <a:lnTo>
                    <a:pt x="78" y="355"/>
                  </a:lnTo>
                  <a:lnTo>
                    <a:pt x="84" y="183"/>
                  </a:lnTo>
                  <a:lnTo>
                    <a:pt x="156" y="122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9" name="Freeform 40"/>
            <p:cNvSpPr>
              <a:spLocks/>
            </p:cNvSpPr>
            <p:nvPr/>
          </p:nvSpPr>
          <p:spPr bwMode="auto">
            <a:xfrm>
              <a:off x="3558" y="2740"/>
              <a:ext cx="156" cy="54"/>
            </a:xfrm>
            <a:custGeom>
              <a:avLst/>
              <a:gdLst>
                <a:gd name="T0" fmla="*/ 0 w 470"/>
                <a:gd name="T1" fmla="*/ 0 h 161"/>
                <a:gd name="T2" fmla="*/ 0 w 470"/>
                <a:gd name="T3" fmla="*/ 0 h 161"/>
                <a:gd name="T4" fmla="*/ 0 w 470"/>
                <a:gd name="T5" fmla="*/ 0 h 161"/>
                <a:gd name="T6" fmla="*/ 0 w 470"/>
                <a:gd name="T7" fmla="*/ 0 h 161"/>
                <a:gd name="T8" fmla="*/ 0 w 470"/>
                <a:gd name="T9" fmla="*/ 0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0"/>
                <a:gd name="T16" fmla="*/ 0 h 161"/>
                <a:gd name="T17" fmla="*/ 470 w 470"/>
                <a:gd name="T18" fmla="*/ 161 h 1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0" h="161">
                  <a:moveTo>
                    <a:pt x="10" y="99"/>
                  </a:moveTo>
                  <a:lnTo>
                    <a:pt x="470" y="0"/>
                  </a:lnTo>
                  <a:lnTo>
                    <a:pt x="0" y="161"/>
                  </a:lnTo>
                  <a:lnTo>
                    <a:pt x="10" y="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0" name="Freeform 41"/>
            <p:cNvSpPr>
              <a:spLocks/>
            </p:cNvSpPr>
            <p:nvPr/>
          </p:nvSpPr>
          <p:spPr bwMode="auto">
            <a:xfrm>
              <a:off x="2933" y="2554"/>
              <a:ext cx="1017" cy="494"/>
            </a:xfrm>
            <a:custGeom>
              <a:avLst/>
              <a:gdLst>
                <a:gd name="T0" fmla="*/ 0 w 3052"/>
                <a:gd name="T1" fmla="*/ 0 h 1482"/>
                <a:gd name="T2" fmla="*/ 0 w 3052"/>
                <a:gd name="T3" fmla="*/ 0 h 1482"/>
                <a:gd name="T4" fmla="*/ 0 w 3052"/>
                <a:gd name="T5" fmla="*/ 0 h 1482"/>
                <a:gd name="T6" fmla="*/ 0 w 3052"/>
                <a:gd name="T7" fmla="*/ 0 h 1482"/>
                <a:gd name="T8" fmla="*/ 0 w 3052"/>
                <a:gd name="T9" fmla="*/ 0 h 1482"/>
                <a:gd name="T10" fmla="*/ 0 w 3052"/>
                <a:gd name="T11" fmla="*/ 0 h 1482"/>
                <a:gd name="T12" fmla="*/ 0 w 3052"/>
                <a:gd name="T13" fmla="*/ 0 h 1482"/>
                <a:gd name="T14" fmla="*/ 0 w 3052"/>
                <a:gd name="T15" fmla="*/ 0 h 1482"/>
                <a:gd name="T16" fmla="*/ 0 w 3052"/>
                <a:gd name="T17" fmla="*/ 0 h 1482"/>
                <a:gd name="T18" fmla="*/ 0 w 3052"/>
                <a:gd name="T19" fmla="*/ 0 h 1482"/>
                <a:gd name="T20" fmla="*/ 0 w 3052"/>
                <a:gd name="T21" fmla="*/ 0 h 1482"/>
                <a:gd name="T22" fmla="*/ 0 w 3052"/>
                <a:gd name="T23" fmla="*/ 0 h 1482"/>
                <a:gd name="T24" fmla="*/ 0 w 3052"/>
                <a:gd name="T25" fmla="*/ 0 h 1482"/>
                <a:gd name="T26" fmla="*/ 0 w 3052"/>
                <a:gd name="T27" fmla="*/ 0 h 1482"/>
                <a:gd name="T28" fmla="*/ 0 w 3052"/>
                <a:gd name="T29" fmla="*/ 0 h 1482"/>
                <a:gd name="T30" fmla="*/ 0 w 3052"/>
                <a:gd name="T31" fmla="*/ 0 h 1482"/>
                <a:gd name="T32" fmla="*/ 0 w 3052"/>
                <a:gd name="T33" fmla="*/ 0 h 1482"/>
                <a:gd name="T34" fmla="*/ 0 w 3052"/>
                <a:gd name="T35" fmla="*/ 0 h 1482"/>
                <a:gd name="T36" fmla="*/ 0 w 3052"/>
                <a:gd name="T37" fmla="*/ 0 h 1482"/>
                <a:gd name="T38" fmla="*/ 0 w 3052"/>
                <a:gd name="T39" fmla="*/ 0 h 1482"/>
                <a:gd name="T40" fmla="*/ 0 w 3052"/>
                <a:gd name="T41" fmla="*/ 0 h 1482"/>
                <a:gd name="T42" fmla="*/ 0 w 3052"/>
                <a:gd name="T43" fmla="*/ 0 h 1482"/>
                <a:gd name="T44" fmla="*/ 0 w 3052"/>
                <a:gd name="T45" fmla="*/ 0 h 1482"/>
                <a:gd name="T46" fmla="*/ 0 w 3052"/>
                <a:gd name="T47" fmla="*/ 0 h 148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52"/>
                <a:gd name="T73" fmla="*/ 0 h 1482"/>
                <a:gd name="T74" fmla="*/ 3052 w 3052"/>
                <a:gd name="T75" fmla="*/ 1482 h 148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52" h="1482">
                  <a:moveTo>
                    <a:pt x="243" y="0"/>
                  </a:moveTo>
                  <a:lnTo>
                    <a:pt x="0" y="37"/>
                  </a:lnTo>
                  <a:lnTo>
                    <a:pt x="7" y="126"/>
                  </a:lnTo>
                  <a:lnTo>
                    <a:pt x="770" y="1337"/>
                  </a:lnTo>
                  <a:lnTo>
                    <a:pt x="2809" y="1107"/>
                  </a:lnTo>
                  <a:lnTo>
                    <a:pt x="2903" y="1151"/>
                  </a:lnTo>
                  <a:lnTo>
                    <a:pt x="2957" y="1237"/>
                  </a:lnTo>
                  <a:lnTo>
                    <a:pt x="2892" y="1419"/>
                  </a:lnTo>
                  <a:lnTo>
                    <a:pt x="2554" y="1482"/>
                  </a:lnTo>
                  <a:lnTo>
                    <a:pt x="2906" y="1482"/>
                  </a:lnTo>
                  <a:lnTo>
                    <a:pt x="3052" y="1259"/>
                  </a:lnTo>
                  <a:lnTo>
                    <a:pt x="3044" y="1078"/>
                  </a:lnTo>
                  <a:lnTo>
                    <a:pt x="2980" y="994"/>
                  </a:lnTo>
                  <a:lnTo>
                    <a:pt x="2626" y="1041"/>
                  </a:lnTo>
                  <a:lnTo>
                    <a:pt x="2561" y="1069"/>
                  </a:lnTo>
                  <a:lnTo>
                    <a:pt x="2484" y="1041"/>
                  </a:lnTo>
                  <a:lnTo>
                    <a:pt x="881" y="1230"/>
                  </a:lnTo>
                  <a:lnTo>
                    <a:pt x="384" y="532"/>
                  </a:lnTo>
                  <a:lnTo>
                    <a:pt x="827" y="1236"/>
                  </a:lnTo>
                  <a:lnTo>
                    <a:pt x="787" y="1295"/>
                  </a:lnTo>
                  <a:lnTo>
                    <a:pt x="31" y="70"/>
                  </a:lnTo>
                  <a:lnTo>
                    <a:pt x="224" y="37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1" name="Freeform 42"/>
            <p:cNvSpPr>
              <a:spLocks/>
            </p:cNvSpPr>
            <p:nvPr/>
          </p:nvSpPr>
          <p:spPr bwMode="auto">
            <a:xfrm>
              <a:off x="2959" y="2664"/>
              <a:ext cx="183" cy="427"/>
            </a:xfrm>
            <a:custGeom>
              <a:avLst/>
              <a:gdLst>
                <a:gd name="T0" fmla="*/ 0 w 547"/>
                <a:gd name="T1" fmla="*/ 0 h 1281"/>
                <a:gd name="T2" fmla="*/ 0 w 547"/>
                <a:gd name="T3" fmla="*/ 0 h 1281"/>
                <a:gd name="T4" fmla="*/ 0 w 547"/>
                <a:gd name="T5" fmla="*/ 0 h 1281"/>
                <a:gd name="T6" fmla="*/ 0 w 547"/>
                <a:gd name="T7" fmla="*/ 0 h 1281"/>
                <a:gd name="T8" fmla="*/ 0 w 547"/>
                <a:gd name="T9" fmla="*/ 0 h 1281"/>
                <a:gd name="T10" fmla="*/ 0 w 547"/>
                <a:gd name="T11" fmla="*/ 0 h 1281"/>
                <a:gd name="T12" fmla="*/ 0 w 547"/>
                <a:gd name="T13" fmla="*/ 0 h 1281"/>
                <a:gd name="T14" fmla="*/ 0 w 547"/>
                <a:gd name="T15" fmla="*/ 0 h 1281"/>
                <a:gd name="T16" fmla="*/ 0 w 547"/>
                <a:gd name="T17" fmla="*/ 0 h 1281"/>
                <a:gd name="T18" fmla="*/ 0 w 547"/>
                <a:gd name="T19" fmla="*/ 0 h 1281"/>
                <a:gd name="T20" fmla="*/ 0 w 547"/>
                <a:gd name="T21" fmla="*/ 0 h 1281"/>
                <a:gd name="T22" fmla="*/ 0 w 547"/>
                <a:gd name="T23" fmla="*/ 0 h 1281"/>
                <a:gd name="T24" fmla="*/ 0 w 547"/>
                <a:gd name="T25" fmla="*/ 0 h 1281"/>
                <a:gd name="T26" fmla="*/ 0 w 547"/>
                <a:gd name="T27" fmla="*/ 0 h 12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7"/>
                <a:gd name="T43" fmla="*/ 0 h 1281"/>
                <a:gd name="T44" fmla="*/ 547 w 547"/>
                <a:gd name="T45" fmla="*/ 1281 h 12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7" h="1281">
                  <a:moveTo>
                    <a:pt x="71" y="0"/>
                  </a:moveTo>
                  <a:lnTo>
                    <a:pt x="82" y="95"/>
                  </a:lnTo>
                  <a:lnTo>
                    <a:pt x="66" y="175"/>
                  </a:lnTo>
                  <a:lnTo>
                    <a:pt x="38" y="228"/>
                  </a:lnTo>
                  <a:lnTo>
                    <a:pt x="0" y="256"/>
                  </a:lnTo>
                  <a:lnTo>
                    <a:pt x="143" y="527"/>
                  </a:lnTo>
                  <a:lnTo>
                    <a:pt x="547" y="1281"/>
                  </a:lnTo>
                  <a:lnTo>
                    <a:pt x="249" y="604"/>
                  </a:lnTo>
                  <a:lnTo>
                    <a:pt x="66" y="256"/>
                  </a:lnTo>
                  <a:lnTo>
                    <a:pt x="243" y="465"/>
                  </a:lnTo>
                  <a:lnTo>
                    <a:pt x="104" y="189"/>
                  </a:lnTo>
                  <a:lnTo>
                    <a:pt x="143" y="8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2" name="Freeform 43"/>
            <p:cNvSpPr>
              <a:spLocks/>
            </p:cNvSpPr>
            <p:nvPr/>
          </p:nvSpPr>
          <p:spPr bwMode="auto">
            <a:xfrm>
              <a:off x="2904" y="2702"/>
              <a:ext cx="1092" cy="489"/>
            </a:xfrm>
            <a:custGeom>
              <a:avLst/>
              <a:gdLst>
                <a:gd name="T0" fmla="*/ 0 w 3277"/>
                <a:gd name="T1" fmla="*/ 0 h 1467"/>
                <a:gd name="T2" fmla="*/ 0 w 3277"/>
                <a:gd name="T3" fmla="*/ 0 h 1467"/>
                <a:gd name="T4" fmla="*/ 0 w 3277"/>
                <a:gd name="T5" fmla="*/ 0 h 1467"/>
                <a:gd name="T6" fmla="*/ 0 w 3277"/>
                <a:gd name="T7" fmla="*/ 0 h 1467"/>
                <a:gd name="T8" fmla="*/ 0 w 3277"/>
                <a:gd name="T9" fmla="*/ 0 h 1467"/>
                <a:gd name="T10" fmla="*/ 0 w 3277"/>
                <a:gd name="T11" fmla="*/ 0 h 1467"/>
                <a:gd name="T12" fmla="*/ 0 w 3277"/>
                <a:gd name="T13" fmla="*/ 0 h 1467"/>
                <a:gd name="T14" fmla="*/ 0 w 3277"/>
                <a:gd name="T15" fmla="*/ 0 h 1467"/>
                <a:gd name="T16" fmla="*/ 0 w 3277"/>
                <a:gd name="T17" fmla="*/ 0 h 1467"/>
                <a:gd name="T18" fmla="*/ 0 w 3277"/>
                <a:gd name="T19" fmla="*/ 0 h 1467"/>
                <a:gd name="T20" fmla="*/ 0 w 3277"/>
                <a:gd name="T21" fmla="*/ 0 h 1467"/>
                <a:gd name="T22" fmla="*/ 0 w 3277"/>
                <a:gd name="T23" fmla="*/ 0 h 1467"/>
                <a:gd name="T24" fmla="*/ 0 w 3277"/>
                <a:gd name="T25" fmla="*/ 0 h 1467"/>
                <a:gd name="T26" fmla="*/ 0 w 3277"/>
                <a:gd name="T27" fmla="*/ 0 h 1467"/>
                <a:gd name="T28" fmla="*/ 0 w 3277"/>
                <a:gd name="T29" fmla="*/ 0 h 1467"/>
                <a:gd name="T30" fmla="*/ 0 w 3277"/>
                <a:gd name="T31" fmla="*/ 0 h 1467"/>
                <a:gd name="T32" fmla="*/ 0 w 3277"/>
                <a:gd name="T33" fmla="*/ 0 h 1467"/>
                <a:gd name="T34" fmla="*/ 0 w 3277"/>
                <a:gd name="T35" fmla="*/ 0 h 1467"/>
                <a:gd name="T36" fmla="*/ 0 w 3277"/>
                <a:gd name="T37" fmla="*/ 0 h 1467"/>
                <a:gd name="T38" fmla="*/ 0 w 3277"/>
                <a:gd name="T39" fmla="*/ 0 h 1467"/>
                <a:gd name="T40" fmla="*/ 0 w 3277"/>
                <a:gd name="T41" fmla="*/ 0 h 1467"/>
                <a:gd name="T42" fmla="*/ 0 w 3277"/>
                <a:gd name="T43" fmla="*/ 0 h 1467"/>
                <a:gd name="T44" fmla="*/ 0 w 3277"/>
                <a:gd name="T45" fmla="*/ 0 h 1467"/>
                <a:gd name="T46" fmla="*/ 0 w 3277"/>
                <a:gd name="T47" fmla="*/ 0 h 1467"/>
                <a:gd name="T48" fmla="*/ 0 w 3277"/>
                <a:gd name="T49" fmla="*/ 0 h 1467"/>
                <a:gd name="T50" fmla="*/ 0 w 3277"/>
                <a:gd name="T51" fmla="*/ 0 h 1467"/>
                <a:gd name="T52" fmla="*/ 0 w 3277"/>
                <a:gd name="T53" fmla="*/ 0 h 1467"/>
                <a:gd name="T54" fmla="*/ 0 w 3277"/>
                <a:gd name="T55" fmla="*/ 0 h 1467"/>
                <a:gd name="T56" fmla="*/ 0 w 3277"/>
                <a:gd name="T57" fmla="*/ 0 h 14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277"/>
                <a:gd name="T88" fmla="*/ 0 h 1467"/>
                <a:gd name="T89" fmla="*/ 3277 w 3277"/>
                <a:gd name="T90" fmla="*/ 1467 h 146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277" h="1467">
                  <a:moveTo>
                    <a:pt x="256" y="0"/>
                  </a:moveTo>
                  <a:lnTo>
                    <a:pt x="120" y="62"/>
                  </a:lnTo>
                  <a:lnTo>
                    <a:pt x="12" y="85"/>
                  </a:lnTo>
                  <a:lnTo>
                    <a:pt x="0" y="157"/>
                  </a:lnTo>
                  <a:lnTo>
                    <a:pt x="445" y="993"/>
                  </a:lnTo>
                  <a:lnTo>
                    <a:pt x="635" y="1467"/>
                  </a:lnTo>
                  <a:lnTo>
                    <a:pt x="2530" y="1233"/>
                  </a:lnTo>
                  <a:lnTo>
                    <a:pt x="2601" y="1210"/>
                  </a:lnTo>
                  <a:lnTo>
                    <a:pt x="2702" y="1244"/>
                  </a:lnTo>
                  <a:lnTo>
                    <a:pt x="3045" y="1198"/>
                  </a:lnTo>
                  <a:lnTo>
                    <a:pt x="3199" y="1056"/>
                  </a:lnTo>
                  <a:lnTo>
                    <a:pt x="3277" y="706"/>
                  </a:lnTo>
                  <a:lnTo>
                    <a:pt x="3223" y="456"/>
                  </a:lnTo>
                  <a:lnTo>
                    <a:pt x="2982" y="245"/>
                  </a:lnTo>
                  <a:lnTo>
                    <a:pt x="2511" y="363"/>
                  </a:lnTo>
                  <a:lnTo>
                    <a:pt x="2933" y="371"/>
                  </a:lnTo>
                  <a:lnTo>
                    <a:pt x="3115" y="510"/>
                  </a:lnTo>
                  <a:lnTo>
                    <a:pt x="3196" y="631"/>
                  </a:lnTo>
                  <a:lnTo>
                    <a:pt x="3202" y="811"/>
                  </a:lnTo>
                  <a:lnTo>
                    <a:pt x="3134" y="1027"/>
                  </a:lnTo>
                  <a:lnTo>
                    <a:pt x="3047" y="1124"/>
                  </a:lnTo>
                  <a:lnTo>
                    <a:pt x="2769" y="1161"/>
                  </a:lnTo>
                  <a:lnTo>
                    <a:pt x="2645" y="1121"/>
                  </a:lnTo>
                  <a:lnTo>
                    <a:pt x="2477" y="1205"/>
                  </a:lnTo>
                  <a:lnTo>
                    <a:pt x="688" y="1360"/>
                  </a:lnTo>
                  <a:lnTo>
                    <a:pt x="53" y="107"/>
                  </a:lnTo>
                  <a:lnTo>
                    <a:pt x="270" y="41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3" name="Freeform 44"/>
            <p:cNvSpPr>
              <a:spLocks/>
            </p:cNvSpPr>
            <p:nvPr/>
          </p:nvSpPr>
          <p:spPr bwMode="auto">
            <a:xfrm>
              <a:off x="3148" y="2941"/>
              <a:ext cx="552" cy="163"/>
            </a:xfrm>
            <a:custGeom>
              <a:avLst/>
              <a:gdLst>
                <a:gd name="T0" fmla="*/ 0 w 1656"/>
                <a:gd name="T1" fmla="*/ 0 h 489"/>
                <a:gd name="T2" fmla="*/ 0 w 1656"/>
                <a:gd name="T3" fmla="*/ 0 h 489"/>
                <a:gd name="T4" fmla="*/ 0 w 1656"/>
                <a:gd name="T5" fmla="*/ 0 h 489"/>
                <a:gd name="T6" fmla="*/ 0 w 1656"/>
                <a:gd name="T7" fmla="*/ 0 h 489"/>
                <a:gd name="T8" fmla="*/ 0 w 1656"/>
                <a:gd name="T9" fmla="*/ 0 h 489"/>
                <a:gd name="T10" fmla="*/ 0 w 1656"/>
                <a:gd name="T11" fmla="*/ 0 h 489"/>
                <a:gd name="T12" fmla="*/ 0 w 1656"/>
                <a:gd name="T13" fmla="*/ 0 h 489"/>
                <a:gd name="T14" fmla="*/ 0 w 1656"/>
                <a:gd name="T15" fmla="*/ 0 h 489"/>
                <a:gd name="T16" fmla="*/ 0 w 1656"/>
                <a:gd name="T17" fmla="*/ 0 h 489"/>
                <a:gd name="T18" fmla="*/ 0 w 1656"/>
                <a:gd name="T19" fmla="*/ 0 h 489"/>
                <a:gd name="T20" fmla="*/ 0 w 1656"/>
                <a:gd name="T21" fmla="*/ 0 h 489"/>
                <a:gd name="T22" fmla="*/ 0 w 1656"/>
                <a:gd name="T23" fmla="*/ 0 h 489"/>
                <a:gd name="T24" fmla="*/ 0 w 1656"/>
                <a:gd name="T25" fmla="*/ 0 h 489"/>
                <a:gd name="T26" fmla="*/ 0 w 1656"/>
                <a:gd name="T27" fmla="*/ 0 h 4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56"/>
                <a:gd name="T43" fmla="*/ 0 h 489"/>
                <a:gd name="T44" fmla="*/ 1656 w 1656"/>
                <a:gd name="T45" fmla="*/ 489 h 4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56" h="489">
                  <a:moveTo>
                    <a:pt x="0" y="489"/>
                  </a:moveTo>
                  <a:lnTo>
                    <a:pt x="133" y="366"/>
                  </a:lnTo>
                  <a:lnTo>
                    <a:pt x="193" y="256"/>
                  </a:lnTo>
                  <a:lnTo>
                    <a:pt x="177" y="123"/>
                  </a:lnTo>
                  <a:lnTo>
                    <a:pt x="1202" y="0"/>
                  </a:lnTo>
                  <a:lnTo>
                    <a:pt x="288" y="157"/>
                  </a:lnTo>
                  <a:lnTo>
                    <a:pt x="248" y="267"/>
                  </a:lnTo>
                  <a:lnTo>
                    <a:pt x="1030" y="223"/>
                  </a:lnTo>
                  <a:lnTo>
                    <a:pt x="232" y="340"/>
                  </a:lnTo>
                  <a:lnTo>
                    <a:pt x="187" y="384"/>
                  </a:lnTo>
                  <a:lnTo>
                    <a:pt x="143" y="411"/>
                  </a:lnTo>
                  <a:lnTo>
                    <a:pt x="1656" y="328"/>
                  </a:lnTo>
                  <a:lnTo>
                    <a:pt x="0" y="4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4" name="Freeform 45"/>
            <p:cNvSpPr>
              <a:spLocks/>
            </p:cNvSpPr>
            <p:nvPr/>
          </p:nvSpPr>
          <p:spPr bwMode="auto">
            <a:xfrm>
              <a:off x="3149" y="2785"/>
              <a:ext cx="253" cy="111"/>
            </a:xfrm>
            <a:custGeom>
              <a:avLst/>
              <a:gdLst>
                <a:gd name="T0" fmla="*/ 0 w 759"/>
                <a:gd name="T1" fmla="*/ 0 h 332"/>
                <a:gd name="T2" fmla="*/ 0 w 759"/>
                <a:gd name="T3" fmla="*/ 0 h 332"/>
                <a:gd name="T4" fmla="*/ 0 w 759"/>
                <a:gd name="T5" fmla="*/ 0 h 332"/>
                <a:gd name="T6" fmla="*/ 0 w 759"/>
                <a:gd name="T7" fmla="*/ 0 h 332"/>
                <a:gd name="T8" fmla="*/ 0 w 759"/>
                <a:gd name="T9" fmla="*/ 0 h 332"/>
                <a:gd name="T10" fmla="*/ 0 w 759"/>
                <a:gd name="T11" fmla="*/ 0 h 332"/>
                <a:gd name="T12" fmla="*/ 0 w 759"/>
                <a:gd name="T13" fmla="*/ 0 h 332"/>
                <a:gd name="T14" fmla="*/ 0 w 759"/>
                <a:gd name="T15" fmla="*/ 0 h 332"/>
                <a:gd name="T16" fmla="*/ 0 w 759"/>
                <a:gd name="T17" fmla="*/ 0 h 332"/>
                <a:gd name="T18" fmla="*/ 0 w 759"/>
                <a:gd name="T19" fmla="*/ 0 h 3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59"/>
                <a:gd name="T31" fmla="*/ 0 h 332"/>
                <a:gd name="T32" fmla="*/ 759 w 759"/>
                <a:gd name="T33" fmla="*/ 332 h 3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59" h="332">
                  <a:moveTo>
                    <a:pt x="292" y="0"/>
                  </a:moveTo>
                  <a:lnTo>
                    <a:pt x="0" y="15"/>
                  </a:lnTo>
                  <a:lnTo>
                    <a:pt x="221" y="332"/>
                  </a:lnTo>
                  <a:lnTo>
                    <a:pt x="759" y="291"/>
                  </a:lnTo>
                  <a:lnTo>
                    <a:pt x="700" y="251"/>
                  </a:lnTo>
                  <a:lnTo>
                    <a:pt x="261" y="266"/>
                  </a:lnTo>
                  <a:lnTo>
                    <a:pt x="145" y="71"/>
                  </a:lnTo>
                  <a:lnTo>
                    <a:pt x="360" y="19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5" name="Freeform 46"/>
            <p:cNvSpPr>
              <a:spLocks/>
            </p:cNvSpPr>
            <p:nvPr/>
          </p:nvSpPr>
          <p:spPr bwMode="auto">
            <a:xfrm>
              <a:off x="3582" y="2852"/>
              <a:ext cx="219" cy="28"/>
            </a:xfrm>
            <a:custGeom>
              <a:avLst/>
              <a:gdLst>
                <a:gd name="T0" fmla="*/ 0 w 657"/>
                <a:gd name="T1" fmla="*/ 0 h 84"/>
                <a:gd name="T2" fmla="*/ 0 w 657"/>
                <a:gd name="T3" fmla="*/ 0 h 84"/>
                <a:gd name="T4" fmla="*/ 0 w 657"/>
                <a:gd name="T5" fmla="*/ 0 h 84"/>
                <a:gd name="T6" fmla="*/ 0 w 657"/>
                <a:gd name="T7" fmla="*/ 0 h 84"/>
                <a:gd name="T8" fmla="*/ 0 w 657"/>
                <a:gd name="T9" fmla="*/ 0 h 84"/>
                <a:gd name="T10" fmla="*/ 0 w 657"/>
                <a:gd name="T11" fmla="*/ 0 h 84"/>
                <a:gd name="T12" fmla="*/ 0 w 657"/>
                <a:gd name="T13" fmla="*/ 0 h 84"/>
                <a:gd name="T14" fmla="*/ 0 w 657"/>
                <a:gd name="T15" fmla="*/ 0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7"/>
                <a:gd name="T25" fmla="*/ 0 h 84"/>
                <a:gd name="T26" fmla="*/ 657 w 657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7" h="84">
                  <a:moveTo>
                    <a:pt x="0" y="84"/>
                  </a:moveTo>
                  <a:lnTo>
                    <a:pt x="113" y="71"/>
                  </a:lnTo>
                  <a:lnTo>
                    <a:pt x="337" y="42"/>
                  </a:lnTo>
                  <a:lnTo>
                    <a:pt x="558" y="13"/>
                  </a:lnTo>
                  <a:lnTo>
                    <a:pt x="657" y="0"/>
                  </a:lnTo>
                  <a:lnTo>
                    <a:pt x="164" y="17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6" name="Freeform 47"/>
            <p:cNvSpPr>
              <a:spLocks/>
            </p:cNvSpPr>
            <p:nvPr/>
          </p:nvSpPr>
          <p:spPr bwMode="auto">
            <a:xfrm>
              <a:off x="3203" y="2181"/>
              <a:ext cx="608" cy="150"/>
            </a:xfrm>
            <a:custGeom>
              <a:avLst/>
              <a:gdLst>
                <a:gd name="T0" fmla="*/ 0 w 1825"/>
                <a:gd name="T1" fmla="*/ 0 h 451"/>
                <a:gd name="T2" fmla="*/ 0 w 1825"/>
                <a:gd name="T3" fmla="*/ 0 h 451"/>
                <a:gd name="T4" fmla="*/ 0 w 1825"/>
                <a:gd name="T5" fmla="*/ 0 h 451"/>
                <a:gd name="T6" fmla="*/ 0 w 1825"/>
                <a:gd name="T7" fmla="*/ 0 h 451"/>
                <a:gd name="T8" fmla="*/ 0 w 1825"/>
                <a:gd name="T9" fmla="*/ 0 h 451"/>
                <a:gd name="T10" fmla="*/ 0 w 1825"/>
                <a:gd name="T11" fmla="*/ 0 h 451"/>
                <a:gd name="T12" fmla="*/ 0 w 1825"/>
                <a:gd name="T13" fmla="*/ 0 h 451"/>
                <a:gd name="T14" fmla="*/ 0 w 1825"/>
                <a:gd name="T15" fmla="*/ 0 h 451"/>
                <a:gd name="T16" fmla="*/ 0 w 1825"/>
                <a:gd name="T17" fmla="*/ 0 h 451"/>
                <a:gd name="T18" fmla="*/ 0 w 1825"/>
                <a:gd name="T19" fmla="*/ 0 h 451"/>
                <a:gd name="T20" fmla="*/ 0 w 1825"/>
                <a:gd name="T21" fmla="*/ 0 h 451"/>
                <a:gd name="T22" fmla="*/ 0 w 1825"/>
                <a:gd name="T23" fmla="*/ 0 h 451"/>
                <a:gd name="T24" fmla="*/ 0 w 1825"/>
                <a:gd name="T25" fmla="*/ 0 h 4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25"/>
                <a:gd name="T40" fmla="*/ 0 h 451"/>
                <a:gd name="T41" fmla="*/ 1825 w 1825"/>
                <a:gd name="T42" fmla="*/ 451 h 45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25" h="451">
                  <a:moveTo>
                    <a:pt x="1825" y="97"/>
                  </a:moveTo>
                  <a:lnTo>
                    <a:pt x="1527" y="47"/>
                  </a:lnTo>
                  <a:lnTo>
                    <a:pt x="1472" y="4"/>
                  </a:lnTo>
                  <a:lnTo>
                    <a:pt x="1391" y="0"/>
                  </a:lnTo>
                  <a:lnTo>
                    <a:pt x="0" y="308"/>
                  </a:lnTo>
                  <a:lnTo>
                    <a:pt x="451" y="451"/>
                  </a:lnTo>
                  <a:lnTo>
                    <a:pt x="1628" y="153"/>
                  </a:lnTo>
                  <a:lnTo>
                    <a:pt x="433" y="385"/>
                  </a:lnTo>
                  <a:lnTo>
                    <a:pt x="310" y="305"/>
                  </a:lnTo>
                  <a:lnTo>
                    <a:pt x="1400" y="42"/>
                  </a:lnTo>
                  <a:lnTo>
                    <a:pt x="1476" y="63"/>
                  </a:lnTo>
                  <a:lnTo>
                    <a:pt x="1825" y="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7" name="Freeform 48"/>
            <p:cNvSpPr>
              <a:spLocks/>
            </p:cNvSpPr>
            <p:nvPr/>
          </p:nvSpPr>
          <p:spPr bwMode="auto">
            <a:xfrm>
              <a:off x="3653" y="2490"/>
              <a:ext cx="315" cy="128"/>
            </a:xfrm>
            <a:custGeom>
              <a:avLst/>
              <a:gdLst>
                <a:gd name="T0" fmla="*/ 0 w 945"/>
                <a:gd name="T1" fmla="*/ 0 h 382"/>
                <a:gd name="T2" fmla="*/ 0 w 945"/>
                <a:gd name="T3" fmla="*/ 0 h 382"/>
                <a:gd name="T4" fmla="*/ 0 w 945"/>
                <a:gd name="T5" fmla="*/ 0 h 382"/>
                <a:gd name="T6" fmla="*/ 0 w 945"/>
                <a:gd name="T7" fmla="*/ 0 h 382"/>
                <a:gd name="T8" fmla="*/ 0 w 945"/>
                <a:gd name="T9" fmla="*/ 0 h 382"/>
                <a:gd name="T10" fmla="*/ 0 w 945"/>
                <a:gd name="T11" fmla="*/ 0 h 3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45"/>
                <a:gd name="T19" fmla="*/ 0 h 382"/>
                <a:gd name="T20" fmla="*/ 945 w 945"/>
                <a:gd name="T21" fmla="*/ 382 h 3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45" h="382">
                  <a:moveTo>
                    <a:pt x="0" y="382"/>
                  </a:moveTo>
                  <a:lnTo>
                    <a:pt x="272" y="118"/>
                  </a:lnTo>
                  <a:lnTo>
                    <a:pt x="663" y="0"/>
                  </a:lnTo>
                  <a:lnTo>
                    <a:pt x="945" y="118"/>
                  </a:lnTo>
                  <a:lnTo>
                    <a:pt x="0" y="382"/>
                  </a:lnTo>
                  <a:close/>
                </a:path>
              </a:pathLst>
            </a:custGeom>
            <a:solidFill>
              <a:srgbClr val="F7A8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8" name="Freeform 49"/>
            <p:cNvSpPr>
              <a:spLocks/>
            </p:cNvSpPr>
            <p:nvPr/>
          </p:nvSpPr>
          <p:spPr bwMode="auto">
            <a:xfrm>
              <a:off x="3499" y="2461"/>
              <a:ext cx="561" cy="391"/>
            </a:xfrm>
            <a:custGeom>
              <a:avLst/>
              <a:gdLst>
                <a:gd name="T0" fmla="*/ 0 w 1682"/>
                <a:gd name="T1" fmla="*/ 0 h 1174"/>
                <a:gd name="T2" fmla="*/ 0 w 1682"/>
                <a:gd name="T3" fmla="*/ 0 h 1174"/>
                <a:gd name="T4" fmla="*/ 0 w 1682"/>
                <a:gd name="T5" fmla="*/ 0 h 1174"/>
                <a:gd name="T6" fmla="*/ 0 w 1682"/>
                <a:gd name="T7" fmla="*/ 0 h 1174"/>
                <a:gd name="T8" fmla="*/ 0 w 1682"/>
                <a:gd name="T9" fmla="*/ 0 h 1174"/>
                <a:gd name="T10" fmla="*/ 0 w 1682"/>
                <a:gd name="T11" fmla="*/ 0 h 1174"/>
                <a:gd name="T12" fmla="*/ 0 w 1682"/>
                <a:gd name="T13" fmla="*/ 0 h 1174"/>
                <a:gd name="T14" fmla="*/ 0 w 1682"/>
                <a:gd name="T15" fmla="*/ 0 h 1174"/>
                <a:gd name="T16" fmla="*/ 0 w 1682"/>
                <a:gd name="T17" fmla="*/ 0 h 1174"/>
                <a:gd name="T18" fmla="*/ 0 w 1682"/>
                <a:gd name="T19" fmla="*/ 0 h 1174"/>
                <a:gd name="T20" fmla="*/ 0 w 1682"/>
                <a:gd name="T21" fmla="*/ 0 h 1174"/>
                <a:gd name="T22" fmla="*/ 0 w 1682"/>
                <a:gd name="T23" fmla="*/ 0 h 1174"/>
                <a:gd name="T24" fmla="*/ 0 w 1682"/>
                <a:gd name="T25" fmla="*/ 0 h 1174"/>
                <a:gd name="T26" fmla="*/ 0 w 1682"/>
                <a:gd name="T27" fmla="*/ 0 h 1174"/>
                <a:gd name="T28" fmla="*/ 0 w 1682"/>
                <a:gd name="T29" fmla="*/ 0 h 1174"/>
                <a:gd name="T30" fmla="*/ 0 w 1682"/>
                <a:gd name="T31" fmla="*/ 0 h 1174"/>
                <a:gd name="T32" fmla="*/ 0 w 1682"/>
                <a:gd name="T33" fmla="*/ 0 h 1174"/>
                <a:gd name="T34" fmla="*/ 0 w 1682"/>
                <a:gd name="T35" fmla="*/ 0 h 1174"/>
                <a:gd name="T36" fmla="*/ 0 w 1682"/>
                <a:gd name="T37" fmla="*/ 0 h 1174"/>
                <a:gd name="T38" fmla="*/ 0 w 1682"/>
                <a:gd name="T39" fmla="*/ 0 h 1174"/>
                <a:gd name="T40" fmla="*/ 0 w 1682"/>
                <a:gd name="T41" fmla="*/ 0 h 11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82"/>
                <a:gd name="T64" fmla="*/ 0 h 1174"/>
                <a:gd name="T65" fmla="*/ 1682 w 1682"/>
                <a:gd name="T66" fmla="*/ 1174 h 11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82" h="1174">
                  <a:moveTo>
                    <a:pt x="939" y="0"/>
                  </a:moveTo>
                  <a:lnTo>
                    <a:pt x="1648" y="189"/>
                  </a:lnTo>
                  <a:lnTo>
                    <a:pt x="1682" y="300"/>
                  </a:lnTo>
                  <a:lnTo>
                    <a:pt x="1338" y="417"/>
                  </a:lnTo>
                  <a:lnTo>
                    <a:pt x="1293" y="505"/>
                  </a:lnTo>
                  <a:lnTo>
                    <a:pt x="1316" y="605"/>
                  </a:lnTo>
                  <a:lnTo>
                    <a:pt x="1366" y="678"/>
                  </a:lnTo>
                  <a:lnTo>
                    <a:pt x="1465" y="732"/>
                  </a:lnTo>
                  <a:lnTo>
                    <a:pt x="0" y="1174"/>
                  </a:lnTo>
                  <a:lnTo>
                    <a:pt x="1348" y="716"/>
                  </a:lnTo>
                  <a:lnTo>
                    <a:pt x="1259" y="662"/>
                  </a:lnTo>
                  <a:lnTo>
                    <a:pt x="828" y="755"/>
                  </a:lnTo>
                  <a:lnTo>
                    <a:pt x="1237" y="600"/>
                  </a:lnTo>
                  <a:lnTo>
                    <a:pt x="1243" y="473"/>
                  </a:lnTo>
                  <a:lnTo>
                    <a:pt x="368" y="666"/>
                  </a:lnTo>
                  <a:lnTo>
                    <a:pt x="346" y="573"/>
                  </a:lnTo>
                  <a:lnTo>
                    <a:pt x="1642" y="226"/>
                  </a:lnTo>
                  <a:lnTo>
                    <a:pt x="982" y="68"/>
                  </a:lnTo>
                  <a:lnTo>
                    <a:pt x="474" y="235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9" name="Freeform 50"/>
            <p:cNvSpPr>
              <a:spLocks/>
            </p:cNvSpPr>
            <p:nvPr/>
          </p:nvSpPr>
          <p:spPr bwMode="auto">
            <a:xfrm>
              <a:off x="3770" y="2810"/>
              <a:ext cx="99" cy="47"/>
            </a:xfrm>
            <a:custGeom>
              <a:avLst/>
              <a:gdLst>
                <a:gd name="T0" fmla="*/ 0 w 297"/>
                <a:gd name="T1" fmla="*/ 0 h 141"/>
                <a:gd name="T2" fmla="*/ 0 w 297"/>
                <a:gd name="T3" fmla="*/ 0 h 141"/>
                <a:gd name="T4" fmla="*/ 0 w 297"/>
                <a:gd name="T5" fmla="*/ 0 h 141"/>
                <a:gd name="T6" fmla="*/ 0 w 297"/>
                <a:gd name="T7" fmla="*/ 0 h 141"/>
                <a:gd name="T8" fmla="*/ 0 w 297"/>
                <a:gd name="T9" fmla="*/ 0 h 141"/>
                <a:gd name="T10" fmla="*/ 0 w 297"/>
                <a:gd name="T11" fmla="*/ 0 h 141"/>
                <a:gd name="T12" fmla="*/ 0 w 297"/>
                <a:gd name="T13" fmla="*/ 0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7"/>
                <a:gd name="T22" fmla="*/ 0 h 141"/>
                <a:gd name="T23" fmla="*/ 297 w 297"/>
                <a:gd name="T24" fmla="*/ 141 h 1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7" h="141">
                  <a:moveTo>
                    <a:pt x="197" y="0"/>
                  </a:moveTo>
                  <a:lnTo>
                    <a:pt x="297" y="121"/>
                  </a:lnTo>
                  <a:lnTo>
                    <a:pt x="0" y="141"/>
                  </a:lnTo>
                  <a:lnTo>
                    <a:pt x="169" y="88"/>
                  </a:lnTo>
                  <a:lnTo>
                    <a:pt x="129" y="13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99592" y="1268760"/>
            <a:ext cx="7472362" cy="452596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мнению А.Г. 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Асмолова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российский психолог, политик и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учёный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«процесс учения - это процесс деятельности ученика, направленный на становление его сознания и его личности в целом. Вот что такое «системно - 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деятельностный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подход в образовании!».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14414" y="785794"/>
            <a:ext cx="7015186" cy="5340369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Основная идея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системно-деятельностного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подхода состоит в том, что новые знания не даются в готовом виде. Дети «открывают» их сами в процессе самостоятельной исследовательской деятельности. Задача учителя при введении нового материала заключается не в том, чтобы все наглядно и доступно объяснить, показать и рассказать. Учитель должен организовать учебную деятельность таким образом, чтобы у учащихся сформировались потребности и способности в осуществлении творческого преобразования учебного материала с целью овладения новыми знаниями в результате собственного поиска.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42976" y="1124744"/>
            <a:ext cx="6943748" cy="49474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Функция учителя заключается не в обучении, а в сопровождении учебного процесса: подготовка дидактического материала для работы, организация различных форм сотрудничества, активное участие в обсуждении результатов деятельности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обучающихся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через наводящие вопросы, создание условий для самоконтроля и самооценки.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068" y="332656"/>
            <a:ext cx="8229600" cy="796925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Обучающиеся</a:t>
            </a:r>
            <a:r>
              <a:rPr lang="ru-RU" sz="3200" dirty="0" smtClean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4294967295"/>
          </p:nvPr>
        </p:nvSpPr>
        <p:spPr>
          <a:xfrm>
            <a:off x="1363719" y="1052736"/>
            <a:ext cx="7758112" cy="5197475"/>
          </a:xfrm>
        </p:spPr>
        <p:txBody>
          <a:bodyPr/>
          <a:lstStyle/>
          <a:p>
            <a:r>
              <a:rPr lang="ru-RU" sz="2800" dirty="0" smtClean="0"/>
              <a:t>работают с источниками  информации;</a:t>
            </a:r>
          </a:p>
          <a:p>
            <a:r>
              <a:rPr lang="ru-RU" sz="2800" dirty="0" smtClean="0"/>
              <a:t>критически осмысляют актуальную социальную информацию;</a:t>
            </a:r>
          </a:p>
          <a:p>
            <a:r>
              <a:rPr lang="ru-RU" sz="2800" dirty="0" smtClean="0"/>
              <a:t>решают познавательные и практические задачи;</a:t>
            </a:r>
          </a:p>
          <a:p>
            <a:r>
              <a:rPr lang="ru-RU" sz="2800" dirty="0" smtClean="0"/>
              <a:t>анализируют современные общественные явления и события;</a:t>
            </a:r>
          </a:p>
          <a:p>
            <a:r>
              <a:rPr lang="ru-RU" sz="2800" dirty="0" smtClean="0"/>
              <a:t>аргументируют защиту своей позиции;</a:t>
            </a:r>
          </a:p>
          <a:p>
            <a:r>
              <a:rPr lang="ru-RU" sz="2800" dirty="0" smtClean="0"/>
              <a:t>выполняют творческие работы и исследовательские проекты…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908196" y="801715"/>
            <a:ext cx="6192688" cy="24482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r>
              <a:rPr lang="ru-RU" sz="2400" b="1" dirty="0" smtClean="0"/>
              <a:t>Системно-</a:t>
            </a:r>
            <a:r>
              <a:rPr lang="ru-RU" sz="2400" b="1" dirty="0" err="1" smtClean="0"/>
              <a:t>деятельностный</a:t>
            </a:r>
            <a:r>
              <a:rPr lang="ru-RU" sz="2400" b="1" dirty="0" smtClean="0"/>
              <a:t> подход- </a:t>
            </a:r>
            <a:r>
              <a:rPr lang="ru-RU" sz="2400" b="1" dirty="0"/>
              <a:t>это …</a:t>
            </a:r>
          </a:p>
          <a:p>
            <a:r>
              <a:rPr lang="ru-RU" sz="2400" dirty="0"/>
              <a:t>• учебный процесс, в </a:t>
            </a:r>
            <a:r>
              <a:rPr lang="ru-RU" sz="2400" dirty="0" smtClean="0"/>
              <a:t>котором главное </a:t>
            </a:r>
            <a:r>
              <a:rPr lang="ru-RU" sz="2400" dirty="0"/>
              <a:t>место </a:t>
            </a:r>
            <a:endParaRPr lang="ru-RU" sz="2400" dirty="0" smtClean="0"/>
          </a:p>
          <a:p>
            <a:r>
              <a:rPr lang="ru-RU" sz="2400" dirty="0" smtClean="0"/>
              <a:t>отводится активной и </a:t>
            </a:r>
            <a:r>
              <a:rPr lang="ru-RU" sz="2400" dirty="0"/>
              <a:t>разносторонней, в </a:t>
            </a:r>
            <a:r>
              <a:rPr lang="ru-RU" sz="2400" dirty="0" smtClean="0"/>
              <a:t>максимальной степени самостоятельной познавательной деятельности </a:t>
            </a:r>
            <a:r>
              <a:rPr lang="ru-RU" sz="2400" dirty="0"/>
              <a:t>школьника</a:t>
            </a:r>
          </a:p>
          <a:p>
            <a:r>
              <a:rPr lang="ru-RU" sz="2400" dirty="0"/>
              <a:t>• </a:t>
            </a:r>
            <a:r>
              <a:rPr lang="ru-RU" sz="2400" dirty="0" smtClean="0"/>
              <a:t>????????????????????????</a:t>
            </a:r>
            <a:endParaRPr lang="ru-RU" sz="2400" b="1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12351" t="15544" r="5918"/>
          <a:stretch>
            <a:fillRect/>
          </a:stretch>
        </p:blipFill>
        <p:spPr bwMode="auto">
          <a:xfrm>
            <a:off x="2902823" y="3249987"/>
            <a:ext cx="3072664" cy="238131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 l="8497"/>
          <a:stretch>
            <a:fillRect/>
          </a:stretch>
        </p:blipFill>
        <p:spPr bwMode="auto">
          <a:xfrm>
            <a:off x="542398" y="4459079"/>
            <a:ext cx="2322193" cy="175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9317" y="4440645"/>
            <a:ext cx="2285792" cy="171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1436635"/>
            <a:ext cx="364333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Приём </a:t>
            </a:r>
            <a:r>
              <a:rPr lang="ru-RU" sz="2000" b="1" i="1" dirty="0"/>
              <a:t>“Необъявленная тема”</a:t>
            </a:r>
          </a:p>
          <a:p>
            <a:r>
              <a:rPr lang="ru-RU" sz="2000" b="1" i="1" dirty="0"/>
              <a:t>( не записана тема </a:t>
            </a:r>
            <a:r>
              <a:rPr lang="ru-RU" sz="2000" b="1" i="1" dirty="0" smtClean="0"/>
              <a:t>урока)</a:t>
            </a:r>
            <a:endParaRPr lang="ru-RU" sz="2000" b="1" i="1" dirty="0"/>
          </a:p>
          <a:p>
            <a:r>
              <a:rPr lang="ru-RU" sz="2000" dirty="0"/>
              <a:t>Позволяет:</a:t>
            </a:r>
          </a:p>
          <a:p>
            <a:r>
              <a:rPr lang="ru-RU" sz="2000" dirty="0"/>
              <a:t>привлечь интерес учащихся к </a:t>
            </a:r>
            <a:r>
              <a:rPr lang="ru-RU" sz="2000" dirty="0" smtClean="0"/>
              <a:t>изучению новой </a:t>
            </a:r>
            <a:r>
              <a:rPr lang="ru-RU" sz="2000" dirty="0"/>
              <a:t>темы, не блокируя </a:t>
            </a:r>
            <a:r>
              <a:rPr lang="ru-RU" sz="2000" dirty="0" smtClean="0"/>
              <a:t>восприятия новыми и (или) непонятными терминами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846262" y="714673"/>
            <a:ext cx="6583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rgbClr val="000000"/>
                </a:solidFill>
              </a:rPr>
              <a:t>Приемы работы в </a:t>
            </a:r>
            <a:r>
              <a:rPr lang="ru-RU" sz="3200" b="1" dirty="0" smtClean="0">
                <a:solidFill>
                  <a:srgbClr val="000000"/>
                </a:solidFill>
              </a:rPr>
              <a:t>русле СДП</a:t>
            </a:r>
            <a:r>
              <a:rPr lang="ru-RU" sz="3200" b="1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05880" y="378904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/>
              <a:t>Приём «</a:t>
            </a:r>
            <a:r>
              <a:rPr lang="ru-RU" sz="2000" b="1" i="1" dirty="0" err="1"/>
              <a:t>Да-Нет</a:t>
            </a:r>
            <a:r>
              <a:rPr lang="ru-RU" sz="2000" b="1" i="1" dirty="0"/>
              <a:t>»</a:t>
            </a:r>
          </a:p>
          <a:p>
            <a:r>
              <a:rPr lang="ru-RU" sz="2000" dirty="0" smtClean="0"/>
              <a:t>Формирует </a:t>
            </a:r>
            <a:r>
              <a:rPr lang="ru-RU" sz="2000" dirty="0"/>
              <a:t>:</a:t>
            </a:r>
          </a:p>
          <a:p>
            <a:r>
              <a:rPr lang="ru-RU" sz="2000" dirty="0"/>
              <a:t>умение связывать разрозненные факты </a:t>
            </a:r>
            <a:r>
              <a:rPr lang="ru-RU" sz="2000" dirty="0" smtClean="0"/>
              <a:t>в единую </a:t>
            </a:r>
            <a:r>
              <a:rPr lang="ru-RU" sz="2000" dirty="0"/>
              <a:t>картину;</a:t>
            </a:r>
          </a:p>
          <a:p>
            <a:r>
              <a:rPr lang="ru-RU" sz="2000" dirty="0"/>
              <a:t>умение систематизировать уже</a:t>
            </a:r>
          </a:p>
          <a:p>
            <a:r>
              <a:rPr lang="ru-RU" sz="2000" dirty="0"/>
              <a:t>имеющуюся информацию;</a:t>
            </a:r>
          </a:p>
          <a:p>
            <a:r>
              <a:rPr lang="ru-RU" sz="2000" dirty="0"/>
              <a:t>умение слушать и слышать друг друга.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82312" y="723168"/>
            <a:ext cx="4572000" cy="28315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Приём «До-После»</a:t>
            </a:r>
          </a:p>
          <a:p>
            <a:r>
              <a:rPr lang="ru-RU" sz="2000" dirty="0"/>
              <a:t>( для актуализации знаний, может также</a:t>
            </a:r>
          </a:p>
          <a:p>
            <a:r>
              <a:rPr lang="ru-RU" sz="2000" dirty="0"/>
              <a:t>использоваться на этапе рефлексии)</a:t>
            </a:r>
          </a:p>
          <a:p>
            <a:r>
              <a:rPr lang="ru-RU" sz="2000" dirty="0"/>
              <a:t>Формирует:</a:t>
            </a:r>
          </a:p>
          <a:p>
            <a:r>
              <a:rPr lang="ru-RU" sz="2000" dirty="0"/>
              <a:t>умение прогнозировать события;</a:t>
            </a:r>
          </a:p>
          <a:p>
            <a:r>
              <a:rPr lang="ru-RU" sz="2000" dirty="0"/>
              <a:t>умение соотносить известные и</a:t>
            </a:r>
          </a:p>
          <a:p>
            <a:r>
              <a:rPr lang="ru-RU" sz="2000" dirty="0"/>
              <a:t>неизвестные факты;</a:t>
            </a:r>
          </a:p>
          <a:p>
            <a:r>
              <a:rPr lang="ru-RU" sz="2000" dirty="0"/>
              <a:t>умение выражать свои мысли;</a:t>
            </a:r>
          </a:p>
          <a:p>
            <a:r>
              <a:rPr lang="ru-RU" sz="2000" dirty="0"/>
              <a:t>умение сравнивать и делать вывод.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3500438"/>
            <a:ext cx="4572000" cy="28315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/>
              <a:t>Приём “Лови ошибку”</a:t>
            </a:r>
          </a:p>
          <a:p>
            <a:r>
              <a:rPr lang="ru-RU" sz="2000" i="1" dirty="0" smtClean="0"/>
              <a:t>(</a:t>
            </a:r>
            <a:r>
              <a:rPr lang="ru-RU" sz="2000" i="1" dirty="0" err="1" smtClean="0"/>
              <a:t>Универсальныйприём,активизирующий</a:t>
            </a:r>
            <a:r>
              <a:rPr lang="ru-RU" sz="2000" i="1" dirty="0" smtClean="0"/>
              <a:t> внимание </a:t>
            </a:r>
            <a:r>
              <a:rPr lang="ru-RU" sz="2000" i="1" dirty="0"/>
              <a:t>учащихся)</a:t>
            </a:r>
          </a:p>
          <a:p>
            <a:r>
              <a:rPr lang="ru-RU" sz="2000" dirty="0" smtClean="0"/>
              <a:t>Формирует</a:t>
            </a:r>
            <a:r>
              <a:rPr lang="ru-RU" sz="2000" dirty="0"/>
              <a:t>:</a:t>
            </a:r>
          </a:p>
          <a:p>
            <a:r>
              <a:rPr lang="ru-RU" sz="2000" dirty="0"/>
              <a:t>умение анализировать информацию;</a:t>
            </a:r>
          </a:p>
          <a:p>
            <a:r>
              <a:rPr lang="ru-RU" sz="2000" dirty="0"/>
              <a:t>умение применять знания в</a:t>
            </a:r>
          </a:p>
          <a:p>
            <a:r>
              <a:rPr lang="ru-RU" sz="2000" dirty="0"/>
              <a:t>нестандартной ситуации;</a:t>
            </a:r>
          </a:p>
          <a:p>
            <a:r>
              <a:rPr lang="ru-RU" sz="2000" dirty="0"/>
              <a:t>умение критически оценивать </a:t>
            </a:r>
            <a:r>
              <a:rPr lang="ru-RU" sz="2000" dirty="0" smtClean="0"/>
              <a:t>полученную</a:t>
            </a:r>
            <a:r>
              <a:rPr lang="ru-RU" sz="2000" dirty="0"/>
              <a:t> </a:t>
            </a:r>
            <a:r>
              <a:rPr lang="ru-RU" sz="2000" dirty="0" smtClean="0"/>
              <a:t>информацию</a:t>
            </a:r>
            <a:r>
              <a:rPr lang="ru-RU" sz="2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802" y="85723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/>
              <a:t>Приём “Диаграмма Венна”</a:t>
            </a:r>
          </a:p>
          <a:p>
            <a:r>
              <a:rPr lang="ru-RU" i="1" dirty="0"/>
              <a:t>( Это один из приемов технологии Развития</a:t>
            </a:r>
          </a:p>
          <a:p>
            <a:r>
              <a:rPr lang="ru-RU" dirty="0"/>
              <a:t>критического мышления - РКМ)</a:t>
            </a:r>
          </a:p>
          <a:p>
            <a:r>
              <a:rPr lang="ru-RU" b="1" i="1" dirty="0"/>
              <a:t>Описание: Доска (лист) делится на три</a:t>
            </a:r>
          </a:p>
          <a:p>
            <a:r>
              <a:rPr lang="ru-RU" dirty="0"/>
              <a:t>части. В одной колонке детям</a:t>
            </a:r>
          </a:p>
          <a:p>
            <a:r>
              <a:rPr lang="ru-RU" dirty="0"/>
              <a:t>предлагается записать общее между 2</a:t>
            </a:r>
          </a:p>
          <a:p>
            <a:r>
              <a:rPr lang="ru-RU" dirty="0"/>
              <a:t>понятиями, а в двух других –</a:t>
            </a:r>
          </a:p>
          <a:p>
            <a:r>
              <a:rPr lang="ru-RU" dirty="0"/>
              <a:t>отличительные особенности каждого..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307181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/>
              <a:t>Прием «Телеграмма»</a:t>
            </a:r>
          </a:p>
          <a:p>
            <a:r>
              <a:rPr lang="ru-RU" i="1" dirty="0"/>
              <a:t>(приём актуализации полученного</a:t>
            </a:r>
          </a:p>
          <a:p>
            <a:r>
              <a:rPr lang="ru-RU" i="1" dirty="0"/>
              <a:t>субъективного опыта</a:t>
            </a:r>
            <a:r>
              <a:rPr lang="ru-RU" i="1" dirty="0" smtClean="0"/>
              <a:t>, очень </a:t>
            </a:r>
            <a:r>
              <a:rPr lang="ru-RU" i="1" dirty="0"/>
              <a:t>краткая запись)</a:t>
            </a:r>
          </a:p>
          <a:p>
            <a:r>
              <a:rPr lang="ru-RU" i="1" dirty="0"/>
              <a:t>Кратко написать самое важное, что</a:t>
            </a:r>
          </a:p>
          <a:p>
            <a:r>
              <a:rPr lang="ru-RU" i="1" dirty="0"/>
              <a:t>уяснил с урока и отправить соседу.</a:t>
            </a:r>
          </a:p>
          <a:p>
            <a:r>
              <a:rPr lang="ru-RU" i="1" dirty="0"/>
              <a:t>(обменяться). Написать в телеграмме</a:t>
            </a:r>
          </a:p>
          <a:p>
            <a:r>
              <a:rPr lang="ru-RU" dirty="0"/>
              <a:t>пожелание, совет …..герою</a:t>
            </a:r>
          </a:p>
          <a:p>
            <a:r>
              <a:rPr lang="ru-RU" dirty="0"/>
              <a:t>произведения; написать пожелание</a:t>
            </a:r>
          </a:p>
          <a:p>
            <a:r>
              <a:rPr lang="ru-RU" dirty="0"/>
              <a:t>себе с точки зрения изученного на уроке</a:t>
            </a:r>
          </a:p>
          <a:p>
            <a:r>
              <a:rPr lang="ru-RU" dirty="0"/>
              <a:t>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642918"/>
            <a:ext cx="721523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Принципы</a:t>
            </a:r>
          </a:p>
          <a:p>
            <a:pPr algn="ctr"/>
            <a:r>
              <a:rPr lang="ru-RU" sz="1600" b="1" dirty="0"/>
              <a:t>«Хорошо организованного урока </a:t>
            </a:r>
            <a:r>
              <a:rPr lang="ru-RU" sz="1600" b="1" dirty="0" smtClean="0"/>
              <a:t>в русле </a:t>
            </a:r>
            <a:r>
              <a:rPr lang="ru-RU" sz="1600" b="1" dirty="0"/>
              <a:t>СДП»:</a:t>
            </a:r>
          </a:p>
          <a:p>
            <a:r>
              <a:rPr lang="ru-RU" sz="1600" dirty="0"/>
              <a:t>1. Принцип Свободы внутреннего выбора </a:t>
            </a:r>
            <a:r>
              <a:rPr lang="ru-RU" sz="1600" b="1" dirty="0"/>
              <a:t>(СВВ): нужно обеспечивать</a:t>
            </a:r>
          </a:p>
          <a:p>
            <a:r>
              <a:rPr lang="ru-RU" sz="1600" dirty="0"/>
              <a:t>учащегося, где только это возможно, правом выбора, ограниченным его</a:t>
            </a:r>
          </a:p>
          <a:p>
            <a:r>
              <a:rPr lang="ru-RU" sz="1600" dirty="0"/>
              <a:t>ответственностью за свой </a:t>
            </a:r>
            <a:r>
              <a:rPr lang="ru-RU" sz="1600" dirty="0" smtClean="0"/>
              <a:t>выбор!</a:t>
            </a:r>
          </a:p>
          <a:p>
            <a:endParaRPr lang="ru-RU" sz="1600" dirty="0"/>
          </a:p>
          <a:p>
            <a:r>
              <a:rPr lang="ru-RU" sz="1600" dirty="0"/>
              <a:t>2. Принцип Открытости </a:t>
            </a:r>
            <a:r>
              <a:rPr lang="ru-RU" sz="1600" b="1" dirty="0"/>
              <a:t>(ОТКР): нужно обеспечить учащегося знанием и</a:t>
            </a:r>
          </a:p>
          <a:p>
            <a:r>
              <a:rPr lang="ru-RU" sz="1600" dirty="0"/>
              <a:t>пониманием границ его знаний посредством предоставления</a:t>
            </a:r>
          </a:p>
          <a:p>
            <a:r>
              <a:rPr lang="ru-RU" sz="1600" dirty="0"/>
              <a:t>возможности решения открытых задач</a:t>
            </a:r>
            <a:r>
              <a:rPr lang="ru-RU" sz="1600" dirty="0" smtClean="0"/>
              <a:t>!</a:t>
            </a:r>
          </a:p>
          <a:p>
            <a:endParaRPr lang="ru-RU" sz="1600" dirty="0"/>
          </a:p>
          <a:p>
            <a:r>
              <a:rPr lang="ru-RU" sz="1600" dirty="0"/>
              <a:t>3. Принцип Деятельности </a:t>
            </a:r>
            <a:r>
              <a:rPr lang="ru-RU" sz="1600" b="1" dirty="0"/>
              <a:t>(ДЕЯТ): нужно обеспечивать применение</a:t>
            </a:r>
          </a:p>
          <a:p>
            <a:r>
              <a:rPr lang="ru-RU" sz="1600" dirty="0"/>
              <a:t>учениками полученных ими знаний, умений, навыков, </a:t>
            </a:r>
            <a:r>
              <a:rPr lang="ru-RU" sz="1600" dirty="0" smtClean="0"/>
              <a:t>смыслов,</a:t>
            </a:r>
            <a:endParaRPr lang="ru-RU" sz="1600" dirty="0"/>
          </a:p>
          <a:p>
            <a:r>
              <a:rPr lang="ru-RU" sz="1600" dirty="0"/>
              <a:t>организовывая этот процесс преимущественно в форме деятельности</a:t>
            </a:r>
            <a:r>
              <a:rPr lang="ru-RU" sz="1600" dirty="0" smtClean="0"/>
              <a:t>!</a:t>
            </a:r>
          </a:p>
          <a:p>
            <a:endParaRPr lang="ru-RU" sz="1600" dirty="0"/>
          </a:p>
          <a:p>
            <a:r>
              <a:rPr lang="ru-RU" sz="1600" dirty="0"/>
              <a:t>4. Принцип Обратной связи </a:t>
            </a:r>
            <a:r>
              <a:rPr lang="ru-RU" sz="1600" b="1" dirty="0"/>
              <a:t>(ОБСВ): учитель несет ответственность за</a:t>
            </a:r>
          </a:p>
          <a:p>
            <a:r>
              <a:rPr lang="ru-RU" sz="1600" dirty="0"/>
              <a:t>процесс обучения, контролируя его с помощью развитой системы</a:t>
            </a:r>
          </a:p>
          <a:p>
            <a:r>
              <a:rPr lang="ru-RU" sz="1600" dirty="0"/>
              <a:t>обратной связи (настроение, степень заинтересованности, уровень</a:t>
            </a:r>
          </a:p>
          <a:p>
            <a:r>
              <a:rPr lang="ru-RU" sz="1600" dirty="0"/>
              <a:t>понимания учеников и т.д</a:t>
            </a:r>
            <a:r>
              <a:rPr lang="ru-RU" sz="1600" dirty="0" smtClean="0"/>
              <a:t>.)!</a:t>
            </a:r>
          </a:p>
          <a:p>
            <a:endParaRPr lang="ru-RU" sz="1600" dirty="0"/>
          </a:p>
          <a:p>
            <a:r>
              <a:rPr lang="ru-RU" sz="1600" dirty="0"/>
              <a:t>5. Принцип Идеальности (высокого </a:t>
            </a:r>
            <a:r>
              <a:rPr lang="ru-RU" sz="1600" b="1" dirty="0"/>
              <a:t>КПД): максимально использовать</a:t>
            </a:r>
          </a:p>
          <a:p>
            <a:r>
              <a:rPr lang="ru-RU" sz="1600" dirty="0"/>
              <a:t>возможности, знания, интересы самих учащихся с целью: минимум</a:t>
            </a:r>
          </a:p>
          <a:p>
            <a:r>
              <a:rPr lang="ru-RU" sz="1600" dirty="0"/>
              <a:t>затрат – максимум результат в процессе образования!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457200" y="0"/>
            <a:ext cx="8229600" cy="1417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000" dirty="0" err="1" smtClean="0">
                <a:solidFill>
                  <a:srgbClr val="C00000"/>
                </a:solidFill>
                <a:latin typeface="Monotype Corsiva" pitchFamily="66" charset="0"/>
              </a:rPr>
              <a:t>Синквейн</a:t>
            </a:r>
            <a:r>
              <a:rPr lang="ru-RU" sz="60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endParaRPr lang="ru-RU" sz="6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4648200" y="1500188"/>
            <a:ext cx="4038600" cy="4625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457200" indent="-457200">
              <a:spcBef>
                <a:spcPts val="700"/>
              </a:spcBef>
              <a:buFont typeface="Arial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sz="280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26628" name="Group 3"/>
          <p:cNvGrpSpPr>
            <a:grpSpLocks/>
          </p:cNvGrpSpPr>
          <p:nvPr/>
        </p:nvGrpSpPr>
        <p:grpSpPr bwMode="auto">
          <a:xfrm>
            <a:off x="500034" y="1500174"/>
            <a:ext cx="4137054" cy="4637101"/>
            <a:chOff x="288" y="720"/>
            <a:chExt cx="2633" cy="3146"/>
          </a:xfrm>
        </p:grpSpPr>
        <p:pic>
          <p:nvPicPr>
            <p:cNvPr id="26630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720"/>
              <a:ext cx="2633" cy="314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6631" name="Text Box 5"/>
            <p:cNvSpPr txBox="1">
              <a:spLocks noChangeArrowheads="1"/>
            </p:cNvSpPr>
            <p:nvPr/>
          </p:nvSpPr>
          <p:spPr bwMode="auto">
            <a:xfrm>
              <a:off x="288" y="720"/>
              <a:ext cx="2633" cy="314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6629" name="Прямоугольник 6"/>
          <p:cNvSpPr>
            <a:spLocks noChangeArrowheads="1"/>
          </p:cNvSpPr>
          <p:nvPr/>
        </p:nvSpPr>
        <p:spPr bwMode="auto">
          <a:xfrm>
            <a:off x="5000625" y="1071563"/>
            <a:ext cx="3571875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.</a:t>
            </a:r>
            <a:br>
              <a:rPr lang="ru-RU"/>
            </a:br>
            <a:r>
              <a:rPr lang="ru-RU" b="1"/>
              <a:t>1 строка – заголовок, в который выносится ключевое слово, понятие, тема синквейна, выраженное в форме существительного.</a:t>
            </a:r>
            <a:br>
              <a:rPr lang="ru-RU" b="1"/>
            </a:br>
            <a:r>
              <a:rPr lang="ru-RU" b="1"/>
              <a:t>2 строка – два прилагательных.</a:t>
            </a:r>
            <a:br>
              <a:rPr lang="ru-RU" b="1"/>
            </a:br>
            <a:r>
              <a:rPr lang="ru-RU" b="1"/>
              <a:t>3 строка – три глагола. </a:t>
            </a:r>
            <a:br>
              <a:rPr lang="ru-RU" b="1"/>
            </a:br>
            <a:r>
              <a:rPr lang="ru-RU" b="1"/>
              <a:t>4 строка – фраза, несущая определенный смысл.</a:t>
            </a:r>
            <a:br>
              <a:rPr lang="ru-RU" b="1"/>
            </a:br>
            <a:r>
              <a:rPr lang="ru-RU" b="1"/>
              <a:t>5 строка – резюме, вывод, одно слово, существительное.</a:t>
            </a:r>
            <a:br>
              <a:rPr lang="ru-RU" b="1"/>
            </a:br>
            <a:endParaRPr lang="ru-RU" b="1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0">
            <a:gsLst>
              <a:gs pos="0">
                <a:srgbClr val="FFEBDB"/>
              </a:gs>
              <a:gs pos="100000">
                <a:srgbClr val="FFBE86"/>
              </a:gs>
            </a:gsLst>
            <a:lin ang="16200000" scaled="1"/>
          </a:gradFill>
          <a:ln w="9360">
            <a:solidFill>
              <a:srgbClr val="F6924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311212"/>
                </a:solidFill>
              </a:rPr>
              <a:t>Б. Шоу</a:t>
            </a: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4000500" y="2433638"/>
            <a:ext cx="4857750" cy="2836862"/>
          </a:xfrm>
          <a:prstGeom prst="rect">
            <a:avLst/>
          </a:prstGeom>
          <a:solidFill>
            <a:srgbClr val="EAEAEA"/>
          </a:solidFill>
          <a:ln w="28440">
            <a:solidFill>
              <a:srgbClr val="E46C0A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3600" b="1">
                <a:solidFill>
                  <a:srgbClr val="311212"/>
                </a:solidFill>
              </a:rPr>
              <a:t>Единственный путь, ведущий</a:t>
            </a:r>
            <a:br>
              <a:rPr lang="ru-RU" sz="3600" b="1">
                <a:solidFill>
                  <a:srgbClr val="311212"/>
                </a:solidFill>
              </a:rPr>
            </a:br>
            <a:r>
              <a:rPr lang="ru-RU" sz="3600" b="1">
                <a:solidFill>
                  <a:srgbClr val="311212"/>
                </a:solidFill>
              </a:rPr>
              <a:t>к знанию - 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3600" b="1">
                <a:solidFill>
                  <a:srgbClr val="311212"/>
                </a:solidFill>
              </a:rPr>
              <a:t>это деятельность   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ru-RU" sz="3600" b="1">
              <a:solidFill>
                <a:srgbClr val="311212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b="20976"/>
          <a:stretch>
            <a:fillRect/>
          </a:stretch>
        </p:blipFill>
        <p:spPr bwMode="auto">
          <a:xfrm>
            <a:off x="446088" y="1898653"/>
            <a:ext cx="3333750" cy="39592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500034" y="428604"/>
            <a:ext cx="82296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 err="1">
                <a:solidFill>
                  <a:srgbClr val="C00000"/>
                </a:solidFill>
                <a:latin typeface="Monotype Corsiva" pitchFamily="66" charset="0"/>
              </a:rPr>
              <a:t>Синквейн</a:t>
            </a: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endParaRPr lang="ru-RU" sz="36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«</a:t>
            </a:r>
            <a:r>
              <a:rPr lang="ru-RU" sz="3600" b="1" dirty="0" err="1">
                <a:solidFill>
                  <a:srgbClr val="C00000"/>
                </a:solidFill>
                <a:latin typeface="Monotype Corsiva" pitchFamily="66" charset="0"/>
              </a:rPr>
              <a:t>Системно-деятельностный</a:t>
            </a: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 подход»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36550" algn="ctr">
              <a:spcBef>
                <a:spcPts val="6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2400" b="1" dirty="0" err="1">
                <a:solidFill>
                  <a:srgbClr val="000000"/>
                </a:solidFill>
                <a:latin typeface="+mn-lt"/>
              </a:rPr>
              <a:t>Деятельностный</a:t>
            </a:r>
            <a:r>
              <a:rPr lang="ru-RU" sz="2400" b="1" dirty="0">
                <a:solidFill>
                  <a:srgbClr val="000000"/>
                </a:solidFill>
                <a:latin typeface="+mn-lt"/>
              </a:rPr>
              <a:t> подход,</a:t>
            </a:r>
          </a:p>
          <a:p>
            <a:pPr marL="342900" indent="-336550" algn="ctr">
              <a:spcBef>
                <a:spcPts val="6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2400" b="1" dirty="0">
                <a:solidFill>
                  <a:srgbClr val="000000"/>
                </a:solidFill>
                <a:latin typeface="+mn-lt"/>
              </a:rPr>
              <a:t> интригующий, трудоемкий.</a:t>
            </a:r>
          </a:p>
          <a:p>
            <a:pPr marL="342900" indent="-336550" algn="ctr">
              <a:spcBef>
                <a:spcPts val="6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2400" b="1" dirty="0">
                <a:solidFill>
                  <a:srgbClr val="000000"/>
                </a:solidFill>
                <a:latin typeface="+mn-lt"/>
              </a:rPr>
              <a:t>Озадачить, взаимодействовать, воплощать.</a:t>
            </a:r>
          </a:p>
          <a:p>
            <a:pPr marL="342900" indent="-336550" algn="ctr">
              <a:spcBef>
                <a:spcPts val="6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2400" b="1" dirty="0">
                <a:solidFill>
                  <a:srgbClr val="000000"/>
                </a:solidFill>
                <a:latin typeface="+mn-lt"/>
              </a:rPr>
              <a:t> Изменяет мое отношение к ученикам. </a:t>
            </a:r>
          </a:p>
          <a:p>
            <a:pPr marL="342900" indent="-336550" algn="ctr">
              <a:spcBef>
                <a:spcPts val="6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2400" b="1" dirty="0">
                <a:solidFill>
                  <a:srgbClr val="000000"/>
                </a:solidFill>
                <a:latin typeface="+mn-lt"/>
              </a:rPr>
              <a:t>Сотрудничество.</a:t>
            </a:r>
          </a:p>
          <a:p>
            <a:pPr marL="342900" indent="-336550">
              <a:spcBef>
                <a:spcPts val="6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lang="ru-RU" sz="2400" b="1" dirty="0">
              <a:solidFill>
                <a:srgbClr val="000000"/>
              </a:solidFill>
              <a:latin typeface="Monotype Corsiva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8" t="23521" r="26780" b="23927"/>
          <a:stretch/>
        </p:blipFill>
        <p:spPr bwMode="auto">
          <a:xfrm>
            <a:off x="642910" y="3500438"/>
            <a:ext cx="4071965" cy="272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685800" y="1643063"/>
            <a:ext cx="7772400" cy="3071812"/>
          </a:xfrm>
        </p:spPr>
        <p:txBody>
          <a:bodyPr/>
          <a:lstStyle/>
          <a:p>
            <a:r>
              <a:rPr lang="ru-RU" sz="5400" b="1" smtClean="0"/>
              <a:t>«Человек достигнет результата, только </a:t>
            </a:r>
            <a:br>
              <a:rPr lang="ru-RU" sz="5400" b="1" smtClean="0"/>
            </a:br>
            <a:r>
              <a:rPr lang="ru-RU" sz="5400" b="1" smtClean="0"/>
              <a:t>делая что – то сам…»</a:t>
            </a: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50" y="5072063"/>
            <a:ext cx="7286625" cy="857250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1857375" y="571500"/>
            <a:ext cx="61436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Каким образом включить ученика в </a:t>
            </a:r>
          </a:p>
          <a:p>
            <a:r>
              <a:rPr lang="ru-RU" sz="2800" b="1"/>
              <a:t>образовательный процесс?</a:t>
            </a:r>
          </a:p>
        </p:txBody>
      </p:sp>
      <p:sp>
        <p:nvSpPr>
          <p:cNvPr id="5123" name="Прямоугольник 3"/>
          <p:cNvSpPr>
            <a:spLocks noChangeArrowheads="1"/>
          </p:cNvSpPr>
          <p:nvPr/>
        </p:nvSpPr>
        <p:spPr bwMode="auto">
          <a:xfrm>
            <a:off x="1857375" y="2714625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Как помочь его самоопределению?</a:t>
            </a:r>
          </a:p>
        </p:txBody>
      </p:sp>
      <p:sp>
        <p:nvSpPr>
          <p:cNvPr id="5124" name="Прямоугольник 4"/>
          <p:cNvSpPr>
            <a:spLocks noChangeArrowheads="1"/>
          </p:cNvSpPr>
          <p:nvPr/>
        </p:nvSpPr>
        <p:spPr bwMode="auto">
          <a:xfrm>
            <a:off x="928688" y="4714875"/>
            <a:ext cx="7215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Только с помощью действия.</a:t>
            </a:r>
          </a:p>
        </p:txBody>
      </p:sp>
      <p:sp>
        <p:nvSpPr>
          <p:cNvPr id="5" name="Двойная стрелка вверх/вниз 4"/>
          <p:cNvSpPr/>
          <p:nvPr/>
        </p:nvSpPr>
        <p:spPr>
          <a:xfrm>
            <a:off x="3286125" y="1785938"/>
            <a:ext cx="428625" cy="928687"/>
          </a:xfrm>
          <a:prstGeom prst="up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3429000" y="3571875"/>
            <a:ext cx="500063" cy="928688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0"/>
          <a:stretch/>
        </p:blipFill>
        <p:spPr bwMode="auto">
          <a:xfrm>
            <a:off x="5580112" y="2355398"/>
            <a:ext cx="2909705" cy="282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268760"/>
            <a:ext cx="68407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Еще Сократ говорил о том, что научиться играть на флейте можно только, играя самому. Точно также </a:t>
            </a:r>
            <a:r>
              <a:rPr lang="ru-RU" sz="2800" b="1" dirty="0" err="1"/>
              <a:t>деятельностные</a:t>
            </a:r>
            <a:r>
              <a:rPr lang="ru-RU" sz="2800" b="1" dirty="0"/>
              <a:t> </a:t>
            </a:r>
            <a:r>
              <a:rPr lang="ru-RU" sz="2800" dirty="0"/>
              <a:t>способности </a:t>
            </a:r>
            <a:r>
              <a:rPr lang="ru-RU" sz="2800" dirty="0" smtClean="0"/>
              <a:t>обучающихся </a:t>
            </a:r>
            <a:r>
              <a:rPr lang="ru-RU" sz="2800" dirty="0"/>
              <a:t>формируются лишь тогда, когда они не пассивно усваивают новые задания, а включены в самостоятельную учебно-познавательную деятельность. Инструментом  учителя</a:t>
            </a:r>
            <a:r>
              <a:rPr lang="en-US" sz="2800" dirty="0"/>
              <a:t> </a:t>
            </a:r>
            <a:r>
              <a:rPr lang="ru-RU" sz="2800" dirty="0"/>
              <a:t>может стать </a:t>
            </a:r>
            <a:r>
              <a:rPr lang="ru-RU" sz="2800" b="1" dirty="0" err="1"/>
              <a:t>деятельностный</a:t>
            </a:r>
            <a:r>
              <a:rPr lang="ru-RU" sz="2800" b="1" dirty="0"/>
              <a:t> метод обучения.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2864" y="908720"/>
            <a:ext cx="72175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Что же  означает </a:t>
            </a:r>
            <a:r>
              <a:rPr lang="ru-RU" sz="2400" b="1" i="1" dirty="0" err="1"/>
              <a:t>деятельностный</a:t>
            </a:r>
            <a:r>
              <a:rPr lang="ru-RU" sz="2400" b="1" i="1" dirty="0"/>
              <a:t> </a:t>
            </a:r>
            <a:r>
              <a:rPr lang="ru-RU" sz="2400" b="1" i="1" dirty="0" smtClean="0"/>
              <a:t>метод?</a:t>
            </a:r>
          </a:p>
          <a:p>
            <a:pPr algn="ctr"/>
            <a:endParaRPr lang="ru-RU" sz="2400" b="1" dirty="0"/>
          </a:p>
          <a:p>
            <a:r>
              <a:rPr lang="ru-RU" sz="2000" dirty="0" err="1"/>
              <a:t>Деятельностный</a:t>
            </a:r>
            <a:r>
              <a:rPr lang="ru-RU" sz="2000" dirty="0"/>
              <a:t> </a:t>
            </a:r>
            <a:r>
              <a:rPr lang="ru-RU" sz="2000" dirty="0" smtClean="0"/>
              <a:t>подход </a:t>
            </a:r>
            <a:r>
              <a:rPr lang="ru-RU" sz="2000" dirty="0"/>
              <a:t>к обучению предполагает</a:t>
            </a:r>
            <a:r>
              <a:rPr lang="ru-RU" sz="2000" dirty="0" smtClean="0"/>
              <a:t>:</a:t>
            </a:r>
          </a:p>
          <a:p>
            <a:endParaRPr lang="ru-RU" sz="2000" dirty="0"/>
          </a:p>
          <a:p>
            <a:r>
              <a:rPr lang="ru-RU" sz="2000" dirty="0" smtClean="0"/>
              <a:t>• </a:t>
            </a:r>
            <a:r>
              <a:rPr lang="ru-RU" sz="2000" dirty="0"/>
              <a:t>наличие у детей познавательного мотива (желания узнать, открыть, научиться) и конкретной учебной цели (понимания того, что именно нужно выяснить, освоить); </a:t>
            </a:r>
            <a:br>
              <a:rPr lang="ru-RU" sz="2000" dirty="0"/>
            </a:br>
            <a:r>
              <a:rPr lang="ru-RU" sz="2000" dirty="0"/>
              <a:t>• выполнение учениками определённых действий для приобретения недостающих знаний;</a:t>
            </a:r>
            <a:br>
              <a:rPr lang="ru-RU" sz="2000" dirty="0"/>
            </a:br>
            <a:r>
              <a:rPr lang="ru-RU" sz="2000" dirty="0"/>
              <a:t>• выявление и освоение учащимися способа действия, позволяющего осознанно применять приобретённые знания;</a:t>
            </a:r>
            <a:br>
              <a:rPr lang="ru-RU" sz="2000" dirty="0"/>
            </a:br>
            <a:r>
              <a:rPr lang="ru-RU" sz="2000" dirty="0"/>
              <a:t>• формирование у школьников умения контролировать свои действия – как после их завершения, так и по ходу;</a:t>
            </a:r>
            <a:br>
              <a:rPr lang="ru-RU" sz="2000" dirty="0"/>
            </a:br>
            <a:r>
              <a:rPr lang="ru-RU" sz="2000" dirty="0"/>
              <a:t>• включение содержания обучения в контекст решения значимых жизненных задач.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Системно-деятельностный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подход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как педагогическая технология, может использоваться практически на любом предмете, в любой образовательной деятельности. Умение увидеть задачу с разных сторон, проанализировать множество решений, из единого целого выделить составляющие, или, наоборот, из разрозненных фактов собрать целостную картину, будет помогать не только на уроках, но и в обычной жизни.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428596" y="4286256"/>
            <a:ext cx="7572404" cy="21431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tIns="10440"/>
          <a:lstStyle/>
          <a:p>
            <a:pPr marL="342900" indent="-336550" algn="ctr">
              <a:lnSpc>
                <a:spcPct val="98000"/>
              </a:lnSpc>
              <a:spcBef>
                <a:spcPts val="8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3600" b="1" dirty="0">
                <a:solidFill>
                  <a:srgbClr val="000000"/>
                </a:solidFill>
                <a:latin typeface="Monotype Corsiva" pitchFamily="66" charset="0"/>
                <a:ea typeface="Droid Sans Fallback"/>
                <a:cs typeface="Droid Sans Fallback"/>
              </a:rPr>
              <a:t>  </a:t>
            </a:r>
            <a:r>
              <a:rPr lang="ru-RU" sz="3600" dirty="0" smtClean="0"/>
              <a:t>Знания </a:t>
            </a:r>
            <a:r>
              <a:rPr lang="ru-RU" sz="3600" dirty="0"/>
              <a:t>только тогда знания, когда они приобретены  усилиями </a:t>
            </a:r>
            <a:r>
              <a:rPr lang="ru-RU" sz="3600" dirty="0" smtClean="0"/>
              <a:t>своей мысли</a:t>
            </a:r>
            <a:r>
              <a:rPr lang="ru-RU" sz="3600" dirty="0"/>
              <a:t>, а не памяти</a:t>
            </a:r>
            <a:r>
              <a:rPr lang="ru-RU" sz="3600" dirty="0" smtClean="0"/>
              <a:t>.</a:t>
            </a:r>
            <a:r>
              <a:rPr lang="ru-RU" sz="3600" i="1" dirty="0"/>
              <a:t> </a:t>
            </a:r>
            <a:endParaRPr lang="ru-RU" sz="3200" dirty="0"/>
          </a:p>
          <a:p>
            <a:endParaRPr lang="ru-RU" sz="3600" dirty="0"/>
          </a:p>
        </p:txBody>
      </p:sp>
      <p:pic>
        <p:nvPicPr>
          <p:cNvPr id="6152" name="Picture 8" descr="http://feb-web.ru/feb/irl/pictures/i92-5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642918"/>
            <a:ext cx="2693354" cy="3571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/>
          <p:cNvSpPr/>
          <p:nvPr/>
        </p:nvSpPr>
        <p:spPr>
          <a:xfrm>
            <a:off x="4857750" y="1714500"/>
            <a:ext cx="357188" cy="42862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51520" y="188640"/>
            <a:ext cx="4534793" cy="3311798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err="1">
                <a:solidFill>
                  <a:schemeClr val="tx1"/>
                </a:solidFill>
              </a:rPr>
              <a:t>Системно-деятельностный</a:t>
            </a:r>
            <a:r>
              <a:rPr lang="ru-RU" sz="2000" b="1" dirty="0">
                <a:solidFill>
                  <a:schemeClr val="tx1"/>
                </a:solidFill>
              </a:rPr>
              <a:t> подход – это организация учебного процесса, в котором главное место отводится активной и разносторонней, в максимальной степени самостоятельной познавательной деятельности школьника</a:t>
            </a:r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2536032" y="3321844"/>
            <a:ext cx="357187" cy="42862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2213623">
            <a:off x="4657725" y="3098800"/>
            <a:ext cx="474663" cy="442913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 l="10944" t="4167"/>
          <a:stretch>
            <a:fillRect/>
          </a:stretch>
        </p:blipFill>
        <p:spPr bwMode="auto">
          <a:xfrm>
            <a:off x="5214942" y="642918"/>
            <a:ext cx="3273190" cy="264320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/>
          <a:srcRect l="8497"/>
          <a:stretch>
            <a:fillRect/>
          </a:stretch>
        </p:blipFill>
        <p:spPr bwMode="auto">
          <a:xfrm>
            <a:off x="1214414" y="3714752"/>
            <a:ext cx="3214710" cy="243404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500438"/>
            <a:ext cx="3429024" cy="257288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850</Words>
  <Application>Microsoft Office PowerPoint</Application>
  <PresentationFormat>Экран (4:3)</PresentationFormat>
  <Paragraphs>120</Paragraphs>
  <Slides>20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 </vt:lpstr>
      <vt:lpstr>Презентация PowerPoint</vt:lpstr>
      <vt:lpstr>«Человек достигнет результата, только  делая что – то сам…»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Обучающиеся: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99</cp:revision>
  <dcterms:created xsi:type="dcterms:W3CDTF">2012-08-12T16:04:58Z</dcterms:created>
  <dcterms:modified xsi:type="dcterms:W3CDTF">2013-12-19T08:12:22Z</dcterms:modified>
</cp:coreProperties>
</file>