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62" r:id="rId3"/>
    <p:sldId id="342" r:id="rId4"/>
    <p:sldId id="360" r:id="rId5"/>
    <p:sldId id="371" r:id="rId6"/>
    <p:sldId id="370" r:id="rId7"/>
    <p:sldId id="454" r:id="rId8"/>
    <p:sldId id="400" r:id="rId9"/>
    <p:sldId id="372" r:id="rId10"/>
    <p:sldId id="373" r:id="rId11"/>
    <p:sldId id="424" r:id="rId12"/>
    <p:sldId id="374" r:id="rId13"/>
    <p:sldId id="375" r:id="rId14"/>
    <p:sldId id="401" r:id="rId15"/>
    <p:sldId id="402" r:id="rId16"/>
    <p:sldId id="403" r:id="rId17"/>
    <p:sldId id="404" r:id="rId18"/>
    <p:sldId id="425" r:id="rId19"/>
    <p:sldId id="446" r:id="rId20"/>
    <p:sldId id="406" r:id="rId21"/>
    <p:sldId id="407" r:id="rId22"/>
    <p:sldId id="408" r:id="rId23"/>
    <p:sldId id="409" r:id="rId24"/>
    <p:sldId id="410" r:id="rId25"/>
    <p:sldId id="411" r:id="rId26"/>
    <p:sldId id="412" r:id="rId27"/>
    <p:sldId id="413" r:id="rId28"/>
    <p:sldId id="452" r:id="rId29"/>
    <p:sldId id="447" r:id="rId30"/>
    <p:sldId id="415" r:id="rId31"/>
    <p:sldId id="416" r:id="rId32"/>
    <p:sldId id="417" r:id="rId33"/>
    <p:sldId id="418" r:id="rId34"/>
    <p:sldId id="419" r:id="rId35"/>
    <p:sldId id="420" r:id="rId36"/>
    <p:sldId id="421" r:id="rId37"/>
    <p:sldId id="422" r:id="rId38"/>
    <p:sldId id="423" r:id="rId39"/>
    <p:sldId id="448" r:id="rId40"/>
    <p:sldId id="426" r:id="rId41"/>
    <p:sldId id="427" r:id="rId42"/>
    <p:sldId id="428" r:id="rId43"/>
    <p:sldId id="429" r:id="rId44"/>
    <p:sldId id="430" r:id="rId45"/>
    <p:sldId id="431" r:id="rId46"/>
    <p:sldId id="432" r:id="rId47"/>
    <p:sldId id="449" r:id="rId48"/>
    <p:sldId id="433" r:id="rId49"/>
    <p:sldId id="438" r:id="rId50"/>
    <p:sldId id="435" r:id="rId51"/>
    <p:sldId id="436" r:id="rId52"/>
    <p:sldId id="437" r:id="rId53"/>
    <p:sldId id="439" r:id="rId54"/>
    <p:sldId id="450" r:id="rId55"/>
    <p:sldId id="440" r:id="rId56"/>
    <p:sldId id="441" r:id="rId57"/>
    <p:sldId id="442" r:id="rId58"/>
    <p:sldId id="451" r:id="rId59"/>
    <p:sldId id="443" r:id="rId60"/>
    <p:sldId id="445" r:id="rId61"/>
    <p:sldId id="453" r:id="rId62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4AD2"/>
    <a:srgbClr val="FF00FF"/>
    <a:srgbClr val="D6ECEE"/>
    <a:srgbClr val="64EC20"/>
    <a:srgbClr val="79A0D9"/>
    <a:srgbClr val="CC99FF"/>
    <a:srgbClr val="FF4F4F"/>
    <a:srgbClr val="FF5B5B"/>
    <a:srgbClr val="FF6D6D"/>
    <a:srgbClr val="0099CC"/>
  </p:clrMru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49" autoAdjust="0"/>
    <p:restoredTop sz="94282" autoAdjust="0"/>
  </p:normalViewPr>
  <p:slideViewPr>
    <p:cSldViewPr>
      <p:cViewPr varScale="1">
        <p:scale>
          <a:sx n="97" d="100"/>
          <a:sy n="97" d="100"/>
        </p:scale>
        <p:origin x="-11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9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E7287-53CF-462A-ABE9-3F21F4B91D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BE19CC-09D5-461C-8948-B52DFB5004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BE603-BAC5-4757-9E79-F92BD326AD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CEDC-123F-4D2C-B528-F1CFE9A1F3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4F84-1F78-4989-BD9C-4C360C7E9C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CEDC-123F-4D2C-B528-F1CFE9A1F3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4F84-1F78-4989-BD9C-4C360C7E9C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CEDC-123F-4D2C-B528-F1CFE9A1F3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4F84-1F78-4989-BD9C-4C360C7E9C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CEDC-123F-4D2C-B528-F1CFE9A1F3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4F84-1F78-4989-BD9C-4C360C7E9C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CEDC-123F-4D2C-B528-F1CFE9A1F3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4F84-1F78-4989-BD9C-4C360C7E9C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CEDC-123F-4D2C-B528-F1CFE9A1F3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4F84-1F78-4989-BD9C-4C360C7E9C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CEDC-123F-4D2C-B528-F1CFE9A1F3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4F84-1F78-4989-BD9C-4C360C7E9C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CEDC-123F-4D2C-B528-F1CFE9A1F3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4F84-1F78-4989-BD9C-4C360C7E9C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EBE2A-0C48-44B4-B3A6-7F4BEE931A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CEDC-123F-4D2C-B528-F1CFE9A1F3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4F84-1F78-4989-BD9C-4C360C7E9C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CEDC-123F-4D2C-B528-F1CFE9A1F3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4F84-1F78-4989-BD9C-4C360C7E9C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CEDC-123F-4D2C-B528-F1CFE9A1F3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4F84-1F78-4989-BD9C-4C360C7E9C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23A19-1F3C-48A7-8C1A-1358F2B8CD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76709-43EF-47FE-B866-4A15286ED8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233CC-2ACB-486A-B8D8-6550EC401F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65468-F1C9-470C-84FA-18417CFA9E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C98B1-3BE0-48C3-8860-869E251D67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94097-1E9E-4B6E-88A2-EDCA6CAC78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1DB9B-2F11-42AC-AF78-D8D858C304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7A10F35-9FD1-4FF5-934A-373886DED65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959CEDC-123F-4D2C-B528-F1CFE9A1F39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01.03.2014</a:t>
            </a:fld>
            <a:endParaRPr lang="ru-RU" dirty="0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77F4F84-1F78-4989-BD9C-4C360C7E9C2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25.xml"/><Relationship Id="rId3" Type="http://schemas.openxmlformats.org/officeDocument/2006/relationships/slide" Target="slide2.xml"/><Relationship Id="rId7" Type="http://schemas.openxmlformats.org/officeDocument/2006/relationships/slide" Target="slide22.xml"/><Relationship Id="rId12" Type="http://schemas.openxmlformats.org/officeDocument/2006/relationships/slide" Target="slide23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11" Type="http://schemas.openxmlformats.org/officeDocument/2006/relationships/slide" Target="slide20.xml"/><Relationship Id="rId5" Type="http://schemas.openxmlformats.org/officeDocument/2006/relationships/image" Target="../media/image47.gif"/><Relationship Id="rId15" Type="http://schemas.openxmlformats.org/officeDocument/2006/relationships/image" Target="../media/image67.gif"/><Relationship Id="rId10" Type="http://schemas.openxmlformats.org/officeDocument/2006/relationships/slide" Target="slide19.xml"/><Relationship Id="rId4" Type="http://schemas.openxmlformats.org/officeDocument/2006/relationships/image" Target="../media/image46.gif"/><Relationship Id="rId9" Type="http://schemas.openxmlformats.org/officeDocument/2006/relationships/slide" Target="slide24.xml"/><Relationship Id="rId14" Type="http://schemas.openxmlformats.org/officeDocument/2006/relationships/slide" Target="slide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3.png"/><Relationship Id="rId39" Type="http://schemas.openxmlformats.org/officeDocument/2006/relationships/image" Target="../media/image35.png"/><Relationship Id="rId3" Type="http://schemas.openxmlformats.org/officeDocument/2006/relationships/image" Target="../media/image3.png"/><Relationship Id="rId21" Type="http://schemas.openxmlformats.org/officeDocument/2006/relationships/image" Target="../media/image19.png"/><Relationship Id="rId34" Type="http://schemas.openxmlformats.org/officeDocument/2006/relationships/image" Target="../media/image30.png"/><Relationship Id="rId42" Type="http://schemas.openxmlformats.org/officeDocument/2006/relationships/image" Target="../media/image38.png"/><Relationship Id="rId47" Type="http://schemas.openxmlformats.org/officeDocument/2006/relationships/image" Target="../media/image4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2.png"/><Relationship Id="rId33" Type="http://schemas.openxmlformats.org/officeDocument/2006/relationships/image" Target="../media/image29.png"/><Relationship Id="rId38" Type="http://schemas.openxmlformats.org/officeDocument/2006/relationships/image" Target="../media/image34.png"/><Relationship Id="rId46" Type="http://schemas.openxmlformats.org/officeDocument/2006/relationships/image" Target="../media/image42.png"/><Relationship Id="rId2" Type="http://schemas.openxmlformats.org/officeDocument/2006/relationships/slide" Target="slide3.xml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29" Type="http://schemas.openxmlformats.org/officeDocument/2006/relationships/image" Target="../media/image26.png"/><Relationship Id="rId41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11" Type="http://schemas.openxmlformats.org/officeDocument/2006/relationships/image" Target="../media/image10.png"/><Relationship Id="rId24" Type="http://schemas.openxmlformats.org/officeDocument/2006/relationships/image" Target="../media/image21.png"/><Relationship Id="rId32" Type="http://schemas.openxmlformats.org/officeDocument/2006/relationships/image" Target="../media/image28.png"/><Relationship Id="rId37" Type="http://schemas.openxmlformats.org/officeDocument/2006/relationships/image" Target="../media/image33.png"/><Relationship Id="rId40" Type="http://schemas.openxmlformats.org/officeDocument/2006/relationships/image" Target="../media/image36.png"/><Relationship Id="rId45" Type="http://schemas.openxmlformats.org/officeDocument/2006/relationships/image" Target="../media/image41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slide" Target="slide39.xml"/><Relationship Id="rId28" Type="http://schemas.openxmlformats.org/officeDocument/2006/relationships/image" Target="../media/image25.png"/><Relationship Id="rId36" Type="http://schemas.openxmlformats.org/officeDocument/2006/relationships/image" Target="../media/image32.png"/><Relationship Id="rId49" Type="http://schemas.openxmlformats.org/officeDocument/2006/relationships/slide" Target="slide1.xml"/><Relationship Id="rId10" Type="http://schemas.openxmlformats.org/officeDocument/2006/relationships/image" Target="../media/image9.png"/><Relationship Id="rId19" Type="http://schemas.openxmlformats.org/officeDocument/2006/relationships/slide" Target="slide28.xml"/><Relationship Id="rId31" Type="http://schemas.openxmlformats.org/officeDocument/2006/relationships/image" Target="../media/image27.png"/><Relationship Id="rId44" Type="http://schemas.openxmlformats.org/officeDocument/2006/relationships/image" Target="../media/image40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0.png"/><Relationship Id="rId27" Type="http://schemas.openxmlformats.org/officeDocument/2006/relationships/image" Target="../media/image24.png"/><Relationship Id="rId30" Type="http://schemas.openxmlformats.org/officeDocument/2006/relationships/slide" Target="slide54.xml"/><Relationship Id="rId35" Type="http://schemas.openxmlformats.org/officeDocument/2006/relationships/image" Target="../media/image31.png"/><Relationship Id="rId43" Type="http://schemas.openxmlformats.org/officeDocument/2006/relationships/image" Target="../media/image39.png"/><Relationship Id="rId48" Type="http://schemas.openxmlformats.org/officeDocument/2006/relationships/image" Target="../media/image44.png"/><Relationship Id="rId8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34.xml"/><Relationship Id="rId3" Type="http://schemas.openxmlformats.org/officeDocument/2006/relationships/slide" Target="slide2.xml"/><Relationship Id="rId7" Type="http://schemas.openxmlformats.org/officeDocument/2006/relationships/slide" Target="slide32.xml"/><Relationship Id="rId12" Type="http://schemas.openxmlformats.org/officeDocument/2006/relationships/slide" Target="slide31.xml"/><Relationship Id="rId2" Type="http://schemas.openxmlformats.org/officeDocument/2006/relationships/image" Target="../media/image45.png"/><Relationship Id="rId16" Type="http://schemas.openxmlformats.org/officeDocument/2006/relationships/image" Target="../media/image67.gif"/><Relationship Id="rId1" Type="http://schemas.openxmlformats.org/officeDocument/2006/relationships/slideLayout" Target="../slideLayouts/slideLayout7.xml"/><Relationship Id="rId6" Type="http://schemas.openxmlformats.org/officeDocument/2006/relationships/slide" Target="slide30.xml"/><Relationship Id="rId11" Type="http://schemas.openxmlformats.org/officeDocument/2006/relationships/slide" Target="slide29.xml"/><Relationship Id="rId5" Type="http://schemas.openxmlformats.org/officeDocument/2006/relationships/image" Target="../media/image47.gif"/><Relationship Id="rId15" Type="http://schemas.openxmlformats.org/officeDocument/2006/relationships/slide" Target="slide38.xml"/><Relationship Id="rId10" Type="http://schemas.openxmlformats.org/officeDocument/2006/relationships/slide" Target="slide35.xml"/><Relationship Id="rId4" Type="http://schemas.openxmlformats.org/officeDocument/2006/relationships/image" Target="../media/image46.gif"/><Relationship Id="rId9" Type="http://schemas.openxmlformats.org/officeDocument/2006/relationships/slide" Target="slide37.xml"/><Relationship Id="rId14" Type="http://schemas.openxmlformats.org/officeDocument/2006/relationships/slide" Target="slide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slide" Target="slide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7.xml"/><Relationship Id="rId18" Type="http://schemas.openxmlformats.org/officeDocument/2006/relationships/slide" Target="slide10.xml"/><Relationship Id="rId3" Type="http://schemas.openxmlformats.org/officeDocument/2006/relationships/image" Target="../media/image45.png"/><Relationship Id="rId7" Type="http://schemas.openxmlformats.org/officeDocument/2006/relationships/slide" Target="slide13.xml"/><Relationship Id="rId12" Type="http://schemas.openxmlformats.org/officeDocument/2006/relationships/slide" Target="slide5.xml"/><Relationship Id="rId17" Type="http://schemas.openxmlformats.org/officeDocument/2006/relationships/slide" Target="slide9.xml"/><Relationship Id="rId2" Type="http://schemas.openxmlformats.org/officeDocument/2006/relationships/slide" Target="slide16.xml"/><Relationship Id="rId16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image" Target="../media/image47.gif"/><Relationship Id="rId5" Type="http://schemas.openxmlformats.org/officeDocument/2006/relationships/slide" Target="slide12.xml"/><Relationship Id="rId15" Type="http://schemas.openxmlformats.org/officeDocument/2006/relationships/slide" Target="slide4.xml"/><Relationship Id="rId10" Type="http://schemas.openxmlformats.org/officeDocument/2006/relationships/image" Target="../media/image46.gif"/><Relationship Id="rId19" Type="http://schemas.openxmlformats.org/officeDocument/2006/relationships/slide" Target="slide17.xml"/><Relationship Id="rId4" Type="http://schemas.openxmlformats.org/officeDocument/2006/relationships/slide" Target="slide2.xml"/><Relationship Id="rId9" Type="http://schemas.openxmlformats.org/officeDocument/2006/relationships/slide" Target="slide14.xml"/><Relationship Id="rId14" Type="http://schemas.openxmlformats.org/officeDocument/2006/relationships/slide" Target="slide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13" Type="http://schemas.openxmlformats.org/officeDocument/2006/relationships/slide" Target="slide43.xml"/><Relationship Id="rId18" Type="http://schemas.openxmlformats.org/officeDocument/2006/relationships/slide" Target="slide52.xml"/><Relationship Id="rId3" Type="http://schemas.openxmlformats.org/officeDocument/2006/relationships/image" Target="../media/image45.png"/><Relationship Id="rId7" Type="http://schemas.openxmlformats.org/officeDocument/2006/relationships/slide" Target="slide50.xml"/><Relationship Id="rId12" Type="http://schemas.openxmlformats.org/officeDocument/2006/relationships/slide" Target="slide41.xml"/><Relationship Id="rId17" Type="http://schemas.openxmlformats.org/officeDocument/2006/relationships/slide" Target="slide45.xml"/><Relationship Id="rId2" Type="http://schemas.openxmlformats.org/officeDocument/2006/relationships/slide" Target="slide16.xml"/><Relationship Id="rId16" Type="http://schemas.openxmlformats.org/officeDocument/2006/relationships/slide" Target="slide44.xml"/><Relationship Id="rId20" Type="http://schemas.openxmlformats.org/officeDocument/2006/relationships/slide" Target="slide5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9.xml"/><Relationship Id="rId11" Type="http://schemas.openxmlformats.org/officeDocument/2006/relationships/image" Target="../media/image47.gif"/><Relationship Id="rId5" Type="http://schemas.openxmlformats.org/officeDocument/2006/relationships/slide" Target="slide47.xml"/><Relationship Id="rId15" Type="http://schemas.openxmlformats.org/officeDocument/2006/relationships/slide" Target="slide42.xml"/><Relationship Id="rId10" Type="http://schemas.openxmlformats.org/officeDocument/2006/relationships/image" Target="../media/image46.gif"/><Relationship Id="rId19" Type="http://schemas.openxmlformats.org/officeDocument/2006/relationships/slide" Target="slide46.xml"/><Relationship Id="rId4" Type="http://schemas.openxmlformats.org/officeDocument/2006/relationships/slide" Target="slide2.xml"/><Relationship Id="rId9" Type="http://schemas.openxmlformats.org/officeDocument/2006/relationships/slide" Target="slide51.xml"/><Relationship Id="rId14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slide" Target="slide39.xml"/><Relationship Id="rId4" Type="http://schemas.openxmlformats.org/officeDocument/2006/relationships/image" Target="../media/image8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9.xml"/><Relationship Id="rId4" Type="http://schemas.openxmlformats.org/officeDocument/2006/relationships/image" Target="../media/image8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jpeg"/><Relationship Id="rId4" Type="http://schemas.openxmlformats.org/officeDocument/2006/relationships/slide" Target="slide3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9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9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3" Type="http://schemas.openxmlformats.org/officeDocument/2006/relationships/slide" Target="slide2.xml"/><Relationship Id="rId7" Type="http://schemas.openxmlformats.org/officeDocument/2006/relationships/slide" Target="slide58.xml"/><Relationship Id="rId12" Type="http://schemas.openxmlformats.org/officeDocument/2006/relationships/slide" Target="slide60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6.xml"/><Relationship Id="rId11" Type="http://schemas.openxmlformats.org/officeDocument/2006/relationships/slide" Target="slide59.xml"/><Relationship Id="rId5" Type="http://schemas.openxmlformats.org/officeDocument/2006/relationships/image" Target="../media/image47.gif"/><Relationship Id="rId10" Type="http://schemas.openxmlformats.org/officeDocument/2006/relationships/image" Target="../media/image67.gif"/><Relationship Id="rId4" Type="http://schemas.openxmlformats.org/officeDocument/2006/relationships/image" Target="../media/image46.gif"/><Relationship Id="rId9" Type="http://schemas.openxmlformats.org/officeDocument/2006/relationships/slide" Target="slide5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jpe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4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slide" Target="slid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slide" Target="slide3.xml"/><Relationship Id="rId7" Type="http://schemas.openxmlformats.org/officeDocument/2006/relationships/image" Target="../media/image5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9.gif"/>
          <p:cNvPicPr>
            <a:picLocks noChangeAspect="1"/>
          </p:cNvPicPr>
          <p:nvPr/>
        </p:nvPicPr>
        <p:blipFill>
          <a:blip r:embed="rId2" cstate="email"/>
          <a:srcRect l="23958" t="58333"/>
          <a:stretch>
            <a:fillRect/>
          </a:stretch>
        </p:blipFill>
        <p:spPr>
          <a:xfrm>
            <a:off x="323528" y="1340768"/>
            <a:ext cx="8935220" cy="4968008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88640"/>
            <a:ext cx="8964488" cy="1440160"/>
          </a:xfrm>
          <a:prstGeom prst="rect">
            <a:avLst/>
          </a:prstGeom>
        </p:spPr>
        <p:txBody>
          <a:bodyPr/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A4AD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  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A4AD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Интерактивный словарь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A4AD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к </a:t>
            </a:r>
            <a:r>
              <a:rPr lang="ru-RU" sz="2800" i="1" dirty="0" smtClean="0">
                <a:solidFill>
                  <a:srgbClr val="4A4AD2"/>
                </a:solidFill>
                <a:latin typeface="+mn-lt"/>
                <a:ea typeface="+mj-ea"/>
                <a:cs typeface="+mj-cs"/>
              </a:rPr>
              <a:t>учебнику </a:t>
            </a:r>
            <a:r>
              <a:rPr lang="ru-RU" sz="2800" i="1" dirty="0" err="1" smtClean="0">
                <a:solidFill>
                  <a:srgbClr val="4A4AD2"/>
                </a:solidFill>
                <a:latin typeface="+mn-lt"/>
                <a:ea typeface="+mj-ea"/>
                <a:cs typeface="+mj-cs"/>
              </a:rPr>
              <a:t>Рамзаевой</a:t>
            </a:r>
            <a:r>
              <a:rPr lang="ru-RU" sz="2800" i="1" dirty="0" smtClean="0">
                <a:solidFill>
                  <a:srgbClr val="4A4AD2"/>
                </a:solidFill>
                <a:latin typeface="+mn-lt"/>
                <a:ea typeface="+mj-ea"/>
                <a:cs typeface="+mj-cs"/>
              </a:rPr>
              <a:t> Т.Г </a:t>
            </a:r>
            <a:r>
              <a:rPr lang="ru-RU" sz="1100" i="1" dirty="0" smtClean="0">
                <a:solidFill>
                  <a:srgbClr val="4A4AD2"/>
                </a:solidFill>
                <a:latin typeface="+mn-lt"/>
                <a:ea typeface="+mj-ea"/>
                <a:cs typeface="+mj-cs"/>
              </a:rPr>
              <a:t>  «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A4AD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Русский язык»</a:t>
            </a:r>
            <a:r>
              <a:rPr kumimoji="0" lang="ru-RU" sz="2800" b="0" i="1" u="none" strike="noStrike" kern="1200" cap="none" spc="0" normalizeH="0" noProof="0" dirty="0" smtClean="0">
                <a:ln>
                  <a:noFill/>
                </a:ln>
                <a:solidFill>
                  <a:srgbClr val="4A4AD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1 класс</a:t>
            </a:r>
            <a:endParaRPr kumimoji="0" lang="ru-RU" sz="3600" b="0" i="1" u="none" strike="noStrike" kern="1200" cap="none" spc="0" normalizeH="0" noProof="0" dirty="0" smtClean="0">
              <a:ln>
                <a:noFill/>
              </a:ln>
              <a:solidFill>
                <a:srgbClr val="4A4AD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ru-RU" sz="3600" noProof="0" dirty="0" smtClean="0">
                <a:solidFill>
                  <a:srgbClr val="4A4AD2"/>
                </a:solidFill>
                <a:latin typeface="+mj-lt"/>
                <a:ea typeface="+mj-ea"/>
                <a:cs typeface="+mj-cs"/>
              </a:rPr>
              <a:t>          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4A4AD2"/>
                </a:solidFill>
                <a:latin typeface="+mj-lt"/>
                <a:ea typeface="+mj-ea"/>
                <a:cs typeface="+mj-cs"/>
              </a:rPr>
              <a:t>           </a:t>
            </a:r>
            <a:r>
              <a:rPr lang="ru-RU" sz="100" dirty="0" smtClean="0">
                <a:solidFill>
                  <a:srgbClr val="4A4AD2"/>
                </a:solidFill>
                <a:latin typeface="+mj-lt"/>
                <a:ea typeface="+mj-ea"/>
                <a:cs typeface="+mj-cs"/>
              </a:rPr>
              <a:t>а     </a:t>
            </a: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Словарные слова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4800" b="1" i="1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               </a:t>
            </a: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1 класс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     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i="1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         </a:t>
            </a:r>
            <a:endParaRPr kumimoji="0" lang="ru-RU" sz="440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3068960"/>
            <a:ext cx="1008609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/>
              <a:t>автобус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арбуз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город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месяц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ребята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рисунок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учебник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9644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Говорим правильно</a:t>
            </a:r>
          </a:p>
          <a:p>
            <a:pPr algn="ctr"/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Автобус –</a:t>
            </a:r>
            <a:r>
              <a:rPr lang="ru-RU" sz="4800" i="1" dirty="0" err="1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ru-RU" sz="4800" i="1" dirty="0" err="1" smtClean="0"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, м. 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336" y="6165304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3491880" y="1052736"/>
            <a:ext cx="144016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209.gif"/>
          <p:cNvPicPr>
            <a:picLocks noChangeAspect="1"/>
          </p:cNvPicPr>
          <p:nvPr/>
        </p:nvPicPr>
        <p:blipFill>
          <a:blip r:embed="rId4" cstate="email"/>
          <a:srcRect l="46875" t="4166" r="3125" b="47917"/>
          <a:stretch>
            <a:fillRect/>
          </a:stretch>
        </p:blipFill>
        <p:spPr>
          <a:xfrm flipH="1">
            <a:off x="179512" y="1635146"/>
            <a:ext cx="4608512" cy="4808629"/>
          </a:xfrm>
          <a:prstGeom prst="rect">
            <a:avLst/>
          </a:prstGeom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395288" y="66690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336" y="6165304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5602" name="Picture 2" descr="http://detsky-mir.com/uploads/images/7/1/4/7/2/fcb7e2dc0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47664" y="764704"/>
            <a:ext cx="5715000" cy="5191126"/>
          </a:xfrm>
          <a:prstGeom prst="rect">
            <a:avLst/>
          </a:prstGeom>
          <a:noFill/>
        </p:spPr>
      </p:pic>
      <p:pic>
        <p:nvPicPr>
          <p:cNvPr id="25604" name="Picture 4" descr="http://cs4579.vkontakte.ru/u68010717/-14/x_ae1a785a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43608" y="620688"/>
            <a:ext cx="6753544" cy="54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79712" y="1772816"/>
            <a:ext cx="523194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Сам алый, сахарный,</a:t>
            </a:r>
          </a:p>
          <a:p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Кафтан зелёный, </a:t>
            </a:r>
          </a:p>
          <a:p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бархатный.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kartinkispodpisyami.ru/images/2012/59e464c8c7_2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0" y="692696"/>
            <a:ext cx="6336704" cy="53285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271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395288" y="66690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336" y="6165304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2357430"/>
            <a:ext cx="492922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3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500034" y="3286124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467544" y="4149080"/>
            <a:ext cx="828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500034" y="2500306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5536128" y="2964938"/>
            <a:ext cx="288032" cy="2160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2320" y="6165304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2632344" y="3511268"/>
            <a:ext cx="2808312" cy="7200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3214686"/>
            <a:ext cx="121444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3286124"/>
            <a:ext cx="128585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Толкование</a:t>
            </a: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Арбуз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Однолетнее растение семейства тыквенных с большими шарообразными гладкими плодами, а также сам плод.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336" y="6165304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5004048" y="1124744"/>
            <a:ext cx="144016" cy="14401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 descr="209.gif"/>
          <p:cNvPicPr>
            <a:picLocks noChangeAspect="1"/>
          </p:cNvPicPr>
          <p:nvPr/>
        </p:nvPicPr>
        <p:blipFill>
          <a:blip r:embed="rId4" cstate="email"/>
          <a:srcRect l="46875" t="4166" r="3125" b="47917"/>
          <a:stretch>
            <a:fillRect/>
          </a:stretch>
        </p:blipFill>
        <p:spPr>
          <a:xfrm>
            <a:off x="5220072" y="4581128"/>
            <a:ext cx="2016224" cy="2103775"/>
          </a:xfrm>
          <a:prstGeom prst="rect">
            <a:avLst/>
          </a:prstGeom>
        </p:spPr>
      </p:pic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395288" y="66690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1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336" y="6165304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9024" y="980728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692696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Однокоренные слова</a:t>
            </a:r>
          </a:p>
          <a:p>
            <a:pPr algn="ctr"/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i="1" dirty="0" err="1" smtClean="0">
                <a:latin typeface="Times New Roman" pitchFamily="18" charset="0"/>
                <a:cs typeface="Times New Roman" pitchFamily="18" charset="0"/>
              </a:rPr>
              <a:t>Арбузик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, арбузище, арбузный.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img1.liveinternet.ru/images/attach/c/6/89/534/89534143_large_Arbuz__Nachalo_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3568" y="2420888"/>
            <a:ext cx="3905471" cy="33429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http://img329.imageshack.us/img329/4500/111tk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88024" y="2564904"/>
            <a:ext cx="4008106" cy="30060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395288" y="66690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336" y="6165304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60648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Этимология</a:t>
            </a:r>
          </a:p>
          <a:p>
            <a:pPr algn="ctr"/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Заимствовано из татарского, а восходит к персидскому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харбуза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буквально означающему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– «ослиный огурец».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09.gif"/>
          <p:cNvPicPr>
            <a:picLocks noChangeAspect="1"/>
          </p:cNvPicPr>
          <p:nvPr/>
        </p:nvPicPr>
        <p:blipFill>
          <a:blip r:embed="rId2" cstate="email"/>
          <a:srcRect l="46875" t="4166" r="3125" b="47917"/>
          <a:stretch>
            <a:fillRect/>
          </a:stretch>
        </p:blipFill>
        <p:spPr>
          <a:xfrm>
            <a:off x="3491880" y="1844824"/>
            <a:ext cx="4623758" cy="482453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Говорим правильно</a:t>
            </a:r>
          </a:p>
          <a:p>
            <a:pPr algn="ctr"/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Арбуз –</a:t>
            </a:r>
            <a:r>
              <a:rPr lang="ru-RU" sz="4800" i="1" dirty="0" err="1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ru-RU" sz="4800" i="1" dirty="0" err="1" smtClean="0"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, м. </a:t>
            </a:r>
          </a:p>
        </p:txBody>
      </p:sp>
      <p:sp>
        <p:nvSpPr>
          <p:cNvPr id="3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336" y="6165304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3635896" y="1052736"/>
            <a:ext cx="216024" cy="2160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advClick="0"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G:\00 r5320\15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07460" y="332656"/>
            <a:ext cx="4736540" cy="6072230"/>
          </a:xfrm>
          <a:prstGeom prst="rect">
            <a:avLst/>
          </a:prstGeom>
          <a:noFill/>
        </p:spPr>
      </p:pic>
      <p:sp>
        <p:nvSpPr>
          <p:cNvPr id="8" name="Рамка 7"/>
          <p:cNvSpPr/>
          <p:nvPr/>
        </p:nvSpPr>
        <p:spPr>
          <a:xfrm>
            <a:off x="785786" y="2357430"/>
            <a:ext cx="3000396" cy="7143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G:\00 r5320\15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85728"/>
            <a:ext cx="4736540" cy="6072230"/>
          </a:xfrm>
          <a:prstGeom prst="rect">
            <a:avLst/>
          </a:prstGeom>
          <a:noFill/>
        </p:spPr>
      </p:pic>
      <p:sp>
        <p:nvSpPr>
          <p:cNvPr id="12297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029" name="Picture 5" descr="G:\Мои рисунки\665236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3347864" y="0"/>
            <a:ext cx="2357454" cy="1929589"/>
          </a:xfrm>
          <a:prstGeom prst="rect">
            <a:avLst/>
          </a:prstGeom>
          <a:noFill/>
        </p:spPr>
      </p:pic>
      <p:pic>
        <p:nvPicPr>
          <p:cNvPr id="1030" name="Picture 6" descr="G:\Мои рисунки\butterflies_flutter_around_dandilions_hg_clr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07904" y="4929198"/>
            <a:ext cx="1791030" cy="1928802"/>
          </a:xfrm>
          <a:prstGeom prst="rect">
            <a:avLst/>
          </a:prstGeom>
          <a:noFill/>
        </p:spPr>
      </p:pic>
      <p:sp>
        <p:nvSpPr>
          <p:cNvPr id="34" name="Скругленный прямоугольник 33"/>
          <p:cNvSpPr/>
          <p:nvPr/>
        </p:nvSpPr>
        <p:spPr>
          <a:xfrm>
            <a:off x="755576" y="3140968"/>
            <a:ext cx="1080120" cy="28803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Загадка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>
            <a:hlinkClick r:id="rId6" action="ppaction://hlinksldjump"/>
          </p:cNvPr>
          <p:cNvSpPr/>
          <p:nvPr/>
        </p:nvSpPr>
        <p:spPr>
          <a:xfrm>
            <a:off x="2643174" y="3143248"/>
            <a:ext cx="1214446" cy="285752"/>
          </a:xfrm>
          <a:prstGeom prst="roundRect">
            <a:avLst/>
          </a:prstGeom>
          <a:gradFill flip="none" rotWithShape="1">
            <a:gsLst>
              <a:gs pos="0">
                <a:srgbClr val="64EC20">
                  <a:tint val="66000"/>
                  <a:satMod val="160000"/>
                </a:srgbClr>
              </a:gs>
              <a:gs pos="50000">
                <a:srgbClr val="64EC20">
                  <a:tint val="44500"/>
                  <a:satMod val="160000"/>
                </a:srgbClr>
              </a:gs>
              <a:gs pos="100000">
                <a:srgbClr val="64EC2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Толкование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ый прямоугольник 37">
            <a:hlinkClick r:id="rId7" action="ppaction://hlinksldjump"/>
          </p:cNvPr>
          <p:cNvSpPr/>
          <p:nvPr/>
        </p:nvSpPr>
        <p:spPr>
          <a:xfrm>
            <a:off x="1714480" y="3429000"/>
            <a:ext cx="2016224" cy="28803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Однокоренные слова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>
            <a:hlinkClick r:id="rId8" action="ppaction://hlinksldjump"/>
          </p:cNvPr>
          <p:cNvSpPr/>
          <p:nvPr/>
        </p:nvSpPr>
        <p:spPr>
          <a:xfrm>
            <a:off x="2267744" y="3717032"/>
            <a:ext cx="1571636" cy="285752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Пословицы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0">
            <a:hlinkClick r:id="rId9" action="ppaction://hlinksldjump"/>
          </p:cNvPr>
          <p:cNvSpPr/>
          <p:nvPr/>
        </p:nvSpPr>
        <p:spPr>
          <a:xfrm>
            <a:off x="2195736" y="4005064"/>
            <a:ext cx="1584176" cy="288032"/>
          </a:xfrm>
          <a:prstGeom prst="round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Фразеологизмы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>
            <a:hlinkClick r:id="rId10" action="ppaction://hlinksldjump"/>
          </p:cNvPr>
          <p:cNvSpPr/>
          <p:nvPr/>
        </p:nvSpPr>
        <p:spPr>
          <a:xfrm>
            <a:off x="1835696" y="3140968"/>
            <a:ext cx="792088" cy="288032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Ребус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>
            <a:hlinkClick r:id="rId11" action="ppaction://hlinksldjump"/>
          </p:cNvPr>
          <p:cNvSpPr/>
          <p:nvPr/>
        </p:nvSpPr>
        <p:spPr>
          <a:xfrm>
            <a:off x="899592" y="3429000"/>
            <a:ext cx="792088" cy="288032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Слово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>
            <a:hlinkClick r:id="rId12" action="ppaction://hlinksldjump"/>
          </p:cNvPr>
          <p:cNvSpPr/>
          <p:nvPr/>
        </p:nvSpPr>
        <p:spPr>
          <a:xfrm>
            <a:off x="827584" y="3717032"/>
            <a:ext cx="1428760" cy="288032"/>
          </a:xfrm>
          <a:prstGeom prst="round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Этимология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>
            <a:hlinkClick r:id="rId13" action="ppaction://hlinksldjump"/>
          </p:cNvPr>
          <p:cNvSpPr/>
          <p:nvPr/>
        </p:nvSpPr>
        <p:spPr>
          <a:xfrm>
            <a:off x="1403648" y="4293096"/>
            <a:ext cx="1872208" cy="288032"/>
          </a:xfrm>
          <a:prstGeom prst="roundRect">
            <a:avLst/>
          </a:prstGeom>
          <a:gradFill flip="none" rotWithShape="1">
            <a:gsLst>
              <a:gs pos="0">
                <a:srgbClr val="64EC20">
                  <a:tint val="66000"/>
                  <a:satMod val="160000"/>
                </a:srgbClr>
              </a:gs>
              <a:gs pos="50000">
                <a:srgbClr val="64EC20">
                  <a:tint val="44500"/>
                  <a:satMod val="160000"/>
                </a:srgbClr>
              </a:gs>
              <a:gs pos="100000">
                <a:srgbClr val="64EC2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Говорим правильно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>
            <a:hlinkClick r:id="rId14" action="ppaction://hlinksldjump"/>
          </p:cNvPr>
          <p:cNvSpPr/>
          <p:nvPr/>
        </p:nvSpPr>
        <p:spPr>
          <a:xfrm>
            <a:off x="899592" y="4005064"/>
            <a:ext cx="1296144" cy="28803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Синонимы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3" descr="C:\Мои рисунки\7.gif"/>
          <p:cNvPicPr>
            <a:picLocks noChangeAspect="1" noChangeArrowheads="1" noCrop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5364088" y="1484784"/>
            <a:ext cx="2736304" cy="2736304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395288" y="66690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336" y="6165304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986" name="Picture 2" descr="http://davestudio.narod.ru/wp/gory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1844824"/>
            <a:ext cx="3947592" cy="29606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4644008" y="-1683568"/>
            <a:ext cx="1104790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7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8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8064" y="692696"/>
            <a:ext cx="3791166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7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700" dirty="0" smtClean="0">
                <a:solidFill>
                  <a:srgbClr val="4A4AD2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700" dirty="0">
              <a:solidFill>
                <a:srgbClr val="4A4AD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196752"/>
            <a:ext cx="8568952" cy="3960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4" descr="http://img1.liveinternet.ru/images/foto/b/3/262/1731262/f_1487130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548680"/>
            <a:ext cx="8640960" cy="540060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482" name="Group 274"/>
          <p:cNvGraphicFramePr>
            <a:graphicFrameLocks noGrp="1"/>
          </p:cNvGraphicFramePr>
          <p:nvPr/>
        </p:nvGraphicFramePr>
        <p:xfrm>
          <a:off x="827088" y="333375"/>
          <a:ext cx="7489825" cy="6138865"/>
        </p:xfrm>
        <a:graphic>
          <a:graphicData uri="http://schemas.openxmlformats.org/drawingml/2006/table">
            <a:tbl>
              <a:tblPr/>
              <a:tblGrid>
                <a:gridCol w="1498600"/>
                <a:gridCol w="1497012"/>
                <a:gridCol w="1498600"/>
                <a:gridCol w="1497013"/>
                <a:gridCol w="1498600"/>
              </a:tblGrid>
              <a:tr h="874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73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73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4441" name="Picture 233" descr="6DE4286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550" y="404813"/>
            <a:ext cx="12239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42" name="Picture 234" descr="6E71E51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84438" y="404813"/>
            <a:ext cx="1150937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43" name="Picture 235" descr="5C1C001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95738" y="404813"/>
            <a:ext cx="1162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44" name="Picture 236" descr="808BE9F0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435600" y="404813"/>
            <a:ext cx="1187450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46" name="Picture 238" descr="1EC08131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019925" y="404813"/>
            <a:ext cx="6238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47" name="Picture 239" descr="1EC0813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740650" y="404813"/>
            <a:ext cx="5334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48" name="Picture 240" descr="E109157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042988" y="1268413"/>
            <a:ext cx="1008062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49" name="Picture 241" descr="25544B67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924300" y="1268413"/>
            <a:ext cx="122396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50" name="Picture 242" descr="9DFA0E5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5508625" y="1268413"/>
            <a:ext cx="5588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51" name="Picture 243" descr="9DFA0E5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6227763" y="1268413"/>
            <a:ext cx="5048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53" name="Picture 245" descr="3B01A7D9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7092950" y="1268413"/>
            <a:ext cx="1055688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54" name="Picture 246" descr="DCEFE5F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1116013" y="2349500"/>
            <a:ext cx="5762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55" name="Picture 247" descr="DCEFE5F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1692275" y="2133600"/>
            <a:ext cx="431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56" name="Picture 248" descr="423C4D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2484438" y="2133600"/>
            <a:ext cx="10795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57" name="Picture 249" descr="C07D43B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3995738" y="2133600"/>
            <a:ext cx="1152525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58" name="Picture 250" descr="4BEA2825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5435600" y="2133600"/>
            <a:ext cx="1296988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59" name="Picture 251" descr="C26FC0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6948488" y="2133600"/>
            <a:ext cx="11525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60" name="Picture 252" descr="C2FB304F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2" cstate="screen"/>
          <a:srcRect/>
          <a:stretch>
            <a:fillRect/>
          </a:stretch>
        </p:blipFill>
        <p:spPr bwMode="auto">
          <a:xfrm>
            <a:off x="1042988" y="2997200"/>
            <a:ext cx="108108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61" name="Picture 253" descr="5F33327B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screen"/>
          <a:srcRect/>
          <a:stretch>
            <a:fillRect/>
          </a:stretch>
        </p:blipFill>
        <p:spPr bwMode="auto">
          <a:xfrm>
            <a:off x="4067175" y="2997200"/>
            <a:ext cx="6302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62" name="Picture 254" descr="5F33327B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5" cstate="screen"/>
          <a:srcRect/>
          <a:stretch>
            <a:fillRect/>
          </a:stretch>
        </p:blipFill>
        <p:spPr bwMode="auto">
          <a:xfrm>
            <a:off x="4643438" y="2997200"/>
            <a:ext cx="56832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63" name="Picture 255" descr="127FC7E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6" cstate="screen"/>
          <a:srcRect/>
          <a:stretch>
            <a:fillRect/>
          </a:stretch>
        </p:blipFill>
        <p:spPr bwMode="auto">
          <a:xfrm>
            <a:off x="2555875" y="2997200"/>
            <a:ext cx="1152525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64" name="Picture 256" descr="29B99240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7" cstate="screen"/>
          <a:srcRect/>
          <a:stretch>
            <a:fillRect/>
          </a:stretch>
        </p:blipFill>
        <p:spPr bwMode="auto">
          <a:xfrm>
            <a:off x="5580063" y="2997200"/>
            <a:ext cx="1008062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65" name="Picture 257" descr="56F1ED4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8" cstate="screen"/>
          <a:srcRect/>
          <a:stretch>
            <a:fillRect/>
          </a:stretch>
        </p:blipFill>
        <p:spPr bwMode="auto">
          <a:xfrm>
            <a:off x="6948488" y="2997200"/>
            <a:ext cx="12795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66" name="Picture 258" descr="B3B7EE0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9" cstate="screen"/>
          <a:srcRect/>
          <a:stretch>
            <a:fillRect/>
          </a:stretch>
        </p:blipFill>
        <p:spPr bwMode="auto">
          <a:xfrm>
            <a:off x="1763713" y="3860800"/>
            <a:ext cx="4508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67" name="Picture 259" descr="B3B7EE04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31" cstate="screen"/>
          <a:srcRect/>
          <a:stretch>
            <a:fillRect/>
          </a:stretch>
        </p:blipFill>
        <p:spPr bwMode="auto">
          <a:xfrm>
            <a:off x="1042988" y="3860800"/>
            <a:ext cx="5953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68" name="Picture 260" descr="A790AE3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2" cstate="screen"/>
          <a:srcRect/>
          <a:stretch>
            <a:fillRect/>
          </a:stretch>
        </p:blipFill>
        <p:spPr bwMode="auto">
          <a:xfrm>
            <a:off x="2484438" y="3860800"/>
            <a:ext cx="6397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69" name="Picture 261" descr="A790AE3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3" cstate="screen"/>
          <a:srcRect/>
          <a:stretch>
            <a:fillRect/>
          </a:stretch>
        </p:blipFill>
        <p:spPr bwMode="auto">
          <a:xfrm>
            <a:off x="3059113" y="3860800"/>
            <a:ext cx="72072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71" name="Picture 263" descr="FA29F24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4" cstate="screen"/>
          <a:srcRect/>
          <a:stretch>
            <a:fillRect/>
          </a:stretch>
        </p:blipFill>
        <p:spPr bwMode="auto">
          <a:xfrm>
            <a:off x="3924300" y="3860800"/>
            <a:ext cx="1223963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72" name="Picture 264" descr="9F3A6F7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5" cstate="screen"/>
          <a:srcRect/>
          <a:stretch>
            <a:fillRect/>
          </a:stretch>
        </p:blipFill>
        <p:spPr bwMode="auto">
          <a:xfrm>
            <a:off x="5580063" y="3860800"/>
            <a:ext cx="1017587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73" name="Picture 265" descr="144A61F7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6" cstate="screen"/>
          <a:srcRect/>
          <a:stretch>
            <a:fillRect/>
          </a:stretch>
        </p:blipFill>
        <p:spPr bwMode="auto">
          <a:xfrm>
            <a:off x="7019925" y="3860800"/>
            <a:ext cx="11525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74" name="Picture 266" descr="41197919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7" cstate="screen"/>
          <a:srcRect/>
          <a:stretch>
            <a:fillRect/>
          </a:stretch>
        </p:blipFill>
        <p:spPr bwMode="auto">
          <a:xfrm>
            <a:off x="971550" y="4797425"/>
            <a:ext cx="11525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75" name="Picture 267" descr="47FC1C4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8" cstate="screen"/>
          <a:srcRect/>
          <a:stretch>
            <a:fillRect/>
          </a:stretch>
        </p:blipFill>
        <p:spPr bwMode="auto">
          <a:xfrm>
            <a:off x="2555875" y="4797425"/>
            <a:ext cx="1079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76" name="Picture 268" descr="C01EF37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9" cstate="screen"/>
          <a:srcRect/>
          <a:stretch>
            <a:fillRect/>
          </a:stretch>
        </p:blipFill>
        <p:spPr bwMode="auto">
          <a:xfrm>
            <a:off x="4211638" y="4941888"/>
            <a:ext cx="4953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77" name="Picture 269" descr="C01EF37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0" cstate="screen"/>
          <a:srcRect/>
          <a:stretch>
            <a:fillRect/>
          </a:stretch>
        </p:blipFill>
        <p:spPr bwMode="auto">
          <a:xfrm>
            <a:off x="7667625" y="4797425"/>
            <a:ext cx="57785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78" name="Picture 270" descr="C01EF37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1" cstate="screen"/>
          <a:srcRect l="-33380"/>
          <a:stretch>
            <a:fillRect/>
          </a:stretch>
        </p:blipFill>
        <p:spPr bwMode="auto">
          <a:xfrm>
            <a:off x="4643438" y="4797425"/>
            <a:ext cx="5778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79" name="Picture 271" descr="C01EF37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2" cstate="screen"/>
          <a:srcRect/>
          <a:stretch>
            <a:fillRect/>
          </a:stretch>
        </p:blipFill>
        <p:spPr bwMode="auto">
          <a:xfrm>
            <a:off x="6877050" y="5013325"/>
            <a:ext cx="7921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83" name="Picture 275" descr="3BEE638C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3" cstate="screen"/>
          <a:srcRect/>
          <a:stretch>
            <a:fillRect/>
          </a:stretch>
        </p:blipFill>
        <p:spPr bwMode="auto">
          <a:xfrm>
            <a:off x="1042988" y="5661025"/>
            <a:ext cx="100806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84" name="Picture 276" descr="9901384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4" cstate="screen"/>
          <a:srcRect/>
          <a:stretch>
            <a:fillRect/>
          </a:stretch>
        </p:blipFill>
        <p:spPr bwMode="auto">
          <a:xfrm>
            <a:off x="2484438" y="5661025"/>
            <a:ext cx="12207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85" name="Picture 277" descr="DDE7538F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5" cstate="screen"/>
          <a:srcRect/>
          <a:stretch>
            <a:fillRect/>
          </a:stretch>
        </p:blipFill>
        <p:spPr bwMode="auto">
          <a:xfrm>
            <a:off x="3995738" y="5661025"/>
            <a:ext cx="1152525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86" name="Picture 278" descr="DCEFE5F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6" cstate="screen"/>
          <a:srcRect r="-3417"/>
          <a:stretch>
            <a:fillRect/>
          </a:stretch>
        </p:blipFill>
        <p:spPr bwMode="auto">
          <a:xfrm>
            <a:off x="5651500" y="5084763"/>
            <a:ext cx="64928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87" name="Picture 279" descr="DCEFE5F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7" cstate="screen"/>
          <a:srcRect/>
          <a:stretch>
            <a:fillRect/>
          </a:stretch>
        </p:blipFill>
        <p:spPr bwMode="auto">
          <a:xfrm>
            <a:off x="6084888" y="4797425"/>
            <a:ext cx="55721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88" name="Picture 280" descr="DCFFFAF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8" cstate="screen"/>
          <a:srcRect/>
          <a:stretch>
            <a:fillRect/>
          </a:stretch>
        </p:blipFill>
        <p:spPr bwMode="auto">
          <a:xfrm>
            <a:off x="2555875" y="1268413"/>
            <a:ext cx="10080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489" name="AutoShape 281">
            <a:hlinkClick r:id="rId4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4288" y="5733256"/>
            <a:ext cx="719137" cy="647700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428596" y="3286124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467544" y="4149080"/>
            <a:ext cx="828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428596" y="242886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3527884" y="2888940"/>
            <a:ext cx="288032" cy="2160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2411760" y="3501008"/>
            <a:ext cx="2808312" cy="7200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336" y="6165304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3212976"/>
            <a:ext cx="4572032" cy="171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3284984"/>
            <a:ext cx="107157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3214686"/>
            <a:ext cx="121444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Толкование</a:t>
            </a: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Город</a:t>
            </a:r>
          </a:p>
          <a:p>
            <a:pPr algn="ctr"/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1) Крупный населённый пункт, административный, промышленный, торговый и культурный центр.</a:t>
            </a:r>
          </a:p>
          <a:p>
            <a:pPr algn="ctr"/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2) В игре в городки: площадка на которой ставятся фигуры из городков.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4355976" y="1196752"/>
            <a:ext cx="144016" cy="14401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336" y="6165304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cover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395288" y="66690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9024" y="980728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692696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Однокоренные слова</a:t>
            </a:r>
          </a:p>
          <a:p>
            <a:pPr algn="ctr"/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  Городок, городишко, городище,  городской, горожанин, загородный, пригород, городошник (игрок в городки), городошный (спорт).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336" y="6165304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395288" y="66690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60648"/>
            <a:ext cx="871296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Этимология</a:t>
            </a:r>
          </a:p>
          <a:p>
            <a:pPr algn="ctr"/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Слово было ещё в общеславянском языке. Там оно звучало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гордъ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; из него получилось и болгарское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град, 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и наше полногласное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г-оро-д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Древнейшим его значением было, видимо,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«тын», «ограда», 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а потом и «обнесённый частоколом посёлок».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336" y="6165304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395288" y="66690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60648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Фразеологизмы</a:t>
            </a:r>
          </a:p>
          <a:p>
            <a:pPr algn="ctr"/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Ни к селу ни к городу – </a:t>
            </a: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некстати, не к месту, невпопад.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http://medved.diax.ru/userfiles/images/5news-2012/febr/tapki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79712" y="2564904"/>
            <a:ext cx="4896544" cy="3687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336" y="6165304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48680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Говорим правильно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город, -а; за город, но: за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город Париж; за городом,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но: за городом Парижем;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мн. города, -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ов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899592" y="1484784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3419872" y="1484784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3851920" y="3645024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2483768" y="2924944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059832" y="3645024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4499992" y="2204864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899592" y="2204864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336" y="6165304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395288" y="66690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60648"/>
            <a:ext cx="8712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Пословицы</a:t>
            </a:r>
          </a:p>
          <a:p>
            <a:pPr>
              <a:buFont typeface="Wingdings" pitchFamily="2" charset="2"/>
              <a:buChar char="Ø"/>
            </a:pP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Москва – всем городам мать.</a:t>
            </a:r>
          </a:p>
          <a:p>
            <a:pPr>
              <a:buFont typeface="Wingdings" pitchFamily="2" charset="2"/>
              <a:buChar char="Ø"/>
            </a:pP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Смелость города берёт.</a:t>
            </a:r>
          </a:p>
          <a:p>
            <a:pPr>
              <a:buFont typeface="Wingdings" pitchFamily="2" charset="2"/>
              <a:buChar char="Ø"/>
            </a:pP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Храбрость города берёт, а бдительность их бережёт.</a:t>
            </a:r>
          </a:p>
          <a:p>
            <a:pPr>
              <a:buFont typeface="Wingdings" pitchFamily="2" charset="2"/>
              <a:buChar char="Ø"/>
            </a:pP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Наш городок – Москвы уголок.</a:t>
            </a:r>
          </a:p>
          <a:p>
            <a:pPr>
              <a:buFont typeface="Wingdings" pitchFamily="2" charset="2"/>
              <a:buChar char="Ø"/>
            </a:pP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Что в деревне не родится, всё в городе пригодится.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336" y="6165304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6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6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6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395288" y="66690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60648"/>
            <a:ext cx="8964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Синонимы</a:t>
            </a:r>
          </a:p>
          <a:p>
            <a:pPr>
              <a:buFont typeface="Wingdings" pitchFamily="2" charset="2"/>
              <a:buChar char="Ø"/>
            </a:pP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Город – град (устар.)</a:t>
            </a:r>
          </a:p>
          <a:p>
            <a:pPr>
              <a:buFont typeface="Wingdings" pitchFamily="2" charset="2"/>
              <a:buChar char="Ø"/>
            </a:pP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336" y="6165304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/>
        </p:nvSpPr>
        <p:spPr>
          <a:xfrm>
            <a:off x="785786" y="2357430"/>
            <a:ext cx="3000396" cy="7143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месяц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G:\00 r5320\15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85728"/>
            <a:ext cx="4736540" cy="6072230"/>
          </a:xfrm>
          <a:prstGeom prst="rect">
            <a:avLst/>
          </a:prstGeom>
          <a:noFill/>
        </p:spPr>
      </p:pic>
      <p:pic>
        <p:nvPicPr>
          <p:cNvPr id="33" name="Picture 4" descr="G:\00 r5320\15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07460" y="332656"/>
            <a:ext cx="4736540" cy="6072230"/>
          </a:xfrm>
          <a:prstGeom prst="rect">
            <a:avLst/>
          </a:prstGeom>
          <a:noFill/>
        </p:spPr>
      </p:pic>
      <p:sp>
        <p:nvSpPr>
          <p:cNvPr id="12297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029" name="Picture 5" descr="G:\Мои рисунки\665236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3347864" y="0"/>
            <a:ext cx="2357454" cy="1929589"/>
          </a:xfrm>
          <a:prstGeom prst="rect">
            <a:avLst/>
          </a:prstGeom>
          <a:noFill/>
        </p:spPr>
      </p:pic>
      <p:pic>
        <p:nvPicPr>
          <p:cNvPr id="1030" name="Picture 6" descr="G:\Мои рисунки\butterflies_flutter_around_dandilions_hg_clr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14744" y="4929198"/>
            <a:ext cx="1791030" cy="1928802"/>
          </a:xfrm>
          <a:prstGeom prst="rect">
            <a:avLst/>
          </a:prstGeom>
          <a:noFill/>
        </p:spPr>
      </p:pic>
      <p:sp>
        <p:nvSpPr>
          <p:cNvPr id="34" name="Скругленный прямоугольник 33">
            <a:hlinkClick r:id="rId6" action="ppaction://hlinksldjump"/>
          </p:cNvPr>
          <p:cNvSpPr/>
          <p:nvPr/>
        </p:nvSpPr>
        <p:spPr>
          <a:xfrm>
            <a:off x="755576" y="3140968"/>
            <a:ext cx="1080120" cy="28803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Загадка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>
            <a:hlinkClick r:id="rId7" action="ppaction://hlinksldjump"/>
          </p:cNvPr>
          <p:cNvSpPr/>
          <p:nvPr/>
        </p:nvSpPr>
        <p:spPr>
          <a:xfrm>
            <a:off x="2643174" y="3143248"/>
            <a:ext cx="1214446" cy="285752"/>
          </a:xfrm>
          <a:prstGeom prst="roundRect">
            <a:avLst/>
          </a:prstGeom>
          <a:gradFill flip="none" rotWithShape="1">
            <a:gsLst>
              <a:gs pos="0">
                <a:srgbClr val="64EC20">
                  <a:tint val="66000"/>
                  <a:satMod val="160000"/>
                </a:srgbClr>
              </a:gs>
              <a:gs pos="50000">
                <a:srgbClr val="64EC20">
                  <a:tint val="44500"/>
                  <a:satMod val="160000"/>
                </a:srgbClr>
              </a:gs>
              <a:gs pos="100000">
                <a:srgbClr val="64EC2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Толкование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ый прямоугольник 37">
            <a:hlinkClick r:id="rId8" action="ppaction://hlinksldjump"/>
          </p:cNvPr>
          <p:cNvSpPr/>
          <p:nvPr/>
        </p:nvSpPr>
        <p:spPr>
          <a:xfrm>
            <a:off x="1714480" y="3429000"/>
            <a:ext cx="2016224" cy="28803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Однокоренные слова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>
            <a:hlinkClick r:id="rId9" action="ppaction://hlinksldjump"/>
          </p:cNvPr>
          <p:cNvSpPr/>
          <p:nvPr/>
        </p:nvSpPr>
        <p:spPr>
          <a:xfrm>
            <a:off x="2267744" y="3717032"/>
            <a:ext cx="1571636" cy="285752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Пословицы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0">
            <a:hlinkClick r:id="rId10" action="ppaction://hlinksldjump"/>
          </p:cNvPr>
          <p:cNvSpPr/>
          <p:nvPr/>
        </p:nvSpPr>
        <p:spPr>
          <a:xfrm>
            <a:off x="2195736" y="4005064"/>
            <a:ext cx="1584176" cy="288032"/>
          </a:xfrm>
          <a:prstGeom prst="round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Фразеологизмы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>
            <a:hlinkClick r:id="rId11" action="ppaction://hlinksldjump"/>
          </p:cNvPr>
          <p:cNvSpPr/>
          <p:nvPr/>
        </p:nvSpPr>
        <p:spPr>
          <a:xfrm>
            <a:off x="1835696" y="3140968"/>
            <a:ext cx="792088" cy="288032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Ребус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>
            <a:hlinkClick r:id="rId12" action="ppaction://hlinksldjump"/>
          </p:cNvPr>
          <p:cNvSpPr/>
          <p:nvPr/>
        </p:nvSpPr>
        <p:spPr>
          <a:xfrm>
            <a:off x="899592" y="3429000"/>
            <a:ext cx="792088" cy="288032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Слово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>
            <a:hlinkClick r:id="rId13" action="ppaction://hlinksldjump"/>
          </p:cNvPr>
          <p:cNvSpPr/>
          <p:nvPr/>
        </p:nvSpPr>
        <p:spPr>
          <a:xfrm>
            <a:off x="827584" y="3717032"/>
            <a:ext cx="1428760" cy="288032"/>
          </a:xfrm>
          <a:prstGeom prst="round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Этимология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>
            <a:hlinkClick r:id="rId14" action="ppaction://hlinksldjump"/>
          </p:cNvPr>
          <p:cNvSpPr/>
          <p:nvPr/>
        </p:nvSpPr>
        <p:spPr>
          <a:xfrm>
            <a:off x="1403648" y="4293096"/>
            <a:ext cx="1872208" cy="288032"/>
          </a:xfrm>
          <a:prstGeom prst="roundRect">
            <a:avLst/>
          </a:prstGeom>
          <a:gradFill flip="none" rotWithShape="1">
            <a:gsLst>
              <a:gs pos="0">
                <a:srgbClr val="64EC20">
                  <a:tint val="66000"/>
                  <a:satMod val="160000"/>
                </a:srgbClr>
              </a:gs>
              <a:gs pos="50000">
                <a:srgbClr val="64EC20">
                  <a:tint val="44500"/>
                  <a:satMod val="160000"/>
                </a:srgbClr>
              </a:gs>
              <a:gs pos="100000">
                <a:srgbClr val="64EC2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Говорим правильно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>
            <a:hlinkClick r:id="rId15" action="ppaction://hlinksldjump"/>
          </p:cNvPr>
          <p:cNvSpPr/>
          <p:nvPr/>
        </p:nvSpPr>
        <p:spPr>
          <a:xfrm>
            <a:off x="899592" y="4005064"/>
            <a:ext cx="1296144" cy="28803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Синонимы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3" descr="C:\Мои рисунки\7.gif"/>
          <p:cNvPicPr>
            <a:picLocks noChangeAspect="1" noChangeArrowheads="1" noCrop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5364088" y="1484784"/>
            <a:ext cx="2736304" cy="2736304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blinds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484784"/>
            <a:ext cx="7920880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95536" y="2060848"/>
            <a:ext cx="7549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395288" y="66690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336" y="6165304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9154" name="Picture 2" descr="http://img1.liveinternet.ru/images/attach/c/5/84/986/84986907_large_origina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1560" y="764704"/>
            <a:ext cx="7920880" cy="5328592"/>
          </a:xfrm>
          <a:prstGeom prst="rect">
            <a:avLst/>
          </a:prstGeom>
          <a:noFill/>
        </p:spPr>
      </p:pic>
      <p:pic>
        <p:nvPicPr>
          <p:cNvPr id="49157" name="Picture 5" descr="http://i045.radikal.ru/1103/96/45e00c9e792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971600" y="764704"/>
            <a:ext cx="7272808" cy="530915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амка 8">
            <a:hlinkClick r:id="rId2" action="ppaction://hlinksldjump"/>
          </p:cNvPr>
          <p:cNvSpPr/>
          <p:nvPr/>
        </p:nvSpPr>
        <p:spPr>
          <a:xfrm>
            <a:off x="5214942" y="2357430"/>
            <a:ext cx="3000396" cy="78581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арбуз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4" descr="G:\00 r5320\15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07460" y="332656"/>
            <a:ext cx="4736540" cy="6072230"/>
          </a:xfrm>
          <a:prstGeom prst="rect">
            <a:avLst/>
          </a:prstGeom>
          <a:noFill/>
        </p:spPr>
      </p:pic>
      <p:sp>
        <p:nvSpPr>
          <p:cNvPr id="8" name="Рамка 7"/>
          <p:cNvSpPr/>
          <p:nvPr/>
        </p:nvSpPr>
        <p:spPr>
          <a:xfrm>
            <a:off x="785786" y="2357430"/>
            <a:ext cx="3000396" cy="7143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автобус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G:\00 r5320\15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85728"/>
            <a:ext cx="4736540" cy="6072230"/>
          </a:xfrm>
          <a:prstGeom prst="rect">
            <a:avLst/>
          </a:prstGeom>
          <a:noFill/>
        </p:spPr>
      </p:pic>
      <p:sp>
        <p:nvSpPr>
          <p:cNvPr id="12297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6" name="Скругленный прямоугольник 15">
            <a:hlinkClick r:id="rId5" action="ppaction://hlinksldjump"/>
          </p:cNvPr>
          <p:cNvSpPr/>
          <p:nvPr/>
        </p:nvSpPr>
        <p:spPr>
          <a:xfrm>
            <a:off x="5143504" y="3214686"/>
            <a:ext cx="1080120" cy="28803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Загадка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>
            <a:hlinkClick r:id="rId6" action="ppaction://hlinksldjump"/>
          </p:cNvPr>
          <p:cNvSpPr/>
          <p:nvPr/>
        </p:nvSpPr>
        <p:spPr>
          <a:xfrm>
            <a:off x="6215074" y="3214686"/>
            <a:ext cx="864096" cy="288032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Ребус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>
            <a:hlinkClick r:id="rId7" action="ppaction://hlinksldjump"/>
          </p:cNvPr>
          <p:cNvSpPr/>
          <p:nvPr/>
        </p:nvSpPr>
        <p:spPr>
          <a:xfrm>
            <a:off x="5286380" y="3500438"/>
            <a:ext cx="792088" cy="288032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Слово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>
            <a:hlinkClick r:id="rId8" action="ppaction://hlinksldjump"/>
          </p:cNvPr>
          <p:cNvSpPr/>
          <p:nvPr/>
        </p:nvSpPr>
        <p:spPr>
          <a:xfrm>
            <a:off x="6072198" y="3500438"/>
            <a:ext cx="2016224" cy="28803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Однокоренные слова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>
            <a:hlinkClick r:id="rId9" action="ppaction://hlinksldjump"/>
          </p:cNvPr>
          <p:cNvSpPr/>
          <p:nvPr/>
        </p:nvSpPr>
        <p:spPr>
          <a:xfrm>
            <a:off x="7072330" y="3214686"/>
            <a:ext cx="1214446" cy="285752"/>
          </a:xfrm>
          <a:prstGeom prst="roundRect">
            <a:avLst/>
          </a:prstGeom>
          <a:gradFill flip="none" rotWithShape="1">
            <a:gsLst>
              <a:gs pos="0">
                <a:srgbClr val="64EC20">
                  <a:tint val="66000"/>
                  <a:satMod val="160000"/>
                </a:srgbClr>
              </a:gs>
              <a:gs pos="50000">
                <a:srgbClr val="64EC20">
                  <a:tint val="44500"/>
                  <a:satMod val="160000"/>
                </a:srgbClr>
              </a:gs>
              <a:gs pos="100000">
                <a:srgbClr val="64EC2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Толкование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>
            <a:hlinkClick r:id="rId2" action="ppaction://hlinksldjump"/>
          </p:cNvPr>
          <p:cNvSpPr/>
          <p:nvPr/>
        </p:nvSpPr>
        <p:spPr>
          <a:xfrm>
            <a:off x="5214942" y="3786190"/>
            <a:ext cx="1428760" cy="288032"/>
          </a:xfrm>
          <a:prstGeom prst="round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Этимология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588224" y="4077072"/>
            <a:ext cx="1584176" cy="288032"/>
          </a:xfrm>
          <a:prstGeom prst="round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Фразеологизмы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>
            <a:hlinkClick r:id="" action="ppaction://noaction"/>
          </p:cNvPr>
          <p:cNvSpPr/>
          <p:nvPr/>
        </p:nvSpPr>
        <p:spPr>
          <a:xfrm>
            <a:off x="6643702" y="3786190"/>
            <a:ext cx="1571636" cy="285752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Пословицы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G:\Мои рисунки\665236.gif"/>
          <p:cNvPicPr>
            <a:picLocks noChangeAspect="1" noChangeArrowheads="1" noCrop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 flipH="1">
            <a:off x="3347864" y="0"/>
            <a:ext cx="2357454" cy="1929589"/>
          </a:xfrm>
          <a:prstGeom prst="rect">
            <a:avLst/>
          </a:prstGeom>
          <a:noFill/>
        </p:spPr>
      </p:pic>
      <p:pic>
        <p:nvPicPr>
          <p:cNvPr id="1030" name="Picture 6" descr="G:\Мои рисунки\butterflies_flutter_around_dandilions_hg_clr.gif"/>
          <p:cNvPicPr>
            <a:picLocks noChangeAspect="1" noChangeArrowheads="1" noCrop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714744" y="4929198"/>
            <a:ext cx="1791030" cy="1928802"/>
          </a:xfrm>
          <a:prstGeom prst="rect">
            <a:avLst/>
          </a:prstGeom>
          <a:noFill/>
        </p:spPr>
      </p:pic>
      <p:sp>
        <p:nvSpPr>
          <p:cNvPr id="34" name="Скругленный прямоугольник 33">
            <a:hlinkClick r:id="rId12" action="ppaction://hlinksldjump"/>
          </p:cNvPr>
          <p:cNvSpPr/>
          <p:nvPr/>
        </p:nvSpPr>
        <p:spPr>
          <a:xfrm>
            <a:off x="755576" y="3140968"/>
            <a:ext cx="1080120" cy="28803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Загадка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>
            <a:hlinkClick r:id="rId13" action="ppaction://hlinksldjump"/>
          </p:cNvPr>
          <p:cNvSpPr/>
          <p:nvPr/>
        </p:nvSpPr>
        <p:spPr>
          <a:xfrm>
            <a:off x="2643174" y="3143248"/>
            <a:ext cx="1214446" cy="285752"/>
          </a:xfrm>
          <a:prstGeom prst="roundRect">
            <a:avLst/>
          </a:prstGeom>
          <a:gradFill flip="none" rotWithShape="1">
            <a:gsLst>
              <a:gs pos="0">
                <a:srgbClr val="64EC20">
                  <a:tint val="66000"/>
                  <a:satMod val="160000"/>
                </a:srgbClr>
              </a:gs>
              <a:gs pos="50000">
                <a:srgbClr val="64EC20">
                  <a:tint val="44500"/>
                  <a:satMod val="160000"/>
                </a:srgbClr>
              </a:gs>
              <a:gs pos="100000">
                <a:srgbClr val="64EC2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Толкование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ый прямоугольник 37">
            <a:hlinkClick r:id="rId14" action="ppaction://hlinksldjump"/>
          </p:cNvPr>
          <p:cNvSpPr/>
          <p:nvPr/>
        </p:nvSpPr>
        <p:spPr>
          <a:xfrm>
            <a:off x="1714480" y="3429000"/>
            <a:ext cx="2016224" cy="28803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Однокоренные слова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267744" y="3717032"/>
            <a:ext cx="1571636" cy="285752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Пословицы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195736" y="4005064"/>
            <a:ext cx="1584176" cy="288032"/>
          </a:xfrm>
          <a:prstGeom prst="round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Фразеологизмы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>
            <a:hlinkClick r:id="rId15" action="ppaction://hlinksldjump"/>
          </p:cNvPr>
          <p:cNvSpPr/>
          <p:nvPr/>
        </p:nvSpPr>
        <p:spPr>
          <a:xfrm>
            <a:off x="1835696" y="3140968"/>
            <a:ext cx="792088" cy="288032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Ребус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>
            <a:hlinkClick r:id="rId16" action="ppaction://hlinksldjump"/>
          </p:cNvPr>
          <p:cNvSpPr/>
          <p:nvPr/>
        </p:nvSpPr>
        <p:spPr>
          <a:xfrm>
            <a:off x="899592" y="3429000"/>
            <a:ext cx="792088" cy="288032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Слово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>
            <a:hlinkClick r:id="rId17" action="ppaction://hlinksldjump"/>
          </p:cNvPr>
          <p:cNvSpPr/>
          <p:nvPr/>
        </p:nvSpPr>
        <p:spPr>
          <a:xfrm>
            <a:off x="827584" y="3717032"/>
            <a:ext cx="1428760" cy="288032"/>
          </a:xfrm>
          <a:prstGeom prst="round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Этимология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>
            <a:hlinkClick r:id="rId18" action="ppaction://hlinksldjump"/>
          </p:cNvPr>
          <p:cNvSpPr/>
          <p:nvPr/>
        </p:nvSpPr>
        <p:spPr>
          <a:xfrm>
            <a:off x="1403648" y="4293096"/>
            <a:ext cx="1872208" cy="288032"/>
          </a:xfrm>
          <a:prstGeom prst="roundRect">
            <a:avLst/>
          </a:prstGeom>
          <a:gradFill flip="none" rotWithShape="1">
            <a:gsLst>
              <a:gs pos="0">
                <a:srgbClr val="64EC20">
                  <a:tint val="66000"/>
                  <a:satMod val="160000"/>
                </a:srgbClr>
              </a:gs>
              <a:gs pos="50000">
                <a:srgbClr val="64EC20">
                  <a:tint val="44500"/>
                  <a:satMod val="160000"/>
                </a:srgbClr>
              </a:gs>
              <a:gs pos="100000">
                <a:srgbClr val="64EC2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Говорим правильно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>
            <a:hlinkClick r:id="rId19" action="ppaction://hlinksldjump"/>
          </p:cNvPr>
          <p:cNvSpPr/>
          <p:nvPr/>
        </p:nvSpPr>
        <p:spPr>
          <a:xfrm>
            <a:off x="5724128" y="4365104"/>
            <a:ext cx="1872208" cy="288032"/>
          </a:xfrm>
          <a:prstGeom prst="roundRect">
            <a:avLst/>
          </a:prstGeom>
          <a:gradFill flip="none" rotWithShape="1">
            <a:gsLst>
              <a:gs pos="0">
                <a:srgbClr val="64EC20">
                  <a:tint val="66000"/>
                  <a:satMod val="160000"/>
                </a:srgbClr>
              </a:gs>
              <a:gs pos="50000">
                <a:srgbClr val="64EC20">
                  <a:tint val="44500"/>
                  <a:satMod val="160000"/>
                </a:srgbClr>
              </a:gs>
              <a:gs pos="100000">
                <a:srgbClr val="64EC2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Говорим правильно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99592" y="4005064"/>
            <a:ext cx="1296144" cy="28803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Синонимы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292080" y="4077072"/>
            <a:ext cx="1296144" cy="28803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Синонимы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28728" y="1785926"/>
            <a:ext cx="661322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Над бабушкиной избушкой</a:t>
            </a:r>
            <a:br>
              <a:rPr lang="ru-RU" sz="4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Висит хлеба краюшка,</a:t>
            </a:r>
            <a:br>
              <a:rPr lang="ru-RU" sz="4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Собака лает,</a:t>
            </a:r>
            <a:br>
              <a:rPr lang="ru-RU" sz="4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А достать не может.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395288" y="66690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pic>
        <p:nvPicPr>
          <p:cNvPr id="8" name="Picture 2" descr="http://img1.liveinternet.ru/images/attach/c/5/84/986/84986907_large_origina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764704"/>
            <a:ext cx="7920880" cy="5328592"/>
          </a:xfrm>
          <a:prstGeom prst="rect">
            <a:avLst/>
          </a:prstGeom>
          <a:noFill/>
        </p:spPr>
      </p:pic>
      <p:sp>
        <p:nvSpPr>
          <p:cNvPr id="10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336" y="6165304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428596" y="3286124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467544" y="4149080"/>
            <a:ext cx="828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428596" y="235743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3964492" y="2964938"/>
            <a:ext cx="288032" cy="2160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2846658" y="3439830"/>
            <a:ext cx="2808312" cy="7200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336" y="6165304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3000372"/>
            <a:ext cx="535781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3143248"/>
            <a:ext cx="128588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3143248"/>
            <a:ext cx="142876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Толкование</a:t>
            </a: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Месяц</a:t>
            </a:r>
          </a:p>
          <a:p>
            <a:pPr marL="742950" indent="-742950">
              <a:buAutoNum type="arabicParenR"/>
            </a:pP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Единица исчисления времени, равная одной двенадцатой части года.</a:t>
            </a:r>
          </a:p>
          <a:p>
            <a:pPr marL="742950" indent="-742950">
              <a:buFontTx/>
              <a:buAutoNum type="arabicParenR"/>
            </a:pP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 Диск луны или его часть.</a:t>
            </a:r>
          </a:p>
        </p:txBody>
      </p:sp>
      <p:sp>
        <p:nvSpPr>
          <p:cNvPr id="4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4427984" y="1124744"/>
            <a:ext cx="144016" cy="14401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 descr="209.gif"/>
          <p:cNvPicPr>
            <a:picLocks noChangeAspect="1"/>
          </p:cNvPicPr>
          <p:nvPr/>
        </p:nvPicPr>
        <p:blipFill>
          <a:blip r:embed="rId3" cstate="email"/>
          <a:srcRect l="46875" t="4166" r="3125" b="47917"/>
          <a:stretch>
            <a:fillRect/>
          </a:stretch>
        </p:blipFill>
        <p:spPr>
          <a:xfrm>
            <a:off x="3839846" y="3140968"/>
            <a:ext cx="3396450" cy="3543935"/>
          </a:xfrm>
          <a:prstGeom prst="rect">
            <a:avLst/>
          </a:prstGeom>
        </p:spPr>
      </p:pic>
      <p:sp>
        <p:nvSpPr>
          <p:cNvPr id="9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336" y="6165304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395288" y="66690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9024" y="980728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692696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Однокоренные слова</a:t>
            </a:r>
          </a:p>
          <a:p>
            <a:pPr algn="ctr"/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  Месячник, месячный, ежемесячный.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336" y="6165304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395288" y="66690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60648"/>
            <a:ext cx="871296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Этимология</a:t>
            </a:r>
          </a:p>
          <a:p>
            <a:pPr algn="ctr"/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У многих древних народов год, первоначально лунный, делился на одинаковые периоды по времени луны: месяц (луна) были мерой времени.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336" y="6165304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395288" y="66690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60648"/>
            <a:ext cx="871296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Фразеологизмы</a:t>
            </a:r>
          </a:p>
          <a:p>
            <a:pPr algn="ctr">
              <a:buFont typeface="Wingdings" pitchFamily="2" charset="2"/>
              <a:buChar char="ü"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Пропал, как молодой месяц –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месяц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появившийся после новолунья, недолго виден на небе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поэтому о человеке, внезапно исчезнувшем, так говорят.</a:t>
            </a:r>
          </a:p>
          <a:p>
            <a:pPr algn="ctr">
              <a:buFont typeface="Wingdings" pitchFamily="2" charset="2"/>
              <a:buChar char="ü"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Показался как молодой месяц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– если кто-либо приходит ненадолго, скоро уходит, то о нём можно так сказать.</a:t>
            </a:r>
          </a:p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336" y="6165304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9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48680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Говорим правильно</a:t>
            </a: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Месяц, -а, мн. –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по месяцам, месяцами, месяцеслов, месячишко, месячник, -а, </a:t>
            </a: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месячный, -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ое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2483768" y="1412776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4067944" y="2924944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4139952" y="2204864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6660232" y="2204864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6444208" y="2924944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3491880" y="3645024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2771800" y="4365104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336" y="6165304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395288" y="66690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60648"/>
            <a:ext cx="89644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Пословицы</a:t>
            </a:r>
          </a:p>
          <a:p>
            <a:pPr>
              <a:buFont typeface="Wingdings" pitchFamily="2" charset="2"/>
              <a:buChar char="Ø"/>
            </a:pP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Солнце сияет, а месяц светит.</a:t>
            </a:r>
          </a:p>
          <a:p>
            <a:pPr>
              <a:buFont typeface="Wingdings" pitchFamily="2" charset="2"/>
              <a:buChar char="Ø"/>
            </a:pP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Взойдёт красно солнышко – прощая светел месяц.</a:t>
            </a:r>
          </a:p>
          <a:p>
            <a:pPr>
              <a:buFont typeface="Wingdings" pitchFamily="2" charset="2"/>
              <a:buChar char="Ø"/>
            </a:pP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Летний день месяц кормит.</a:t>
            </a:r>
          </a:p>
          <a:p>
            <a:pPr>
              <a:buFont typeface="Wingdings" pitchFamily="2" charset="2"/>
              <a:buChar char="Ø"/>
            </a:pP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У каждого месяца свои порядки.</a:t>
            </a:r>
          </a:p>
          <a:p>
            <a:pPr>
              <a:buFont typeface="Wingdings" pitchFamily="2" charset="2"/>
              <a:buChar char="Ø"/>
            </a:pP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336" y="6165304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6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395288" y="66690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60648"/>
            <a:ext cx="8964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Синонимы</a:t>
            </a:r>
          </a:p>
          <a:p>
            <a:pPr>
              <a:buFont typeface="Wingdings" pitchFamily="2" charset="2"/>
              <a:buChar char="Ø"/>
            </a:pP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Месяц - луна</a:t>
            </a:r>
          </a:p>
          <a:p>
            <a:pPr>
              <a:buFont typeface="Wingdings" pitchFamily="2" charset="2"/>
              <a:buChar char="Ø"/>
            </a:pP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336" y="6165304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6" name="Picture 2" descr="http://astro.uni-altai.ru/pub/pic/138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19672" y="1916832"/>
            <a:ext cx="5807968" cy="4355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амка 8">
            <a:hlinkClick r:id="rId2" action="ppaction://hlinksldjump"/>
          </p:cNvPr>
          <p:cNvSpPr/>
          <p:nvPr/>
        </p:nvSpPr>
        <p:spPr>
          <a:xfrm>
            <a:off x="5214942" y="2357430"/>
            <a:ext cx="3000396" cy="78581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рисунок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785786" y="2357430"/>
            <a:ext cx="3000396" cy="7143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ребята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4" descr="G:\00 r5320\15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07460" y="332656"/>
            <a:ext cx="4736540" cy="6072230"/>
          </a:xfrm>
          <a:prstGeom prst="rect">
            <a:avLst/>
          </a:prstGeom>
          <a:noFill/>
        </p:spPr>
      </p:pic>
      <p:pic>
        <p:nvPicPr>
          <p:cNvPr id="1028" name="Picture 4" descr="G:\00 r5320\15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85728"/>
            <a:ext cx="4736540" cy="6072230"/>
          </a:xfrm>
          <a:prstGeom prst="rect">
            <a:avLst/>
          </a:prstGeom>
          <a:noFill/>
        </p:spPr>
      </p:pic>
      <p:sp>
        <p:nvSpPr>
          <p:cNvPr id="12297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143504" y="3214686"/>
            <a:ext cx="1080120" cy="28803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Загадка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>
            <a:hlinkClick r:id="rId5" action="ppaction://hlinksldjump"/>
          </p:cNvPr>
          <p:cNvSpPr/>
          <p:nvPr/>
        </p:nvSpPr>
        <p:spPr>
          <a:xfrm>
            <a:off x="6215074" y="3214686"/>
            <a:ext cx="864096" cy="288032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Ребус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>
            <a:hlinkClick r:id="rId6" action="ppaction://hlinksldjump"/>
          </p:cNvPr>
          <p:cNvSpPr/>
          <p:nvPr/>
        </p:nvSpPr>
        <p:spPr>
          <a:xfrm>
            <a:off x="5286380" y="3500438"/>
            <a:ext cx="792088" cy="288032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Слово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>
            <a:hlinkClick r:id="rId7" action="ppaction://hlinksldjump"/>
          </p:cNvPr>
          <p:cNvSpPr/>
          <p:nvPr/>
        </p:nvSpPr>
        <p:spPr>
          <a:xfrm>
            <a:off x="6072198" y="3500438"/>
            <a:ext cx="2016224" cy="28803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Однокоренные слова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>
            <a:hlinkClick r:id="rId8" action="ppaction://hlinksldjump"/>
          </p:cNvPr>
          <p:cNvSpPr/>
          <p:nvPr/>
        </p:nvSpPr>
        <p:spPr>
          <a:xfrm>
            <a:off x="7072330" y="3214686"/>
            <a:ext cx="1214446" cy="285752"/>
          </a:xfrm>
          <a:prstGeom prst="roundRect">
            <a:avLst/>
          </a:prstGeom>
          <a:gradFill flip="none" rotWithShape="1">
            <a:gsLst>
              <a:gs pos="0">
                <a:srgbClr val="64EC20">
                  <a:tint val="66000"/>
                  <a:satMod val="160000"/>
                </a:srgbClr>
              </a:gs>
              <a:gs pos="50000">
                <a:srgbClr val="64EC20">
                  <a:tint val="44500"/>
                  <a:satMod val="160000"/>
                </a:srgbClr>
              </a:gs>
              <a:gs pos="100000">
                <a:srgbClr val="64EC2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Толкование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>
            <a:hlinkClick r:id="rId9" action="ppaction://hlinksldjump"/>
          </p:cNvPr>
          <p:cNvSpPr/>
          <p:nvPr/>
        </p:nvSpPr>
        <p:spPr>
          <a:xfrm>
            <a:off x="5214942" y="3786190"/>
            <a:ext cx="1428760" cy="288032"/>
          </a:xfrm>
          <a:prstGeom prst="round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Этимология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516216" y="4077072"/>
            <a:ext cx="1584176" cy="288032"/>
          </a:xfrm>
          <a:prstGeom prst="round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Фразеологизмы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>
            <a:hlinkClick r:id="" action="ppaction://noaction"/>
          </p:cNvPr>
          <p:cNvSpPr/>
          <p:nvPr/>
        </p:nvSpPr>
        <p:spPr>
          <a:xfrm>
            <a:off x="6643702" y="3786190"/>
            <a:ext cx="1571636" cy="285752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Пословицы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G:\Мои рисунки\665236.gif"/>
          <p:cNvPicPr>
            <a:picLocks noChangeAspect="1" noChangeArrowheads="1" noCrop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 flipH="1">
            <a:off x="3347864" y="0"/>
            <a:ext cx="2357454" cy="1929589"/>
          </a:xfrm>
          <a:prstGeom prst="rect">
            <a:avLst/>
          </a:prstGeom>
          <a:noFill/>
        </p:spPr>
      </p:pic>
      <p:pic>
        <p:nvPicPr>
          <p:cNvPr id="1030" name="Picture 6" descr="G:\Мои рисунки\butterflies_flutter_around_dandilions_hg_clr.gif"/>
          <p:cNvPicPr>
            <a:picLocks noChangeAspect="1" noChangeArrowheads="1" noCrop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714744" y="4929198"/>
            <a:ext cx="1791030" cy="1928802"/>
          </a:xfrm>
          <a:prstGeom prst="rect">
            <a:avLst/>
          </a:prstGeom>
          <a:noFill/>
        </p:spPr>
      </p:pic>
      <p:sp>
        <p:nvSpPr>
          <p:cNvPr id="34" name="Скругленный прямоугольник 33"/>
          <p:cNvSpPr/>
          <p:nvPr/>
        </p:nvSpPr>
        <p:spPr>
          <a:xfrm>
            <a:off x="755576" y="3140968"/>
            <a:ext cx="1080120" cy="28803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Загадка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>
            <a:hlinkClick r:id="rId12" action="ppaction://hlinksldjump"/>
          </p:cNvPr>
          <p:cNvSpPr/>
          <p:nvPr/>
        </p:nvSpPr>
        <p:spPr>
          <a:xfrm>
            <a:off x="2643174" y="3143248"/>
            <a:ext cx="1214446" cy="285752"/>
          </a:xfrm>
          <a:prstGeom prst="roundRect">
            <a:avLst/>
          </a:prstGeom>
          <a:gradFill flip="none" rotWithShape="1">
            <a:gsLst>
              <a:gs pos="0">
                <a:srgbClr val="64EC20">
                  <a:tint val="66000"/>
                  <a:satMod val="160000"/>
                </a:srgbClr>
              </a:gs>
              <a:gs pos="50000">
                <a:srgbClr val="64EC20">
                  <a:tint val="44500"/>
                  <a:satMod val="160000"/>
                </a:srgbClr>
              </a:gs>
              <a:gs pos="100000">
                <a:srgbClr val="64EC2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Толкование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ый прямоугольник 37">
            <a:hlinkClick r:id="rId13" action="ppaction://hlinksldjump"/>
          </p:cNvPr>
          <p:cNvSpPr/>
          <p:nvPr/>
        </p:nvSpPr>
        <p:spPr>
          <a:xfrm>
            <a:off x="1714480" y="3429000"/>
            <a:ext cx="2016224" cy="28803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Однокоренные слова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267744" y="3717032"/>
            <a:ext cx="1571636" cy="285752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Пословицы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123728" y="4005064"/>
            <a:ext cx="1584176" cy="288032"/>
          </a:xfrm>
          <a:prstGeom prst="round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Фразеологизмы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>
            <a:hlinkClick r:id="rId14" action="ppaction://hlinksldjump"/>
          </p:cNvPr>
          <p:cNvSpPr/>
          <p:nvPr/>
        </p:nvSpPr>
        <p:spPr>
          <a:xfrm>
            <a:off x="1835696" y="3140968"/>
            <a:ext cx="792088" cy="288032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Ребус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>
            <a:hlinkClick r:id="rId15" action="ppaction://hlinksldjump"/>
          </p:cNvPr>
          <p:cNvSpPr/>
          <p:nvPr/>
        </p:nvSpPr>
        <p:spPr>
          <a:xfrm>
            <a:off x="899592" y="3429000"/>
            <a:ext cx="792088" cy="288032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Слово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>
            <a:hlinkClick r:id="rId16" action="ppaction://hlinksldjump"/>
          </p:cNvPr>
          <p:cNvSpPr/>
          <p:nvPr/>
        </p:nvSpPr>
        <p:spPr>
          <a:xfrm>
            <a:off x="827584" y="3717032"/>
            <a:ext cx="1428760" cy="288032"/>
          </a:xfrm>
          <a:prstGeom prst="round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Этимология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>
            <a:hlinkClick r:id="rId17" action="ppaction://hlinksldjump"/>
          </p:cNvPr>
          <p:cNvSpPr/>
          <p:nvPr/>
        </p:nvSpPr>
        <p:spPr>
          <a:xfrm>
            <a:off x="1403648" y="4293096"/>
            <a:ext cx="1872208" cy="288032"/>
          </a:xfrm>
          <a:prstGeom prst="roundRect">
            <a:avLst/>
          </a:prstGeom>
          <a:gradFill flip="none" rotWithShape="1">
            <a:gsLst>
              <a:gs pos="0">
                <a:srgbClr val="64EC20">
                  <a:tint val="66000"/>
                  <a:satMod val="160000"/>
                </a:srgbClr>
              </a:gs>
              <a:gs pos="50000">
                <a:srgbClr val="64EC20">
                  <a:tint val="44500"/>
                  <a:satMod val="160000"/>
                </a:srgbClr>
              </a:gs>
              <a:gs pos="100000">
                <a:srgbClr val="64EC2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Говорим правильно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>
            <a:hlinkClick r:id="rId18" action="ppaction://hlinksldjump"/>
          </p:cNvPr>
          <p:cNvSpPr/>
          <p:nvPr/>
        </p:nvSpPr>
        <p:spPr>
          <a:xfrm>
            <a:off x="5724128" y="4365104"/>
            <a:ext cx="1872208" cy="288032"/>
          </a:xfrm>
          <a:prstGeom prst="roundRect">
            <a:avLst/>
          </a:prstGeom>
          <a:gradFill flip="none" rotWithShape="1">
            <a:gsLst>
              <a:gs pos="0">
                <a:srgbClr val="64EC20">
                  <a:tint val="66000"/>
                  <a:satMod val="160000"/>
                </a:srgbClr>
              </a:gs>
              <a:gs pos="50000">
                <a:srgbClr val="64EC20">
                  <a:tint val="44500"/>
                  <a:satMod val="160000"/>
                </a:srgbClr>
              </a:gs>
              <a:gs pos="100000">
                <a:srgbClr val="64EC2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Говорим правильно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>
            <a:hlinkClick r:id="rId19" action="ppaction://hlinksldjump"/>
          </p:cNvPr>
          <p:cNvSpPr/>
          <p:nvPr/>
        </p:nvSpPr>
        <p:spPr>
          <a:xfrm>
            <a:off x="899592" y="4005064"/>
            <a:ext cx="1296144" cy="28803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Синонимы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>
            <a:hlinkClick r:id="rId20" action="ppaction://hlinksldjump"/>
          </p:cNvPr>
          <p:cNvSpPr/>
          <p:nvPr/>
        </p:nvSpPr>
        <p:spPr>
          <a:xfrm>
            <a:off x="5292080" y="4077072"/>
            <a:ext cx="1296144" cy="28803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Синонимы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1772816"/>
            <a:ext cx="7110731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271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395288" y="66690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1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336" y="6165304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43608" y="764704"/>
            <a:ext cx="7011535" cy="45903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844824"/>
            <a:ext cx="6660232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48264" y="1844824"/>
            <a:ext cx="1728192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 descr="H:\Documents and Settings\Ольга.6885F0A7C10843D\Рабочий стол\lager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7350" y="292100"/>
            <a:ext cx="8369300" cy="6273800"/>
          </a:xfrm>
          <a:prstGeom prst="rect">
            <a:avLst/>
          </a:prstGeom>
          <a:noFill/>
        </p:spPr>
      </p:pic>
      <p:sp>
        <p:nvSpPr>
          <p:cNvPr id="11" name="AutoShape 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336" y="6165304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1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Толкование</a:t>
            </a: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Ребята</a:t>
            </a:r>
          </a:p>
          <a:p>
            <a:pPr marL="742950" indent="-742950">
              <a:buAutoNum type="arabicParenR"/>
            </a:pP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Мн. ч. к слову ребёнок.</a:t>
            </a:r>
          </a:p>
          <a:p>
            <a:pPr marL="742950" indent="-742950">
              <a:buAutoNum type="arabicParenR"/>
            </a:pP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 Молодые люди, парни.</a:t>
            </a:r>
          </a:p>
        </p:txBody>
      </p:sp>
      <p:sp>
        <p:nvSpPr>
          <p:cNvPr id="4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4788024" y="1124744"/>
            <a:ext cx="144016" cy="14401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 descr="209.gif"/>
          <p:cNvPicPr>
            <a:picLocks noChangeAspect="1"/>
          </p:cNvPicPr>
          <p:nvPr/>
        </p:nvPicPr>
        <p:blipFill>
          <a:blip r:embed="rId3" cstate="email"/>
          <a:srcRect l="46875" t="4166" r="3125" b="47917"/>
          <a:stretch>
            <a:fillRect/>
          </a:stretch>
        </p:blipFill>
        <p:spPr>
          <a:xfrm>
            <a:off x="4283968" y="2780928"/>
            <a:ext cx="3744416" cy="3907011"/>
          </a:xfrm>
          <a:prstGeom prst="rect">
            <a:avLst/>
          </a:prstGeom>
        </p:spPr>
      </p:pic>
      <p:sp>
        <p:nvSpPr>
          <p:cNvPr id="10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336" y="6165304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2214554"/>
            <a:ext cx="664373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3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357158" y="3286124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467544" y="4149080"/>
            <a:ext cx="828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500034" y="242886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4750310" y="2964938"/>
            <a:ext cx="288032" cy="2160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1989402" y="3368392"/>
            <a:ext cx="2808312" cy="7200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3703914" y="3368392"/>
            <a:ext cx="2808312" cy="7200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3143248"/>
            <a:ext cx="100013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AutoShape 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336" y="6165304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395288" y="66690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9024" y="980728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692696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Однокоренные слова</a:t>
            </a:r>
          </a:p>
          <a:p>
            <a:pPr algn="ctr"/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  Ребёнок, ребёночек, ребятишки, ребятки, ребятушки, ребятня, ребячий, ребяческий, ребячество.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336" y="6165304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395288" y="66690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60648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Этимология</a:t>
            </a:r>
          </a:p>
          <a:p>
            <a:pPr algn="ctr"/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Ребёнок</a:t>
            </a:r>
          </a:p>
          <a:p>
            <a:pPr algn="ctr"/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 в.слово имело форму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робенок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и являлось уменьшительным от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робя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которое находится в тесном родстве с существительным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раб. 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Новое значение слова развилось из старого – «старый, робкий».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336" y="6165304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48680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Говорим правильно</a:t>
            </a: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Ребята, ребят, ребятки, ребятня, ребятушки, ребяческий, ребячество, ребячий</a:t>
            </a:r>
            <a:r>
              <a:rPr lang="ru-RU" sz="7200" dirty="0" smtClean="0">
                <a:latin typeface="Propisi" pitchFamily="82" charset="0"/>
                <a:cs typeface="Times New Roman" pitchFamily="18" charset="0"/>
              </a:rPr>
              <a:t>.</a:t>
            </a:r>
            <a:endParaRPr lang="ru-RU" sz="7200" dirty="0">
              <a:latin typeface="Propisi" pitchFamily="82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1619672" y="1412776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5652120" y="2204864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5220072" y="1412776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8460432" y="1412776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563888" y="1412776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2555776" y="2132856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2915816" y="3140968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6084168" y="3140968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336" y="6165304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60648"/>
            <a:ext cx="89644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Синонимы</a:t>
            </a:r>
          </a:p>
          <a:p>
            <a:pPr>
              <a:buFont typeface="Wingdings" pitchFamily="2" charset="2"/>
              <a:buChar char="Ø"/>
            </a:pP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Дети</a:t>
            </a:r>
          </a:p>
          <a:p>
            <a:endParaRPr lang="ru-RU" sz="4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Детвора</a:t>
            </a:r>
          </a:p>
          <a:p>
            <a:endParaRPr lang="ru-RU" sz="4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Ребятня</a:t>
            </a:r>
          </a:p>
          <a:p>
            <a:pPr>
              <a:buFont typeface="Wingdings" pitchFamily="2" charset="2"/>
              <a:buChar char="Ø"/>
            </a:pP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4994" name="Picture 2" descr="http://icon.s.photosight.ru/img/1/f90/3204201_larg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3848" y="1772816"/>
            <a:ext cx="5649590" cy="3121413"/>
          </a:xfrm>
          <a:prstGeom prst="rect">
            <a:avLst/>
          </a:prstGeom>
          <a:noFill/>
        </p:spPr>
      </p:pic>
      <p:sp>
        <p:nvSpPr>
          <p:cNvPr id="7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336" y="6165304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2132856"/>
            <a:ext cx="734481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395288" y="66690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336" y="6165304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6" name="Picture 2" descr="H:\Documents and Settings\Ольга.6885F0A7C10843D\Рабочий стол\1248166860_detki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99592" y="620688"/>
            <a:ext cx="7444435" cy="54005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Толкование</a:t>
            </a: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Рисунок</a:t>
            </a:r>
          </a:p>
          <a:p>
            <a:pPr marL="742950" indent="-742950"/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Изображение, воспроизведение предмета, сделанное карандашом, пером, углём, красками и т.п.</a:t>
            </a:r>
          </a:p>
        </p:txBody>
      </p:sp>
      <p:sp>
        <p:nvSpPr>
          <p:cNvPr id="4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4644008" y="1124744"/>
            <a:ext cx="144016" cy="14401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 descr="209.gif"/>
          <p:cNvPicPr>
            <a:picLocks noChangeAspect="1"/>
          </p:cNvPicPr>
          <p:nvPr/>
        </p:nvPicPr>
        <p:blipFill>
          <a:blip r:embed="rId3" cstate="email"/>
          <a:srcRect l="46875" t="4166" r="3125" b="47917"/>
          <a:stretch>
            <a:fillRect/>
          </a:stretch>
        </p:blipFill>
        <p:spPr>
          <a:xfrm>
            <a:off x="5652120" y="3068960"/>
            <a:ext cx="3275856" cy="3418105"/>
          </a:xfrm>
          <a:prstGeom prst="rect">
            <a:avLst/>
          </a:prstGeom>
        </p:spPr>
      </p:pic>
      <p:sp>
        <p:nvSpPr>
          <p:cNvPr id="10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336" y="6165304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500034" y="3286124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467544" y="4149080"/>
            <a:ext cx="828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428596" y="242886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4607434" y="3036376"/>
            <a:ext cx="288032" cy="2160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1775088" y="3296954"/>
            <a:ext cx="2808312" cy="7200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3561038" y="3368392"/>
            <a:ext cx="2808312" cy="7200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3212976"/>
            <a:ext cx="7000892" cy="178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3143248"/>
            <a:ext cx="121444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3214686"/>
            <a:ext cx="106188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AutoShape 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336" y="6165304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28728" y="1785926"/>
            <a:ext cx="695504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Что за чудо – красный дом!</a:t>
            </a:r>
          </a:p>
          <a:p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Ребятишек много в нём.</a:t>
            </a:r>
          </a:p>
          <a:p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Носит обувь из резины</a:t>
            </a:r>
          </a:p>
          <a:p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И питается бензином.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1194164"/>
            <a:ext cx="7011535" cy="45903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271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395288" y="66690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1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336" y="6165304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ransition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395288" y="66690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9024" y="980728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692696"/>
            <a:ext cx="8784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Однокоренные слова</a:t>
            </a:r>
          </a:p>
          <a:p>
            <a:pPr algn="ctr"/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  Рисуночек, рисунчатый, рисуночный, зарисовка, рисование, рисованный.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336" y="6165304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395288" y="66690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60648"/>
            <a:ext cx="871296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Этимология</a:t>
            </a:r>
          </a:p>
          <a:p>
            <a:pPr algn="ctr"/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Рисунок</a:t>
            </a:r>
          </a:p>
          <a:p>
            <a:pPr algn="ctr"/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Заимствование из польского,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rysunek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восходит к той же немецкой основе, что и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rysowac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«рисовать».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336" y="6165304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48680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Говорим правильно</a:t>
            </a: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Рисунок, -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нка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рисунчатый, -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ое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2987824" y="2204864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851920" y="1412776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336" y="6165304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://img1.liveinternet.ru/images/attach/c/6/92/745/92745699_large_2008101082827672_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844824"/>
            <a:ext cx="7122815" cy="4072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271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395288" y="66690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60648"/>
            <a:ext cx="8964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Синонимы</a:t>
            </a:r>
          </a:p>
          <a:p>
            <a:pPr>
              <a:buFont typeface="Wingdings" pitchFamily="2" charset="2"/>
              <a:buChar char="Ø"/>
            </a:pP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Рисунок – узор, зарисовка</a:t>
            </a:r>
          </a:p>
          <a:p>
            <a:pPr>
              <a:buFont typeface="Wingdings" pitchFamily="2" charset="2"/>
              <a:buChar char="Ø"/>
            </a:pP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336" y="6165304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checker dir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/>
        </p:nvSpPr>
        <p:spPr>
          <a:xfrm>
            <a:off x="785786" y="2357430"/>
            <a:ext cx="3000396" cy="7143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учебник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G:\00 r5320\15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85728"/>
            <a:ext cx="4736540" cy="6072230"/>
          </a:xfrm>
          <a:prstGeom prst="rect">
            <a:avLst/>
          </a:prstGeom>
          <a:noFill/>
        </p:spPr>
      </p:pic>
      <p:pic>
        <p:nvPicPr>
          <p:cNvPr id="33" name="Picture 4" descr="G:\00 r5320\15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07460" y="188640"/>
            <a:ext cx="4736540" cy="6072230"/>
          </a:xfrm>
          <a:prstGeom prst="rect">
            <a:avLst/>
          </a:prstGeom>
          <a:noFill/>
        </p:spPr>
      </p:pic>
      <p:sp>
        <p:nvSpPr>
          <p:cNvPr id="12297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029" name="Picture 5" descr="G:\Мои рисунки\665236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3347864" y="0"/>
            <a:ext cx="2357454" cy="1929589"/>
          </a:xfrm>
          <a:prstGeom prst="rect">
            <a:avLst/>
          </a:prstGeom>
          <a:noFill/>
        </p:spPr>
      </p:pic>
      <p:pic>
        <p:nvPicPr>
          <p:cNvPr id="1030" name="Picture 6" descr="G:\Мои рисунки\butterflies_flutter_around_dandilions_hg_clr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14744" y="4929198"/>
            <a:ext cx="1791030" cy="1928802"/>
          </a:xfrm>
          <a:prstGeom prst="rect">
            <a:avLst/>
          </a:prstGeom>
          <a:noFill/>
        </p:spPr>
      </p:pic>
      <p:sp>
        <p:nvSpPr>
          <p:cNvPr id="34" name="Скругленный прямоугольник 33">
            <a:hlinkClick r:id="rId6" action="ppaction://hlinksldjump"/>
          </p:cNvPr>
          <p:cNvSpPr/>
          <p:nvPr/>
        </p:nvSpPr>
        <p:spPr>
          <a:xfrm>
            <a:off x="755576" y="3140968"/>
            <a:ext cx="1080120" cy="28803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Загадка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>
            <a:hlinkClick r:id="rId7" action="ppaction://hlinksldjump"/>
          </p:cNvPr>
          <p:cNvSpPr/>
          <p:nvPr/>
        </p:nvSpPr>
        <p:spPr>
          <a:xfrm>
            <a:off x="2643174" y="3143248"/>
            <a:ext cx="1214446" cy="285752"/>
          </a:xfrm>
          <a:prstGeom prst="roundRect">
            <a:avLst/>
          </a:prstGeom>
          <a:gradFill flip="none" rotWithShape="1">
            <a:gsLst>
              <a:gs pos="0">
                <a:srgbClr val="64EC20">
                  <a:tint val="66000"/>
                  <a:satMod val="160000"/>
                </a:srgbClr>
              </a:gs>
              <a:gs pos="50000">
                <a:srgbClr val="64EC20">
                  <a:tint val="44500"/>
                  <a:satMod val="160000"/>
                </a:srgbClr>
              </a:gs>
              <a:gs pos="100000">
                <a:srgbClr val="64EC2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Толкование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714480" y="3429000"/>
            <a:ext cx="2016224" cy="28803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Однокоренные слова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214546" y="3714752"/>
            <a:ext cx="1571636" cy="285752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Пословицы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123728" y="4005064"/>
            <a:ext cx="1584176" cy="288032"/>
          </a:xfrm>
          <a:prstGeom prst="round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Фразеологизмы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>
            <a:hlinkClick r:id="rId8" action="ppaction://hlinksldjump"/>
          </p:cNvPr>
          <p:cNvSpPr/>
          <p:nvPr/>
        </p:nvSpPr>
        <p:spPr>
          <a:xfrm>
            <a:off x="1835696" y="3140968"/>
            <a:ext cx="792088" cy="288032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Ребус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>
            <a:hlinkClick r:id="rId9" action="ppaction://hlinksldjump"/>
          </p:cNvPr>
          <p:cNvSpPr/>
          <p:nvPr/>
        </p:nvSpPr>
        <p:spPr>
          <a:xfrm>
            <a:off x="899592" y="3429000"/>
            <a:ext cx="792088" cy="288032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Слово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27584" y="3717032"/>
            <a:ext cx="1428760" cy="288032"/>
          </a:xfrm>
          <a:prstGeom prst="round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Этимология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3" name="Picture 3" descr="C:\Мои рисунки\7.gif"/>
          <p:cNvPicPr>
            <a:picLocks noChangeAspect="1" noChangeArrowheads="1" noCrop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364088" y="1484784"/>
            <a:ext cx="2736304" cy="2736304"/>
          </a:xfrm>
          <a:prstGeom prst="rect">
            <a:avLst/>
          </a:prstGeom>
          <a:noFill/>
        </p:spPr>
      </p:pic>
      <p:sp>
        <p:nvSpPr>
          <p:cNvPr id="17" name="Скругленный прямоугольник 16">
            <a:hlinkClick r:id="rId11" action="ppaction://hlinksldjump"/>
          </p:cNvPr>
          <p:cNvSpPr/>
          <p:nvPr/>
        </p:nvSpPr>
        <p:spPr>
          <a:xfrm>
            <a:off x="1403648" y="4293096"/>
            <a:ext cx="1872208" cy="288032"/>
          </a:xfrm>
          <a:prstGeom prst="roundRect">
            <a:avLst/>
          </a:prstGeom>
          <a:gradFill flip="none" rotWithShape="1">
            <a:gsLst>
              <a:gs pos="0">
                <a:srgbClr val="64EC20">
                  <a:tint val="66000"/>
                  <a:satMod val="160000"/>
                </a:srgbClr>
              </a:gs>
              <a:gs pos="50000">
                <a:srgbClr val="64EC20">
                  <a:tint val="44500"/>
                  <a:satMod val="160000"/>
                </a:srgbClr>
              </a:gs>
              <a:gs pos="100000">
                <a:srgbClr val="64EC2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Говорим правильно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>
            <a:hlinkClick r:id="rId12" action="ppaction://hlinksldjump"/>
          </p:cNvPr>
          <p:cNvSpPr/>
          <p:nvPr/>
        </p:nvSpPr>
        <p:spPr>
          <a:xfrm>
            <a:off x="899592" y="4005064"/>
            <a:ext cx="1296144" cy="28803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Синонимы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blinds dir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395288" y="66690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336" y="6165304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2060848"/>
            <a:ext cx="708044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08538" y="2060847"/>
            <a:ext cx="1783941" cy="237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:\Documents and Settings\Ольга.6885F0A7C10843D\Рабочий стол\a2d29ae7e1df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979712" y="260648"/>
            <a:ext cx="4896544" cy="6407478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19023" y="1785926"/>
            <a:ext cx="661322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Он заданья нам дает,</a:t>
            </a:r>
          </a:p>
          <a:p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Нас учить не устает,</a:t>
            </a:r>
          </a:p>
          <a:p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Помогает нам волшебник,</a:t>
            </a:r>
          </a:p>
          <a:p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Наш товарищ, наш... </a:t>
            </a:r>
          </a:p>
        </p:txBody>
      </p:sp>
      <p:sp>
        <p:nvSpPr>
          <p:cNvPr id="11271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395288" y="66690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pic>
        <p:nvPicPr>
          <p:cNvPr id="8" name="Picture 4" descr="H:\Documents and Settings\Ольга.6885F0A7C10843D\Рабочий стол\a2d29ae7e1df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79712" y="260648"/>
            <a:ext cx="4896544" cy="6407478"/>
          </a:xfrm>
          <a:prstGeom prst="rect">
            <a:avLst/>
          </a:prstGeom>
          <a:noFill/>
        </p:spPr>
      </p:pic>
      <p:sp>
        <p:nvSpPr>
          <p:cNvPr id="9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336" y="6165304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2214554"/>
            <a:ext cx="664370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Прямая соединительная линия 14"/>
          <p:cNvCxnSpPr/>
          <p:nvPr/>
        </p:nvCxnSpPr>
        <p:spPr>
          <a:xfrm rot="5400000">
            <a:off x="1203584" y="3368392"/>
            <a:ext cx="2808312" cy="7200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23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357158" y="314324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357158" y="4000504"/>
            <a:ext cx="828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285720" y="235743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4035930" y="2822062"/>
            <a:ext cx="288032" cy="2160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3561038" y="3296954"/>
            <a:ext cx="2808312" cy="7200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2214554"/>
            <a:ext cx="178595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3140968"/>
            <a:ext cx="1132178" cy="93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AutoShape 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336" y="6165304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Толкование</a:t>
            </a: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Учебник</a:t>
            </a:r>
          </a:p>
          <a:p>
            <a:pPr marL="742950" indent="-742950"/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Книга для учащихся или студентов по обучению какому-либо предмету, курсу в соответствии с учебной программой; учебное руководство.</a:t>
            </a:r>
          </a:p>
        </p:txBody>
      </p:sp>
      <p:sp>
        <p:nvSpPr>
          <p:cNvPr id="4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4427984" y="1124744"/>
            <a:ext cx="144016" cy="14401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336" y="6165304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48680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Говорим правильно</a:t>
            </a:r>
          </a:p>
          <a:p>
            <a:pPr algn="ctr"/>
            <a:endParaRPr lang="ru-RU" sz="6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Учебник, -а.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3779912" y="2420888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336" y="6165304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2071678"/>
            <a:ext cx="692948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3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467544" y="314096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357158" y="4071942"/>
            <a:ext cx="828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357158" y="235743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5250376" y="2822062"/>
            <a:ext cx="288032" cy="2160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2320" y="6165304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1846526" y="3225516"/>
            <a:ext cx="2808312" cy="7200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4132542" y="3296954"/>
            <a:ext cx="2808312" cy="7200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2928934"/>
            <a:ext cx="142876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2357430"/>
            <a:ext cx="142876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3000372"/>
            <a:ext cx="92872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395288" y="66690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60648"/>
            <a:ext cx="8964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Синонимы</a:t>
            </a:r>
          </a:p>
          <a:p>
            <a:pPr>
              <a:buFont typeface="Wingdings" pitchFamily="2" charset="2"/>
              <a:buChar char="Ø"/>
            </a:pP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Учебник –пособие, руководство</a:t>
            </a:r>
          </a:p>
          <a:p>
            <a:pPr>
              <a:buFont typeface="Wingdings" pitchFamily="2" charset="2"/>
              <a:buChar char="Ø"/>
            </a:pP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336" y="6165304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9644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Толкование</a:t>
            </a: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Автобус</a:t>
            </a:r>
          </a:p>
          <a:p>
            <a:pPr algn="ctr"/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Многоместный пассажирский автомобиль, применяемый в городском и международном транспорте.  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336" y="6165304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4716016" y="1052736"/>
            <a:ext cx="144016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209.gif"/>
          <p:cNvPicPr>
            <a:picLocks noChangeAspect="1"/>
          </p:cNvPicPr>
          <p:nvPr/>
        </p:nvPicPr>
        <p:blipFill>
          <a:blip r:embed="rId4" cstate="email"/>
          <a:srcRect l="46875" t="4166" r="3125" b="47917"/>
          <a:stretch>
            <a:fillRect/>
          </a:stretch>
        </p:blipFill>
        <p:spPr>
          <a:xfrm flipH="1">
            <a:off x="179512" y="3738921"/>
            <a:ext cx="2592288" cy="2704854"/>
          </a:xfrm>
          <a:prstGeom prst="rect">
            <a:avLst/>
          </a:prstGeom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395288" y="66690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1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336" y="6165304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9024" y="260648"/>
            <a:ext cx="8784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Однокоренные слова</a:t>
            </a:r>
          </a:p>
          <a:p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Автобусный, микроавтобус, аэробус, </a:t>
            </a:r>
            <a:r>
              <a:rPr lang="ru-RU" sz="4800" i="1" dirty="0" err="1" smtClean="0">
                <a:latin typeface="Times New Roman" pitchFamily="18" charset="0"/>
                <a:cs typeface="Times New Roman" pitchFamily="18" charset="0"/>
              </a:rPr>
              <a:t>микробус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i="1" dirty="0" err="1" smtClean="0">
                <a:latin typeface="Times New Roman" pitchFamily="18" charset="0"/>
                <a:cs typeface="Times New Roman" pitchFamily="18" charset="0"/>
              </a:rPr>
              <a:t>гидробус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, электробус.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fwnews.ru/wp-content/uploads/2010/08/141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3429000"/>
            <a:ext cx="2232248" cy="1674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6" name="Picture 4" descr="http://i2.smotra.ru/data/img/users_imgs/39853/sm_users_img-30522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27784" y="4437064"/>
            <a:ext cx="2304256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8" name="Picture 6" descr="http://ecofriend.com/wp-content/uploads/2012/07/hydrobus2_BRcul_6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635895" y="2780928"/>
            <a:ext cx="2525497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200" name="Picture 8" descr="http://www.ecology.md/pics/2011/11/tech_Moskva_elektrobus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20073" y="4522881"/>
            <a:ext cx="2520280" cy="1681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202" name="Picture 10" descr="http://www.avtosystem.su/upload/iblock/5e1/145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516216" y="2636912"/>
            <a:ext cx="2228350" cy="1767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395288" y="66690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336" y="6165304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60648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Этимология</a:t>
            </a:r>
          </a:p>
          <a:p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Заимствовано из немецкого языка в начале</a:t>
            </a:r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latin typeface="+mj-lt"/>
              </a:rPr>
              <a:t>xx 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века на основе слова</a:t>
            </a:r>
            <a:r>
              <a:rPr lang="ru-RU" sz="4800" i="1" dirty="0" smtClean="0">
                <a:latin typeface="Propisi" pitchFamily="82" charset="0"/>
              </a:rPr>
              <a:t>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auto</a:t>
            </a:r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 - «автомобиль», буквально «автомобиль для всех (многих)», «самоходный экипаж для всех».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09.gif"/>
          <p:cNvPicPr>
            <a:picLocks noChangeAspect="1"/>
          </p:cNvPicPr>
          <p:nvPr/>
        </p:nvPicPr>
        <p:blipFill>
          <a:blip r:embed="rId4" cstate="email"/>
          <a:srcRect l="46875" t="4166" r="3125" b="47917"/>
          <a:stretch>
            <a:fillRect/>
          </a:stretch>
        </p:blipFill>
        <p:spPr>
          <a:xfrm>
            <a:off x="3059832" y="4528819"/>
            <a:ext cx="2232248" cy="2329181"/>
          </a:xfrm>
          <a:prstGeom prst="rect">
            <a:avLst/>
          </a:prstGeom>
        </p:spPr>
      </p:pic>
    </p:spTree>
  </p:cSld>
  <p:clrMapOvr>
    <a:masterClrMapping/>
  </p:clrMapOvr>
  <p:transition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3013</TotalTime>
  <Words>870</Words>
  <Application>Microsoft Office PowerPoint</Application>
  <PresentationFormat>Экран (4:3)</PresentationFormat>
  <Paragraphs>208</Paragraphs>
  <Slides>60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60</vt:i4>
      </vt:variant>
    </vt:vector>
  </HeadingPairs>
  <TitlesOfParts>
    <vt:vector size="62" baseType="lpstr">
      <vt:lpstr>Оформление по умолчанию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</vt:vector>
  </TitlesOfParts>
  <Company>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ольга</cp:lastModifiedBy>
  <cp:revision>419</cp:revision>
  <dcterms:created xsi:type="dcterms:W3CDTF">2008-07-31T12:50:42Z</dcterms:created>
  <dcterms:modified xsi:type="dcterms:W3CDTF">2014-03-01T06:52:44Z</dcterms:modified>
</cp:coreProperties>
</file>