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0" r:id="rId3"/>
    <p:sldId id="257" r:id="rId4"/>
    <p:sldId id="262" r:id="rId5"/>
    <p:sldId id="269" r:id="rId6"/>
    <p:sldId id="258" r:id="rId7"/>
    <p:sldId id="263" r:id="rId8"/>
    <p:sldId id="259" r:id="rId9"/>
    <p:sldId id="261" r:id="rId10"/>
    <p:sldId id="266" r:id="rId11"/>
    <p:sldId id="265" r:id="rId12"/>
    <p:sldId id="264" r:id="rId13"/>
    <p:sldId id="256" r:id="rId14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9FF66"/>
    <a:srgbClr val="00FF00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7" Type="http://schemas.openxmlformats.org/officeDocument/2006/relationships/image" Target="../media/image9.jpe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wmf"/><Relationship Id="rId5" Type="http://schemas.openxmlformats.org/officeDocument/2006/relationships/image" Target="../media/image27.gif"/><Relationship Id="rId4" Type="http://schemas.openxmlformats.org/officeDocument/2006/relationships/image" Target="../media/image2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6.jpeg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gif"/><Relationship Id="rId3" Type="http://schemas.openxmlformats.org/officeDocument/2006/relationships/image" Target="../media/image18.png"/><Relationship Id="rId7" Type="http://schemas.openxmlformats.org/officeDocument/2006/relationships/image" Target="../media/image20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gif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b3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8358246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85984" y="3429000"/>
            <a:ext cx="76815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4214818"/>
            <a:ext cx="74090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4286256"/>
            <a:ext cx="7489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43636" y="3643314"/>
            <a:ext cx="7143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57224" y="3714752"/>
            <a:ext cx="88357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spc="50" dirty="0" err="1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1643050"/>
            <a:ext cx="74251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00298" y="214290"/>
            <a:ext cx="7505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spc="50" dirty="0" err="1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86380" y="142852"/>
            <a:ext cx="7072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86644" y="1214422"/>
            <a:ext cx="59022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00958" y="3429000"/>
            <a:ext cx="70564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857884" y="5143512"/>
            <a:ext cx="69923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71802" y="5286388"/>
            <a:ext cx="76174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интер 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3071810"/>
            <a:ext cx="3357586" cy="30998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D:\Картинки\картинки,заставки и тд\daisy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85728"/>
            <a:ext cx="5991107" cy="5929329"/>
          </a:xfrm>
          <a:prstGeom prst="rect">
            <a:avLst/>
          </a:prstGeom>
          <a:noFill/>
        </p:spPr>
      </p:pic>
      <p:pic>
        <p:nvPicPr>
          <p:cNvPr id="7" name="Picture 6" descr="D:\Картинки\картинки,заставки и тд\daisy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4659627"/>
            <a:ext cx="1571636" cy="1555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77f0857764b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42908" y="-214338"/>
            <a:ext cx="9286908" cy="7072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ртинки\с ФЛЭШКИ\АНИМАЦИИ\aster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1981670" cy="1643050"/>
          </a:xfrm>
          <a:prstGeom prst="rect">
            <a:avLst/>
          </a:prstGeom>
          <a:noFill/>
        </p:spPr>
      </p:pic>
      <p:pic>
        <p:nvPicPr>
          <p:cNvPr id="1028" name="Picture 4" descr="D:\Картинки\с ФЛЭШКИ\гифы\разное\TREE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2071678"/>
            <a:ext cx="657225" cy="723900"/>
          </a:xfrm>
          <a:prstGeom prst="rect">
            <a:avLst/>
          </a:prstGeom>
          <a:noFill/>
        </p:spPr>
      </p:pic>
      <p:pic>
        <p:nvPicPr>
          <p:cNvPr id="1029" name="Picture 5" descr="D:\Картинки\с ФЛЭШКИ\гифы\школа\WB01239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81500" y="3238500"/>
            <a:ext cx="1690698" cy="1690698"/>
          </a:xfrm>
          <a:prstGeom prst="rect">
            <a:avLst/>
          </a:prstGeom>
          <a:noFill/>
        </p:spPr>
      </p:pic>
      <p:pic>
        <p:nvPicPr>
          <p:cNvPr id="11" name="Picture 14" descr="j028278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4500570"/>
            <a:ext cx="1212595" cy="790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j0233053"/>
          <p:cNvPicPr>
            <a:picLocks noChangeAspect="1" noChangeArrowheads="1"/>
          </p:cNvPicPr>
          <p:nvPr/>
        </p:nvPicPr>
        <p:blipFill>
          <a:blip r:embed="rId6"/>
          <a:srcRect r="28120"/>
          <a:stretch>
            <a:fillRect/>
          </a:stretch>
        </p:blipFill>
        <p:spPr bwMode="auto">
          <a:xfrm>
            <a:off x="7858148" y="428604"/>
            <a:ext cx="80774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берёза1"/>
          <p:cNvPicPr/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66"/>
          <a:stretch>
            <a:fillRect/>
          </a:stretch>
        </p:blipFill>
        <p:spPr bwMode="auto">
          <a:xfrm>
            <a:off x="5072066" y="428604"/>
            <a:ext cx="785818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prstClr val="black"/>
                </a:solidFill>
              </a:rPr>
              <a:t> </a:t>
            </a:r>
            <a:r>
              <a:rPr lang="ru-RU" sz="3200" b="1" i="1" dirty="0" smtClean="0">
                <a:solidFill>
                  <a:srgbClr val="FFFF00"/>
                </a:solidFill>
              </a:rPr>
              <a:t>Посмотрите на камень. Он лежит на лесной тропинке. На нём надпись, зайцы хотят её прочесть, но не могут. Помогите им волка перехитрить.</a:t>
            </a:r>
            <a:endParaRPr lang="ru-RU" sz="3200" b="1" i="1" dirty="0">
              <a:solidFill>
                <a:srgbClr val="FFFF00"/>
              </a:solidFill>
            </a:endParaRPr>
          </a:p>
        </p:txBody>
      </p:sp>
      <p:sp>
        <p:nvSpPr>
          <p:cNvPr id="3" name="Хорда 2"/>
          <p:cNvSpPr/>
          <p:nvPr/>
        </p:nvSpPr>
        <p:spPr>
          <a:xfrm rot="6671711">
            <a:off x="1448672" y="2051223"/>
            <a:ext cx="5608601" cy="5569081"/>
          </a:xfrm>
          <a:prstGeom prst="chord">
            <a:avLst>
              <a:gd name="adj1" fmla="val 2700000"/>
              <a:gd name="adj2" fmla="val 162557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571875"/>
            <a:ext cx="4940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Т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4214817"/>
            <a:ext cx="5020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У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4929197"/>
            <a:ext cx="5533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Д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357561"/>
            <a:ext cx="526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А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3929065"/>
            <a:ext cx="494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Н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43174" y="4643445"/>
            <a:ext cx="494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Е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28992" y="2714620"/>
            <a:ext cx="494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Х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357554" y="3286124"/>
            <a:ext cx="494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О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3857628"/>
            <a:ext cx="494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Д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14678" y="4572008"/>
            <a:ext cx="494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И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86116" y="5072074"/>
            <a:ext cx="494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Т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071934" y="2357430"/>
            <a:ext cx="494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Е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71934" y="2928933"/>
            <a:ext cx="494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Т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000496" y="3500437"/>
            <a:ext cx="494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А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000496" y="4071941"/>
            <a:ext cx="4940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М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929058" y="5214949"/>
            <a:ext cx="494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И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929058" y="4572007"/>
            <a:ext cx="4940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Ж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714876" y="2643181"/>
            <a:ext cx="494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В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714876" y="3786189"/>
            <a:ext cx="494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Т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714876" y="4429132"/>
            <a:ext cx="494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З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714876" y="3286123"/>
            <a:ext cx="494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Ё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714876" y="4857759"/>
            <a:ext cx="494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Л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429256" y="3571875"/>
            <a:ext cx="4940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Щ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429256" y="4143379"/>
            <a:ext cx="494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И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429256" y="4714883"/>
            <a:ext cx="494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Й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429256" y="3143247"/>
            <a:ext cx="4940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Ю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000760" y="2928933"/>
            <a:ext cx="494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В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072198" y="3500437"/>
            <a:ext cx="494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О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072198" y="4071941"/>
            <a:ext cx="494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Л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143636" y="4714883"/>
            <a:ext cx="494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К</a:t>
            </a:r>
            <a:r>
              <a:rPr lang="ru-RU" sz="3200" b="1" i="1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pic>
        <p:nvPicPr>
          <p:cNvPr id="35" name="Picture 2" descr="D:\Картинки\с ФЛЭШКИ\гифы\хищники\Wolf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3857628"/>
            <a:ext cx="1925977" cy="2124077"/>
          </a:xfrm>
          <a:prstGeom prst="rect">
            <a:avLst/>
          </a:prstGeom>
          <a:noFill/>
        </p:spPr>
      </p:pic>
      <p:pic>
        <p:nvPicPr>
          <p:cNvPr id="18437" name="Picture 5" descr="Rabbit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42844" y="5072074"/>
            <a:ext cx="642910" cy="1419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5" descr="Rabbit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42910" y="5286388"/>
            <a:ext cx="642910" cy="1419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5" descr="Rabbit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285852" y="5214950"/>
            <a:ext cx="642910" cy="1419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-214346" y="0"/>
            <a:ext cx="9358346" cy="6715148"/>
          </a:xfrm>
          <a:prstGeom prst="cloudCallout">
            <a:avLst>
              <a:gd name="adj1" fmla="val 4255"/>
              <a:gd name="adj2" fmla="val -8898"/>
            </a:avLst>
          </a:prstGeom>
          <a:solidFill>
            <a:srgbClr val="33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00298" y="642918"/>
            <a:ext cx="59293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Озеро мягких звуков</a:t>
            </a:r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357298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/>
              <a:t> </a:t>
            </a:r>
            <a:r>
              <a:rPr lang="ru-RU" sz="4000" b="1" i="1" dirty="0" smtClean="0"/>
              <a:t>Выпишите слова, в которых все согласные звуки </a:t>
            </a:r>
            <a:r>
              <a:rPr lang="ru-RU" sz="4000" b="1" i="1" dirty="0" smtClean="0"/>
              <a:t>мягкие: </a:t>
            </a:r>
            <a:endParaRPr lang="ru-RU" sz="4000" b="1" i="1" dirty="0" smtClean="0"/>
          </a:p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Десять, ручка, метель, липкий</a:t>
            </a: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кирпич, вещь, монетки, деньги, кисель, утиный, лебедь, везде</a:t>
            </a: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неделя, скользить.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Картинки\с ФЛЭШКИ\гифы\дома\BL00105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611472"/>
            <a:ext cx="5786478" cy="42465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714612" y="6072206"/>
            <a:ext cx="4214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Фабрика слов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6572232" y="714356"/>
            <a:ext cx="2571768" cy="2143116"/>
          </a:xfrm>
          <a:prstGeom prst="cloudCallout">
            <a:avLst>
              <a:gd name="adj1" fmla="val -70844"/>
              <a:gd name="adj2" fmla="val 4532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Какой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алфавит состоит из 6 букв?</a:t>
            </a:r>
            <a:endParaRPr lang="ru-RU" sz="2400" b="1" dirty="0" smtClean="0">
              <a:solidFill>
                <a:srgbClr val="FFFF00"/>
              </a:solidFill>
            </a:endParaRPr>
          </a:p>
          <a:p>
            <a:pPr algn="ctr"/>
            <a:endParaRPr lang="ru-RU" sz="2400" dirty="0"/>
          </a:p>
        </p:txBody>
      </p:sp>
      <p:sp>
        <p:nvSpPr>
          <p:cNvPr id="11" name="Выноска-облако 10"/>
          <p:cNvSpPr/>
          <p:nvPr/>
        </p:nvSpPr>
        <p:spPr>
          <a:xfrm flipH="1">
            <a:off x="4071934" y="0"/>
            <a:ext cx="2786082" cy="2428892"/>
          </a:xfrm>
          <a:prstGeom prst="cloudCallout">
            <a:avLst>
              <a:gd name="adj1" fmla="val 73266"/>
              <a:gd name="adj2" fmla="val 5359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Что у зайца позади, а у цапли впереди?</a:t>
            </a:r>
            <a:endParaRPr lang="ru-RU" sz="2400" b="1" dirty="0">
              <a:solidFill>
                <a:srgbClr val="0000CC"/>
              </a:solidFill>
            </a:endParaRPr>
          </a:p>
        </p:txBody>
      </p:sp>
      <p:pic>
        <p:nvPicPr>
          <p:cNvPr id="12" name="Picture 3" descr="берёза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66"/>
          <a:stretch>
            <a:fillRect/>
          </a:stretch>
        </p:blipFill>
        <p:spPr bwMode="auto">
          <a:xfrm flipH="1">
            <a:off x="7431286" y="3437355"/>
            <a:ext cx="1712714" cy="3420645"/>
          </a:xfrm>
          <a:prstGeom prst="rect">
            <a:avLst/>
          </a:prstGeom>
          <a:noFill/>
        </p:spPr>
      </p:pic>
      <p:pic>
        <p:nvPicPr>
          <p:cNvPr id="13" name="Picture 3" descr="берёза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66"/>
          <a:stretch>
            <a:fillRect/>
          </a:stretch>
        </p:blipFill>
        <p:spPr bwMode="auto">
          <a:xfrm flipH="1">
            <a:off x="0" y="3437355"/>
            <a:ext cx="1712714" cy="3420645"/>
          </a:xfrm>
          <a:prstGeom prst="rect">
            <a:avLst/>
          </a:prstGeom>
          <a:noFill/>
        </p:spPr>
      </p:pic>
      <p:sp>
        <p:nvSpPr>
          <p:cNvPr id="14" name="Выноска-облако 13"/>
          <p:cNvSpPr/>
          <p:nvPr/>
        </p:nvSpPr>
        <p:spPr>
          <a:xfrm flipH="1">
            <a:off x="0" y="2071678"/>
            <a:ext cx="2571704" cy="2357454"/>
          </a:xfrm>
          <a:prstGeom prst="cloudCallout">
            <a:avLst>
              <a:gd name="adj1" fmla="val -31139"/>
              <a:gd name="adj2" fmla="val 5998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каком слове сорок гласных?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5" name="Picture 3" descr="берёза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66"/>
          <a:stretch>
            <a:fillRect/>
          </a:stretch>
        </p:blipFill>
        <p:spPr bwMode="auto">
          <a:xfrm flipH="1">
            <a:off x="6357950" y="3437355"/>
            <a:ext cx="1712714" cy="3420645"/>
          </a:xfrm>
          <a:prstGeom prst="rect">
            <a:avLst/>
          </a:prstGeom>
          <a:noFill/>
        </p:spPr>
      </p:pic>
      <p:pic>
        <p:nvPicPr>
          <p:cNvPr id="16" name="Picture 3" descr="берёза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66"/>
          <a:stretch>
            <a:fillRect/>
          </a:stretch>
        </p:blipFill>
        <p:spPr bwMode="auto">
          <a:xfrm flipH="1">
            <a:off x="7072330" y="3437355"/>
            <a:ext cx="1712714" cy="3420645"/>
          </a:xfrm>
          <a:prstGeom prst="rect">
            <a:avLst/>
          </a:prstGeom>
          <a:noFill/>
        </p:spPr>
      </p:pic>
      <p:pic>
        <p:nvPicPr>
          <p:cNvPr id="17" name="Рисунок 16" descr="377f0857764b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255715" cy="1117601"/>
          </a:xfrm>
          <a:prstGeom prst="rect">
            <a:avLst/>
          </a:prstGeom>
          <a:noFill/>
        </p:spPr>
      </p:pic>
      <p:sp>
        <p:nvSpPr>
          <p:cNvPr id="18" name="Выноска-облако 17"/>
          <p:cNvSpPr/>
          <p:nvPr/>
        </p:nvSpPr>
        <p:spPr>
          <a:xfrm flipH="1">
            <a:off x="714348" y="0"/>
            <a:ext cx="3286148" cy="2643182"/>
          </a:xfrm>
          <a:prstGeom prst="cloudCallout">
            <a:avLst>
              <a:gd name="adj1" fmla="val -66794"/>
              <a:gd name="adj2" fmla="val 79019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превратить высокое</a:t>
            </a:r>
          </a:p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растение в</a:t>
            </a:r>
          </a:p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маленькое</a:t>
            </a:r>
          </a:p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животное?</a:t>
            </a:r>
            <a:endParaRPr lang="ru-RU" sz="2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072066" y="4071942"/>
            <a:ext cx="3377015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Что сказал </a:t>
            </a:r>
          </a:p>
          <a:p>
            <a:r>
              <a:rPr lang="ru-RU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Незнайка?</a:t>
            </a:r>
            <a:endParaRPr lang="ru-RU" dirty="0"/>
          </a:p>
        </p:txBody>
      </p:sp>
      <p:pic>
        <p:nvPicPr>
          <p:cNvPr id="11" name="Рисунок 10" descr="p1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572140"/>
            <a:ext cx="738188" cy="768352"/>
          </a:xfrm>
          <a:prstGeom prst="rect">
            <a:avLst/>
          </a:prstGeom>
          <a:noFill/>
        </p:spPr>
      </p:pic>
      <p:pic>
        <p:nvPicPr>
          <p:cNvPr id="12" name="Рисунок 11" descr="p1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500702"/>
            <a:ext cx="738188" cy="768352"/>
          </a:xfrm>
          <a:prstGeom prst="rect">
            <a:avLst/>
          </a:prstGeom>
          <a:noFill/>
        </p:spPr>
      </p:pic>
      <p:pic>
        <p:nvPicPr>
          <p:cNvPr id="13" name="Рисунок 12" descr="p1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5572140"/>
            <a:ext cx="738188" cy="768352"/>
          </a:xfrm>
          <a:prstGeom prst="rect">
            <a:avLst/>
          </a:prstGeom>
          <a:noFill/>
        </p:spPr>
      </p:pic>
      <p:pic>
        <p:nvPicPr>
          <p:cNvPr id="14" name="Рисунок 13" descr="p1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5786454"/>
            <a:ext cx="738188" cy="768352"/>
          </a:xfrm>
          <a:prstGeom prst="rect">
            <a:avLst/>
          </a:prstGeom>
          <a:noFill/>
        </p:spPr>
      </p:pic>
      <p:pic>
        <p:nvPicPr>
          <p:cNvPr id="15" name="Рисунок 14" descr="p1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5500702"/>
            <a:ext cx="738188" cy="768352"/>
          </a:xfrm>
          <a:prstGeom prst="rect">
            <a:avLst/>
          </a:prstGeom>
          <a:noFill/>
        </p:spPr>
      </p:pic>
      <p:pic>
        <p:nvPicPr>
          <p:cNvPr id="16" name="Рисунок 15" descr="берёза1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66"/>
          <a:stretch>
            <a:fillRect/>
          </a:stretch>
        </p:blipFill>
        <p:spPr bwMode="auto">
          <a:xfrm>
            <a:off x="0" y="0"/>
            <a:ext cx="2857488" cy="5572140"/>
          </a:xfrm>
          <a:prstGeom prst="rect">
            <a:avLst/>
          </a:prstGeom>
          <a:noFill/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3286124"/>
            <a:ext cx="1873904" cy="2276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кругленная прямоугольная выноска 17"/>
          <p:cNvSpPr/>
          <p:nvPr/>
        </p:nvSpPr>
        <p:spPr>
          <a:xfrm>
            <a:off x="4357686" y="428604"/>
            <a:ext cx="4572032" cy="3143272"/>
          </a:xfrm>
          <a:prstGeom prst="wedgeRoundRectCallout">
            <a:avLst>
              <a:gd name="adj1" fmla="val -72651"/>
              <a:gd name="adj2" fmla="val 6757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786314" y="500042"/>
            <a:ext cx="41434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Фожми</a:t>
            </a:r>
            <a:r>
              <a:rPr lang="ru-RU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жевя</a:t>
            </a:r>
            <a:r>
              <a:rPr lang="ru-RU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ижо</a:t>
            </a:r>
            <a:r>
              <a:rPr lang="ru-RU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фта</a:t>
            </a:r>
            <a:r>
              <a:rPr lang="ru-RU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фафочку</a:t>
            </a:r>
            <a:r>
              <a:rPr lang="ru-RU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  <p:pic>
        <p:nvPicPr>
          <p:cNvPr id="20" name="Рисунок 19" descr="берёза1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66"/>
          <a:stretch>
            <a:fillRect/>
          </a:stretch>
        </p:blipFill>
        <p:spPr bwMode="auto">
          <a:xfrm>
            <a:off x="1142976" y="0"/>
            <a:ext cx="2857488" cy="5572140"/>
          </a:xfrm>
          <a:prstGeom prst="rect">
            <a:avLst/>
          </a:prstGeom>
          <a:noFill/>
        </p:spPr>
      </p:pic>
      <p:pic>
        <p:nvPicPr>
          <p:cNvPr id="21" name="Рисунок 20" descr="p1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572008"/>
            <a:ext cx="738188" cy="768352"/>
          </a:xfrm>
          <a:prstGeom prst="rect">
            <a:avLst/>
          </a:prstGeom>
          <a:noFill/>
        </p:spPr>
      </p:pic>
      <p:pic>
        <p:nvPicPr>
          <p:cNvPr id="22" name="Рисунок 21" descr="p1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643446"/>
            <a:ext cx="738188" cy="7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D:\Картинки\с ФЛЭШКИ\гифы\разное\коза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4714884"/>
            <a:ext cx="2362208" cy="1697837"/>
          </a:xfrm>
          <a:prstGeom prst="rect">
            <a:avLst/>
          </a:prstGeom>
          <a:noFill/>
        </p:spPr>
      </p:pic>
      <p:pic>
        <p:nvPicPr>
          <p:cNvPr id="3074" name="Picture 2" descr="D:\Картинки\с ФЛЭШКИ\гифы\хищники\Wolf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4000504"/>
            <a:ext cx="2407053" cy="265463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214678" y="2000240"/>
            <a:ext cx="335758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Волк </a:t>
            </a:r>
            <a:r>
              <a:rPr lang="ru-RU" sz="4400" b="1" dirty="0" smtClean="0"/>
              <a:t>—</a:t>
            </a:r>
            <a:r>
              <a:rPr lang="ru-RU" sz="4400" b="1" i="1" dirty="0" smtClean="0"/>
              <a:t>....</a:t>
            </a:r>
          </a:p>
          <a:p>
            <a:r>
              <a:rPr lang="ru-RU" sz="4400" b="1" i="1" dirty="0" smtClean="0"/>
              <a:t> </a:t>
            </a:r>
            <a:r>
              <a:rPr lang="ru-RU" sz="4400" b="1" i="1" dirty="0" smtClean="0"/>
              <a:t>          —…. </a:t>
            </a:r>
          </a:p>
          <a:p>
            <a:r>
              <a:rPr lang="ru-RU" sz="4400" b="1" i="1" dirty="0" smtClean="0"/>
              <a:t>           —….      </a:t>
            </a:r>
          </a:p>
          <a:p>
            <a:r>
              <a:rPr lang="ru-RU" sz="4400" b="1" i="1" dirty="0" smtClean="0"/>
              <a:t>           —коза</a:t>
            </a:r>
            <a:endParaRPr lang="ru-RU" sz="4400" b="1" i="1" dirty="0" smtClean="0"/>
          </a:p>
        </p:txBody>
      </p:sp>
      <p:pic>
        <p:nvPicPr>
          <p:cNvPr id="11" name="Picture 3" descr="берёза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66"/>
          <a:stretch>
            <a:fillRect/>
          </a:stretch>
        </p:blipFill>
        <p:spPr bwMode="auto">
          <a:xfrm flipH="1">
            <a:off x="0" y="928670"/>
            <a:ext cx="3286116" cy="5643602"/>
          </a:xfrm>
          <a:prstGeom prst="rect">
            <a:avLst/>
          </a:prstGeom>
          <a:noFill/>
        </p:spPr>
      </p:pic>
      <p:sp>
        <p:nvSpPr>
          <p:cNvPr id="12" name="Выноска-облако 11"/>
          <p:cNvSpPr/>
          <p:nvPr/>
        </p:nvSpPr>
        <p:spPr>
          <a:xfrm flipH="1">
            <a:off x="2643174" y="214290"/>
            <a:ext cx="4500594" cy="1714488"/>
          </a:xfrm>
          <a:prstGeom prst="cloudCallout">
            <a:avLst>
              <a:gd name="adj1" fmla="val -68056"/>
              <a:gd name="adj2" fmla="val 7230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Как превратить волка в козу?</a:t>
            </a:r>
            <a:endParaRPr lang="ru-RU" sz="2400" b="1" dirty="0">
              <a:solidFill>
                <a:srgbClr val="0000CC"/>
              </a:solidFill>
            </a:endParaRPr>
          </a:p>
        </p:txBody>
      </p:sp>
      <p:pic>
        <p:nvPicPr>
          <p:cNvPr id="14" name="Picture 4" descr="vveden1_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9454" y="1500174"/>
            <a:ext cx="1928794" cy="2078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Помогите  девочкам собрать ягоду</a:t>
            </a:r>
            <a:endParaRPr lang="ru-RU" sz="3600" dirty="0"/>
          </a:p>
        </p:txBody>
      </p:sp>
      <p:pic>
        <p:nvPicPr>
          <p:cNvPr id="31" name="Picture 6" descr="Ягод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285984" y="2357430"/>
            <a:ext cx="1048307" cy="785818"/>
          </a:xfrm>
          <a:prstGeom prst="rect">
            <a:avLst/>
          </a:prstGeom>
          <a:noFill/>
          <a:ln/>
        </p:spPr>
      </p:pic>
      <p:pic>
        <p:nvPicPr>
          <p:cNvPr id="34" name="Picture 16" descr="c073891д49cf7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2000240"/>
            <a:ext cx="1491892" cy="2401188"/>
          </a:xfrm>
          <a:prstGeom prst="rect">
            <a:avLst/>
          </a:prstGeom>
          <a:noFill/>
        </p:spPr>
      </p:pic>
      <p:pic>
        <p:nvPicPr>
          <p:cNvPr id="35" name="Picture 16" descr="c073891д49cf7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4282" y="2000240"/>
            <a:ext cx="1651380" cy="2401188"/>
          </a:xfrm>
          <a:prstGeom prst="rect">
            <a:avLst/>
          </a:prstGeom>
          <a:noFill/>
        </p:spPr>
      </p:pic>
      <p:sp>
        <p:nvSpPr>
          <p:cNvPr id="36" name="Прямоугольник 35"/>
          <p:cNvSpPr/>
          <p:nvPr/>
        </p:nvSpPr>
        <p:spPr>
          <a:xfrm>
            <a:off x="285720" y="4357694"/>
            <a:ext cx="20717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Всегда твёрдые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643834" y="4572008"/>
            <a:ext cx="13573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Всегда мягкие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428860" y="6072206"/>
            <a:ext cx="50006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Земляничная поляна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57422" y="2500306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А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41" name="Picture 6" descr="Ягод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928926" y="1785926"/>
            <a:ext cx="1048307" cy="785818"/>
          </a:xfrm>
          <a:prstGeom prst="rect">
            <a:avLst/>
          </a:prstGeom>
          <a:noFill/>
          <a:ln/>
        </p:spPr>
      </p:pic>
      <p:sp>
        <p:nvSpPr>
          <p:cNvPr id="42" name="TextBox 41"/>
          <p:cNvSpPr txBox="1"/>
          <p:nvPr/>
        </p:nvSpPr>
        <p:spPr>
          <a:xfrm>
            <a:off x="3000364" y="1928802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Ж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43" name="Picture 6" descr="Ягод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286116" y="2571744"/>
            <a:ext cx="1048307" cy="785818"/>
          </a:xfrm>
          <a:prstGeom prst="rect">
            <a:avLst/>
          </a:prstGeom>
          <a:noFill/>
          <a:ln/>
        </p:spPr>
      </p:pic>
      <p:sp>
        <p:nvSpPr>
          <p:cNvPr id="44" name="TextBox 43"/>
          <p:cNvSpPr txBox="1"/>
          <p:nvPr/>
        </p:nvSpPr>
        <p:spPr>
          <a:xfrm>
            <a:off x="3357554" y="2714620"/>
            <a:ext cx="409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У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45" name="Picture 6" descr="Ягод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143372" y="1785926"/>
            <a:ext cx="1048307" cy="785818"/>
          </a:xfrm>
          <a:prstGeom prst="rect">
            <a:avLst/>
          </a:prstGeom>
          <a:noFill/>
          <a:ln/>
        </p:spPr>
      </p:pic>
      <p:sp>
        <p:nvSpPr>
          <p:cNvPr id="46" name="TextBox 45"/>
          <p:cNvSpPr txBox="1"/>
          <p:nvPr/>
        </p:nvSpPr>
        <p:spPr>
          <a:xfrm>
            <a:off x="4214810" y="1928802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П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47" name="Picture 6" descr="Ягод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786314" y="1214422"/>
            <a:ext cx="1048307" cy="785818"/>
          </a:xfrm>
          <a:prstGeom prst="rect">
            <a:avLst/>
          </a:prstGeom>
          <a:noFill/>
          <a:ln/>
        </p:spPr>
      </p:pic>
      <p:sp>
        <p:nvSpPr>
          <p:cNvPr id="48" name="TextBox 47"/>
          <p:cNvSpPr txBox="1"/>
          <p:nvPr/>
        </p:nvSpPr>
        <p:spPr>
          <a:xfrm>
            <a:off x="4857752" y="1357298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Ч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49" name="Picture 6" descr="Ягод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143504" y="2000240"/>
            <a:ext cx="1048307" cy="785818"/>
          </a:xfrm>
          <a:prstGeom prst="rect">
            <a:avLst/>
          </a:prstGeom>
          <a:noFill/>
          <a:ln/>
        </p:spPr>
      </p:pic>
      <p:sp>
        <p:nvSpPr>
          <p:cNvPr id="50" name="TextBox 49"/>
          <p:cNvSpPr txBox="1"/>
          <p:nvPr/>
        </p:nvSpPr>
        <p:spPr>
          <a:xfrm>
            <a:off x="5214942" y="2143116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Н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51" name="Picture 6" descr="Ягод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714744" y="3214686"/>
            <a:ext cx="1048307" cy="785818"/>
          </a:xfrm>
          <a:prstGeom prst="rect">
            <a:avLst/>
          </a:prstGeom>
          <a:noFill/>
          <a:ln/>
        </p:spPr>
      </p:pic>
      <p:sp>
        <p:nvSpPr>
          <p:cNvPr id="52" name="TextBox 51"/>
          <p:cNvSpPr txBox="1"/>
          <p:nvPr/>
        </p:nvSpPr>
        <p:spPr>
          <a:xfrm>
            <a:off x="3786182" y="3357562"/>
            <a:ext cx="453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Ц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53" name="Picture 6" descr="Ягод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357686" y="2643182"/>
            <a:ext cx="1048307" cy="785818"/>
          </a:xfrm>
          <a:prstGeom prst="rect">
            <a:avLst/>
          </a:prstGeom>
          <a:noFill/>
          <a:ln/>
        </p:spPr>
      </p:pic>
      <p:sp>
        <p:nvSpPr>
          <p:cNvPr id="54" name="TextBox 53"/>
          <p:cNvSpPr txBox="1"/>
          <p:nvPr/>
        </p:nvSpPr>
        <p:spPr>
          <a:xfrm>
            <a:off x="4429124" y="2786058"/>
            <a:ext cx="511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Ы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55" name="Picture 6" descr="Ягод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714876" y="3429000"/>
            <a:ext cx="1048307" cy="785818"/>
          </a:xfrm>
          <a:prstGeom prst="rect">
            <a:avLst/>
          </a:prstGeom>
          <a:noFill/>
          <a:ln/>
        </p:spPr>
      </p:pic>
      <p:sp>
        <p:nvSpPr>
          <p:cNvPr id="56" name="TextBox 55"/>
          <p:cNvSpPr txBox="1"/>
          <p:nvPr/>
        </p:nvSpPr>
        <p:spPr>
          <a:xfrm>
            <a:off x="4786314" y="3571876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Р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57" name="Picture 6" descr="Ягод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85918" y="3714752"/>
            <a:ext cx="1048307" cy="785818"/>
          </a:xfrm>
          <a:prstGeom prst="rect">
            <a:avLst/>
          </a:prstGeom>
          <a:noFill/>
          <a:ln/>
        </p:spPr>
      </p:pic>
      <p:sp>
        <p:nvSpPr>
          <p:cNvPr id="58" name="TextBox 57"/>
          <p:cNvSpPr txBox="1"/>
          <p:nvPr/>
        </p:nvSpPr>
        <p:spPr>
          <a:xfrm>
            <a:off x="1857356" y="3857628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С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59" name="Picture 6" descr="Ягод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428860" y="3143248"/>
            <a:ext cx="1048307" cy="785818"/>
          </a:xfrm>
          <a:prstGeom prst="rect">
            <a:avLst/>
          </a:prstGeom>
          <a:noFill/>
          <a:ln/>
        </p:spPr>
      </p:pic>
      <p:sp>
        <p:nvSpPr>
          <p:cNvPr id="60" name="TextBox 59"/>
          <p:cNvSpPr txBox="1"/>
          <p:nvPr/>
        </p:nvSpPr>
        <p:spPr>
          <a:xfrm>
            <a:off x="2500298" y="3286124"/>
            <a:ext cx="5437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М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61" name="Picture 6" descr="Ягод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786050" y="3929066"/>
            <a:ext cx="1048307" cy="785818"/>
          </a:xfrm>
          <a:prstGeom prst="rect">
            <a:avLst/>
          </a:prstGeom>
          <a:noFill/>
          <a:ln/>
        </p:spPr>
      </p:pic>
      <p:sp>
        <p:nvSpPr>
          <p:cNvPr id="62" name="TextBox 61"/>
          <p:cNvSpPr txBox="1"/>
          <p:nvPr/>
        </p:nvSpPr>
        <p:spPr>
          <a:xfrm>
            <a:off x="2857488" y="4071942"/>
            <a:ext cx="553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Ш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63" name="Picture 6" descr="Ягод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643570" y="2786058"/>
            <a:ext cx="1048307" cy="785818"/>
          </a:xfrm>
          <a:prstGeom prst="rect">
            <a:avLst/>
          </a:prstGeom>
          <a:noFill/>
          <a:ln/>
        </p:spPr>
      </p:pic>
      <p:sp>
        <p:nvSpPr>
          <p:cNvPr id="64" name="TextBox 63"/>
          <p:cNvSpPr txBox="1"/>
          <p:nvPr/>
        </p:nvSpPr>
        <p:spPr>
          <a:xfrm>
            <a:off x="5715008" y="2928934"/>
            <a:ext cx="564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Щ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65" name="Picture 6" descr="Ягод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286512" y="2214554"/>
            <a:ext cx="1048307" cy="785818"/>
          </a:xfrm>
          <a:prstGeom prst="rect">
            <a:avLst/>
          </a:prstGeom>
          <a:noFill/>
          <a:ln/>
        </p:spPr>
      </p:pic>
      <p:sp>
        <p:nvSpPr>
          <p:cNvPr id="66" name="TextBox 65"/>
          <p:cNvSpPr txBox="1"/>
          <p:nvPr/>
        </p:nvSpPr>
        <p:spPr>
          <a:xfrm>
            <a:off x="6357950" y="2357430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К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67" name="Picture 6" descr="Ягод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643702" y="3000372"/>
            <a:ext cx="1048307" cy="785818"/>
          </a:xfrm>
          <a:prstGeom prst="rect">
            <a:avLst/>
          </a:prstGeom>
          <a:noFill/>
          <a:ln/>
        </p:spPr>
      </p:pic>
      <p:sp>
        <p:nvSpPr>
          <p:cNvPr id="68" name="TextBox 67"/>
          <p:cNvSpPr txBox="1"/>
          <p:nvPr/>
        </p:nvSpPr>
        <p:spPr>
          <a:xfrm>
            <a:off x="6715140" y="3143248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Е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69" name="Picture 6" descr="Ягод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214942" y="4214818"/>
            <a:ext cx="1048307" cy="785818"/>
          </a:xfrm>
          <a:prstGeom prst="rect">
            <a:avLst/>
          </a:prstGeom>
          <a:noFill/>
          <a:ln/>
        </p:spPr>
      </p:pic>
      <p:sp>
        <p:nvSpPr>
          <p:cNvPr id="70" name="TextBox 69"/>
          <p:cNvSpPr txBox="1"/>
          <p:nvPr/>
        </p:nvSpPr>
        <p:spPr>
          <a:xfrm>
            <a:off x="5286380" y="4357694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Л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71" name="Picture 6" descr="Ягод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857884" y="3643314"/>
            <a:ext cx="1048307" cy="785818"/>
          </a:xfrm>
          <a:prstGeom prst="rect">
            <a:avLst/>
          </a:prstGeom>
          <a:noFill/>
          <a:ln/>
        </p:spPr>
      </p:pic>
      <p:sp>
        <p:nvSpPr>
          <p:cNvPr id="72" name="TextBox 71"/>
          <p:cNvSpPr txBox="1"/>
          <p:nvPr/>
        </p:nvSpPr>
        <p:spPr>
          <a:xfrm>
            <a:off x="5929322" y="3786190"/>
            <a:ext cx="461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О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73" name="Picture 6" descr="Ягод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215074" y="4429132"/>
            <a:ext cx="1048307" cy="785818"/>
          </a:xfrm>
          <a:prstGeom prst="rect">
            <a:avLst/>
          </a:prstGeom>
          <a:noFill/>
          <a:ln/>
        </p:spPr>
      </p:pic>
      <p:sp>
        <p:nvSpPr>
          <p:cNvPr id="74" name="TextBox 73"/>
          <p:cNvSpPr txBox="1"/>
          <p:nvPr/>
        </p:nvSpPr>
        <p:spPr>
          <a:xfrm>
            <a:off x="6286512" y="4572008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Ь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75" name="Picture 6" descr="Ягод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428992" y="4643446"/>
            <a:ext cx="1048307" cy="785818"/>
          </a:xfrm>
          <a:prstGeom prst="rect">
            <a:avLst/>
          </a:prstGeom>
          <a:noFill/>
          <a:ln/>
        </p:spPr>
      </p:pic>
      <p:sp>
        <p:nvSpPr>
          <p:cNvPr id="76" name="TextBox 75"/>
          <p:cNvSpPr txBox="1"/>
          <p:nvPr/>
        </p:nvSpPr>
        <p:spPr>
          <a:xfrm>
            <a:off x="3500430" y="4786322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В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77" name="Picture 6" descr="Ягод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071934" y="4071942"/>
            <a:ext cx="1048307" cy="785818"/>
          </a:xfrm>
          <a:prstGeom prst="rect">
            <a:avLst/>
          </a:prstGeom>
          <a:noFill/>
          <a:ln/>
        </p:spPr>
      </p:pic>
      <p:sp>
        <p:nvSpPr>
          <p:cNvPr id="78" name="TextBox 77"/>
          <p:cNvSpPr txBox="1"/>
          <p:nvPr/>
        </p:nvSpPr>
        <p:spPr>
          <a:xfrm>
            <a:off x="4143372" y="4214818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Б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79" name="Picture 6" descr="Ягод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429124" y="4857760"/>
            <a:ext cx="1048307" cy="785818"/>
          </a:xfrm>
          <a:prstGeom prst="rect">
            <a:avLst/>
          </a:prstGeom>
          <a:noFill/>
          <a:ln/>
        </p:spPr>
      </p:pic>
      <p:sp>
        <p:nvSpPr>
          <p:cNvPr id="80" name="TextBox 79"/>
          <p:cNvSpPr txBox="1"/>
          <p:nvPr/>
        </p:nvSpPr>
        <p:spPr>
          <a:xfrm>
            <a:off x="4500562" y="5000636"/>
            <a:ext cx="4523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Й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81" name="Picture 6" descr="Ягод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429256" y="4857760"/>
            <a:ext cx="1048307" cy="785818"/>
          </a:xfrm>
          <a:prstGeom prst="rect">
            <a:avLst/>
          </a:prstGeom>
          <a:noFill/>
          <a:ln/>
        </p:spPr>
      </p:pic>
      <p:pic>
        <p:nvPicPr>
          <p:cNvPr id="82" name="Picture 6" descr="Ягод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000232" y="4429132"/>
            <a:ext cx="1048307" cy="785818"/>
          </a:xfrm>
          <a:prstGeom prst="rect">
            <a:avLst/>
          </a:prstGeom>
          <a:noFill/>
          <a:ln/>
        </p:spPr>
      </p:pic>
      <p:pic>
        <p:nvPicPr>
          <p:cNvPr id="83" name="Picture 6" descr="Ягод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928794" y="1714488"/>
            <a:ext cx="1048307" cy="785818"/>
          </a:xfrm>
          <a:prstGeom prst="rect">
            <a:avLst/>
          </a:prstGeom>
          <a:noFill/>
          <a:ln/>
        </p:spPr>
      </p:pic>
      <p:pic>
        <p:nvPicPr>
          <p:cNvPr id="84" name="Picture 6" descr="Ягодк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072198" y="1428736"/>
            <a:ext cx="1048307" cy="785818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9" name="Picture 21" descr="c073891д49cf7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1643050"/>
            <a:ext cx="1571636" cy="2528857"/>
          </a:xfrm>
          <a:prstGeom prst="rect">
            <a:avLst/>
          </a:prstGeom>
          <a:noFill/>
        </p:spPr>
      </p:pic>
      <p:pic>
        <p:nvPicPr>
          <p:cNvPr id="9" name="Picture 6" descr="палат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14290"/>
            <a:ext cx="3413029" cy="2500306"/>
          </a:xfrm>
          <a:prstGeom prst="rect">
            <a:avLst/>
          </a:prstGeom>
          <a:noFill/>
        </p:spPr>
      </p:pic>
      <p:pic>
        <p:nvPicPr>
          <p:cNvPr id="10" name="Рисунок 9" descr="377f0857764b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71604" cy="1357298"/>
          </a:xfrm>
          <a:prstGeom prst="rect">
            <a:avLst/>
          </a:prstGeom>
          <a:noFill/>
        </p:spPr>
      </p:pic>
      <p:pic>
        <p:nvPicPr>
          <p:cNvPr id="12" name="Picture 3" descr="берёза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66"/>
          <a:stretch>
            <a:fillRect/>
          </a:stretch>
        </p:blipFill>
        <p:spPr bwMode="auto">
          <a:xfrm flipH="1">
            <a:off x="6819031" y="0"/>
            <a:ext cx="2324969" cy="4643446"/>
          </a:xfrm>
          <a:prstGeom prst="rect">
            <a:avLst/>
          </a:prstGeom>
          <a:noFill/>
        </p:spPr>
      </p:pic>
      <p:pic>
        <p:nvPicPr>
          <p:cNvPr id="13" name="Picture 18" descr="08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62036" y="3143248"/>
            <a:ext cx="1385363" cy="2003161"/>
          </a:xfrm>
          <a:prstGeom prst="rect">
            <a:avLst/>
          </a:prstGeom>
          <a:noFill/>
        </p:spPr>
      </p:pic>
      <p:pic>
        <p:nvPicPr>
          <p:cNvPr id="2051" name="Picture 3" descr="IRISE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929066"/>
            <a:ext cx="18192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Двойная волна 14"/>
          <p:cNvSpPr/>
          <p:nvPr/>
        </p:nvSpPr>
        <p:spPr>
          <a:xfrm>
            <a:off x="0" y="5072074"/>
            <a:ext cx="9144000" cy="1628780"/>
          </a:xfrm>
          <a:prstGeom prst="doubleWav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785918" y="2500306"/>
            <a:ext cx="43577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</a:rPr>
              <a:t>[</a:t>
            </a:r>
            <a:r>
              <a:rPr lang="ru-RU" sz="4000" b="1" dirty="0" err="1" smtClean="0">
                <a:solidFill>
                  <a:srgbClr val="0000CC"/>
                </a:solidFill>
              </a:rPr>
              <a:t>ир'инка</a:t>
            </a:r>
            <a:r>
              <a:rPr lang="ru-RU" sz="4000" b="1" dirty="0" smtClean="0">
                <a:solidFill>
                  <a:srgbClr val="0000CC"/>
                </a:solidFill>
              </a:rPr>
              <a:t> и </a:t>
            </a:r>
            <a:r>
              <a:rPr lang="ru-RU" sz="4000" b="1" dirty="0" err="1" smtClean="0">
                <a:solidFill>
                  <a:srgbClr val="0000CC"/>
                </a:solidFill>
              </a:rPr>
              <a:t>й</a:t>
            </a:r>
            <a:r>
              <a:rPr lang="en-US" sz="4000" b="1" dirty="0" smtClean="0">
                <a:solidFill>
                  <a:srgbClr val="0000CC"/>
                </a:solidFill>
              </a:rPr>
              <a:t>‘</a:t>
            </a:r>
            <a:r>
              <a:rPr lang="ru-RU" sz="4000" b="1" dirty="0" smtClean="0">
                <a:solidFill>
                  <a:srgbClr val="0000CC"/>
                </a:solidFill>
              </a:rPr>
              <a:t>эй</a:t>
            </a:r>
            <a:r>
              <a:rPr lang="en-US" sz="4000" b="1" dirty="0" smtClean="0">
                <a:solidFill>
                  <a:srgbClr val="0000CC"/>
                </a:solidFill>
              </a:rPr>
              <a:t>'o </a:t>
            </a:r>
            <a:r>
              <a:rPr lang="ru-RU" sz="4000" b="1" dirty="0" smtClean="0">
                <a:solidFill>
                  <a:srgbClr val="0000CC"/>
                </a:solidFill>
              </a:rPr>
              <a:t>брат  </a:t>
            </a:r>
            <a:r>
              <a:rPr lang="ru-RU" sz="4000" b="1" dirty="0" err="1" smtClean="0">
                <a:solidFill>
                  <a:srgbClr val="0000CC"/>
                </a:solidFill>
              </a:rPr>
              <a:t>й</a:t>
            </a:r>
            <a:r>
              <a:rPr lang="en-US" sz="4000" b="1" dirty="0" smtClean="0">
                <a:solidFill>
                  <a:srgbClr val="0000CC"/>
                </a:solidFill>
              </a:rPr>
              <a:t>'y</a:t>
            </a:r>
            <a:r>
              <a:rPr lang="ru-RU" sz="4000" b="1" dirty="0" err="1" smtClean="0">
                <a:solidFill>
                  <a:srgbClr val="0000CC"/>
                </a:solidFill>
              </a:rPr>
              <a:t>ра</a:t>
            </a:r>
            <a:r>
              <a:rPr lang="ru-RU" sz="4000" b="1" dirty="0" smtClean="0">
                <a:solidFill>
                  <a:srgbClr val="0000CC"/>
                </a:solidFill>
              </a:rPr>
              <a:t> </a:t>
            </a:r>
            <a:r>
              <a:rPr lang="ru-RU" sz="4000" b="1" dirty="0" err="1" smtClean="0">
                <a:solidFill>
                  <a:srgbClr val="0000CC"/>
                </a:solidFill>
              </a:rPr>
              <a:t>купал'ис</a:t>
            </a:r>
            <a:r>
              <a:rPr lang="ru-RU" sz="4000" b="1" dirty="0" smtClean="0">
                <a:solidFill>
                  <a:srgbClr val="0000CC"/>
                </a:solidFill>
              </a:rPr>
              <a:t>' в </a:t>
            </a:r>
            <a:r>
              <a:rPr lang="ru-RU" sz="4000" b="1" dirty="0" err="1" smtClean="0">
                <a:solidFill>
                  <a:srgbClr val="0000CC"/>
                </a:solidFill>
              </a:rPr>
              <a:t>р'ик'э</a:t>
            </a:r>
            <a:r>
              <a:rPr lang="ru-RU" sz="4000" b="1" dirty="0" smtClean="0">
                <a:solidFill>
                  <a:srgbClr val="0000CC"/>
                </a:solidFill>
              </a:rPr>
              <a:t>]</a:t>
            </a:r>
          </a:p>
        </p:txBody>
      </p:sp>
      <p:pic>
        <p:nvPicPr>
          <p:cNvPr id="2053" name="Picture 5" descr="icon_0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358214" y="4572008"/>
            <a:ext cx="571504" cy="53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 descr="icon_0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72132" y="2357430"/>
            <a:ext cx="571504" cy="53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 descr="icon_0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480" y="4643446"/>
            <a:ext cx="571504" cy="53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5" descr="icon_0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71670" y="6323367"/>
            <a:ext cx="571504" cy="53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5" descr="icon_0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57620" y="1357298"/>
            <a:ext cx="571504" cy="53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1500166" y="5357826"/>
            <a:ext cx="632897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Прочитай  транскрипцию и запиши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предложение буквами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берёза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66"/>
          <a:stretch>
            <a:fillRect/>
          </a:stretch>
        </p:blipFill>
        <p:spPr bwMode="auto">
          <a:xfrm>
            <a:off x="5715008" y="285728"/>
            <a:ext cx="3428992" cy="5992413"/>
          </a:xfrm>
          <a:prstGeom prst="rect">
            <a:avLst/>
          </a:prstGeom>
          <a:noFill/>
        </p:spPr>
      </p:pic>
      <p:pic>
        <p:nvPicPr>
          <p:cNvPr id="3" name="Picture 3" descr="берёза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66"/>
          <a:stretch>
            <a:fillRect/>
          </a:stretch>
        </p:blipFill>
        <p:spPr bwMode="auto">
          <a:xfrm>
            <a:off x="4071934" y="214290"/>
            <a:ext cx="3428992" cy="5992413"/>
          </a:xfrm>
          <a:prstGeom prst="rect">
            <a:avLst/>
          </a:prstGeom>
          <a:noFill/>
        </p:spPr>
      </p:pic>
      <p:pic>
        <p:nvPicPr>
          <p:cNvPr id="4" name="Picture 3" descr="берёза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66"/>
          <a:stretch>
            <a:fillRect/>
          </a:stretch>
        </p:blipFill>
        <p:spPr bwMode="auto">
          <a:xfrm flipH="1">
            <a:off x="0" y="571480"/>
            <a:ext cx="3000396" cy="5992413"/>
          </a:xfrm>
          <a:prstGeom prst="rect">
            <a:avLst/>
          </a:prstGeom>
          <a:noFill/>
        </p:spPr>
      </p:pic>
      <p:pic>
        <p:nvPicPr>
          <p:cNvPr id="5" name="Picture 3" descr="берёза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66"/>
          <a:stretch>
            <a:fillRect/>
          </a:stretch>
        </p:blipFill>
        <p:spPr bwMode="auto">
          <a:xfrm flipH="1">
            <a:off x="1500166" y="571480"/>
            <a:ext cx="3000396" cy="599241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142852"/>
            <a:ext cx="4500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Берёзовая роща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4572008"/>
            <a:ext cx="9144000" cy="2062103"/>
          </a:xfrm>
          <a:prstGeom prst="rect">
            <a:avLst/>
          </a:prstGeom>
          <a:solidFill>
            <a:schemeClr val="accent3">
              <a:lumMod val="60000"/>
              <a:lumOff val="40000"/>
              <a:alpha val="3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CC"/>
                </a:solidFill>
              </a:rPr>
              <a:t>Я цвет одинаковый часто имею:</a:t>
            </a:r>
          </a:p>
          <a:p>
            <a:pPr algn="ctr"/>
            <a:r>
              <a:rPr lang="ru-RU" sz="3200" b="1" dirty="0" smtClean="0">
                <a:solidFill>
                  <a:srgbClr val="0000CC"/>
                </a:solidFill>
              </a:rPr>
              <a:t>И с [г] зеленею, и с [к] зеленею.</a:t>
            </a:r>
          </a:p>
          <a:p>
            <a:pPr algn="ctr"/>
            <a:r>
              <a:rPr lang="ru-RU" sz="3200" b="1" dirty="0" smtClean="0">
                <a:solidFill>
                  <a:srgbClr val="0000CC"/>
                </a:solidFill>
              </a:rPr>
              <a:t>Но с [к] вам со мною рискованно быть:</a:t>
            </a:r>
          </a:p>
          <a:p>
            <a:pPr algn="ctr"/>
            <a:r>
              <a:rPr lang="ru-RU" sz="3200" b="1" dirty="0" smtClean="0">
                <a:solidFill>
                  <a:srgbClr val="0000CC"/>
                </a:solidFill>
              </a:rPr>
              <a:t>Могу и до слёз довести, и убить.</a:t>
            </a:r>
            <a:endParaRPr lang="ru-RU" sz="3200" b="1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273</Words>
  <PresentationFormat>Экран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Вера</cp:lastModifiedBy>
  <cp:revision>32</cp:revision>
  <dcterms:modified xsi:type="dcterms:W3CDTF">2010-11-18T16:30:08Z</dcterms:modified>
</cp:coreProperties>
</file>