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68" r:id="rId5"/>
    <p:sldId id="283" r:id="rId6"/>
    <p:sldId id="276" r:id="rId7"/>
    <p:sldId id="277" r:id="rId8"/>
    <p:sldId id="270" r:id="rId9"/>
    <p:sldId id="282" r:id="rId10"/>
    <p:sldId id="284" r:id="rId11"/>
    <p:sldId id="285" r:id="rId12"/>
    <p:sldId id="272" r:id="rId13"/>
    <p:sldId id="271" r:id="rId14"/>
    <p:sldId id="281" r:id="rId15"/>
    <p:sldId id="265" r:id="rId16"/>
    <p:sldId id="280" r:id="rId17"/>
    <p:sldId id="266" r:id="rId18"/>
    <p:sldId id="279" r:id="rId19"/>
    <p:sldId id="286" r:id="rId20"/>
    <p:sldId id="273" r:id="rId21"/>
  </p:sldIdLst>
  <p:sldSz cx="9144000" cy="6858000" type="screen4x3"/>
  <p:notesSz cx="6858000" cy="9144000"/>
  <p:custShowLst>
    <p:custShow name="Произвольный показ 1" id="0">
      <p:sldLst>
        <p:sld r:id="rId4"/>
        <p:sld r:id="rId2"/>
        <p:sld r:id="rId4"/>
        <p:sld r:id="rId2"/>
      </p:sldLst>
    </p:custShow>
    <p:custShow name="Произвольный показ 2" id="1">
      <p:sldLst>
        <p:sld r:id="rId2"/>
        <p:sld r:id="rId4"/>
      </p:sldLst>
    </p:custShow>
    <p:custShow name="Произвольный показ 3" id="2">
      <p:sldLst>
        <p:sld r:id="rId4"/>
        <p:sld r:id="rId2"/>
        <p:sld r:id="rId4"/>
        <p:sld r:id="rId2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50033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Фрагмент урока по русскому языку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Обобщение и систематизация знаний учащихся. Смотр знаний.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Путешествие по орфограммам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Picture 2" descr="D:\Фото 1 класс\Творч отчёт 1 класс май 2012\DSCN11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000372"/>
            <a:ext cx="4119041" cy="30879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1571612"/>
            <a:ext cx="4286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500438"/>
            <a:ext cx="2214578" cy="251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28601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К словам множественного числа подберите слова единственного числа и запишите эти слова, выделите орфограммы.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28868"/>
            <a:ext cx="8229600" cy="36972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Брёвна, шаги, места, поля, стада, дела, деревья.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       Бр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rgbClr val="0070C0"/>
                </a:solidFill>
              </a:rPr>
              <a:t>вно, ш</a:t>
            </a:r>
            <a:r>
              <a:rPr lang="ru-RU" sz="4000" b="1" dirty="0" smtClean="0">
                <a:solidFill>
                  <a:srgbClr val="FF0000"/>
                </a:solidFill>
              </a:rPr>
              <a:t>аг</a:t>
            </a:r>
            <a:r>
              <a:rPr lang="ru-RU" sz="4000" b="1" dirty="0" smtClean="0">
                <a:solidFill>
                  <a:srgbClr val="0070C0"/>
                </a:solidFill>
              </a:rPr>
              <a:t>, м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rgbClr val="0070C0"/>
                </a:solidFill>
              </a:rPr>
              <a:t>сто, п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0070C0"/>
                </a:solidFill>
              </a:rPr>
              <a:t>ле, ст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до, д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rgbClr val="0070C0"/>
                </a:solidFill>
              </a:rPr>
              <a:t>ло, д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rgbClr val="0070C0"/>
                </a:solidFill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rgbClr val="0070C0"/>
                </a:solidFill>
              </a:rPr>
              <a:t>во.</a:t>
            </a:r>
            <a:endParaRPr lang="ru-RU" sz="40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ФИЗМИНУТКА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Отложите-ка тетрадки!  Раз! Два!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Становитесь на зарядку!   Раз! Два!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Сладко, сладко потянулись,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И прогнулись, и пригнулись!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Ваши мышцы все проснулись?  Да!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Ваши губки улыбнулись?  Да!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Пальчики к письму готовы?  Да!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Мы работать будем снова?   Да!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Подберите слова – антонимы, запишите их через запятую.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Густой суп –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Частый гость –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Высокий дом –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Неровная дорога –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Далекий путь –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Горький плод –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Твердый характер – …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Густой суп – … жи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70C0"/>
                </a:solidFill>
              </a:rPr>
              <a:t>кий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Частый гость – … ре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70C0"/>
                </a:solidFill>
              </a:rPr>
              <a:t>кий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Высокий дом – … ни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0070C0"/>
                </a:solidFill>
              </a:rPr>
              <a:t>кий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Неровная дорога – …гла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70C0"/>
                </a:solidFill>
              </a:rPr>
              <a:t>кая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Далекий путь – …бли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0070C0"/>
                </a:solidFill>
              </a:rPr>
              <a:t>кий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Горький плод – …сла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70C0"/>
                </a:solidFill>
              </a:rPr>
              <a:t>кий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Твердый характер –  …мя</a:t>
            </a:r>
            <a:r>
              <a:rPr lang="ru-RU" b="1" dirty="0" smtClean="0">
                <a:solidFill>
                  <a:srgbClr val="FF0000"/>
                </a:solidFill>
              </a:rPr>
              <a:t>г</a:t>
            </a:r>
            <a:r>
              <a:rPr lang="ru-RU" b="1" dirty="0" smtClean="0">
                <a:solidFill>
                  <a:srgbClr val="0070C0"/>
                </a:solidFill>
              </a:rPr>
              <a:t>кий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EDGEHG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1714488"/>
            <a:ext cx="1379536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Разделите слова для переноса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 </a:t>
            </a:r>
            <a:r>
              <a:rPr lang="ru-RU" sz="3600" b="1" dirty="0" smtClean="0">
                <a:solidFill>
                  <a:srgbClr val="0070C0"/>
                </a:solidFill>
              </a:rPr>
              <a:t>Аллея, шоссе, юннаты, пассажир, аккуратно, рассказ, жужжит, ванна, аппарат. 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 </a:t>
            </a:r>
          </a:p>
          <a:p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6" descr="22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15857">
            <a:off x="6001469" y="3274200"/>
            <a:ext cx="661344" cy="204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Ал</a:t>
            </a:r>
            <a:r>
              <a:rPr lang="ru-RU" b="1" dirty="0" err="1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0070C0"/>
                </a:solidFill>
              </a:rPr>
              <a:t>лея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шос</a:t>
            </a:r>
            <a:r>
              <a:rPr lang="ru-RU" b="1" dirty="0" err="1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0070C0"/>
                </a:solidFill>
              </a:rPr>
              <a:t>се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0070C0"/>
                </a:solidFill>
              </a:rPr>
              <a:t> юн</a:t>
            </a:r>
            <a:r>
              <a:rPr lang="ru-RU" b="1" dirty="0" smtClean="0">
                <a:solidFill>
                  <a:srgbClr val="FF0000"/>
                </a:solidFill>
              </a:rPr>
              <a:t>–</a:t>
            </a:r>
            <a:r>
              <a:rPr lang="ru-RU" b="1" dirty="0" err="1" smtClean="0">
                <a:solidFill>
                  <a:srgbClr val="0070C0"/>
                </a:solidFill>
              </a:rPr>
              <a:t>на-ты</a:t>
            </a:r>
            <a:r>
              <a:rPr lang="ru-RU" b="1" dirty="0" smtClean="0">
                <a:solidFill>
                  <a:srgbClr val="0070C0"/>
                </a:solidFill>
              </a:rPr>
              <a:t>, пас</a:t>
            </a:r>
            <a:r>
              <a:rPr lang="ru-RU" b="1" dirty="0" smtClean="0">
                <a:solidFill>
                  <a:srgbClr val="FF0000"/>
                </a:solidFill>
              </a:rPr>
              <a:t>–</a:t>
            </a:r>
            <a:r>
              <a:rPr lang="ru-RU" b="1" dirty="0" err="1" smtClean="0">
                <a:solidFill>
                  <a:srgbClr val="0070C0"/>
                </a:solidFill>
              </a:rPr>
              <a:t>са</a:t>
            </a:r>
            <a:r>
              <a:rPr lang="ru-RU" b="1" dirty="0" err="1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0070C0"/>
                </a:solidFill>
              </a:rPr>
              <a:t>жир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ак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–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курат</a:t>
            </a:r>
            <a:r>
              <a:rPr lang="ru-RU" b="1" dirty="0" err="1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0070C0"/>
                </a:solidFill>
              </a:rPr>
              <a:t>но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рас</a:t>
            </a:r>
            <a:r>
              <a:rPr lang="ru-RU" b="1" dirty="0" err="1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0070C0"/>
                </a:solidFill>
              </a:rPr>
              <a:t>сказ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жуж</a:t>
            </a:r>
            <a:r>
              <a:rPr lang="ru-RU" b="1" dirty="0" err="1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0070C0"/>
                </a:solidFill>
              </a:rPr>
              <a:t>жит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ван</a:t>
            </a:r>
            <a:r>
              <a:rPr lang="ru-RU" b="1" dirty="0" err="1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0070C0"/>
                </a:solidFill>
              </a:rPr>
              <a:t>на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ап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парат</a:t>
            </a:r>
            <a:r>
              <a:rPr lang="ru-RU" b="1" dirty="0" smtClean="0">
                <a:solidFill>
                  <a:srgbClr val="0070C0"/>
                </a:solidFill>
              </a:rPr>
              <a:t>. </a:t>
            </a:r>
            <a:endParaRPr lang="ru-RU" dirty="0"/>
          </a:p>
        </p:txBody>
      </p:sp>
      <p:pic>
        <p:nvPicPr>
          <p:cNvPr id="4" name="Picture 2" descr="HEDGEHG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44" y="3143248"/>
            <a:ext cx="1379536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Запишите  предложения так, чтобы получился связный рассказ. Озаглавьте. Вставьте пропущенные буквы. 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В одном л..сочке ж..ли зайцы на лужайке.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Опасный </a:t>
            </a:r>
            <a:r>
              <a:rPr lang="ru-RU" b="1" dirty="0" err="1" smtClean="0">
                <a:solidFill>
                  <a:srgbClr val="0070C0"/>
                </a:solidFill>
              </a:rPr>
              <a:t>вра</a:t>
            </a:r>
            <a:r>
              <a:rPr lang="ru-RU" b="1" dirty="0" smtClean="0">
                <a:solidFill>
                  <a:srgbClr val="0070C0"/>
                </a:solidFill>
              </a:rPr>
              <a:t>.. проник в л..сок!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Но вот на б..</a:t>
            </a:r>
            <a:r>
              <a:rPr lang="ru-RU" b="1" dirty="0" err="1" smtClean="0">
                <a:solidFill>
                  <a:srgbClr val="0070C0"/>
                </a:solidFill>
              </a:rPr>
              <a:t>регу</a:t>
            </a:r>
            <a:r>
              <a:rPr lang="ru-RU" b="1" dirty="0" smtClean="0">
                <a:solidFill>
                  <a:srgbClr val="0070C0"/>
                </a:solidFill>
              </a:rPr>
              <a:t> л..</a:t>
            </a:r>
            <a:r>
              <a:rPr lang="ru-RU" b="1" dirty="0" err="1" smtClean="0">
                <a:solidFill>
                  <a:srgbClr val="0070C0"/>
                </a:solidFill>
              </a:rPr>
              <a:t>сной</a:t>
            </a:r>
            <a:r>
              <a:rPr lang="ru-RU" b="1" dirty="0" smtClean="0">
                <a:solidFill>
                  <a:srgbClr val="0070C0"/>
                </a:solidFill>
              </a:rPr>
              <a:t> р..</a:t>
            </a:r>
            <a:r>
              <a:rPr lang="ru-RU" b="1" dirty="0" err="1" smtClean="0">
                <a:solidFill>
                  <a:srgbClr val="0070C0"/>
                </a:solidFill>
              </a:rPr>
              <a:t>ки</a:t>
            </a:r>
            <a:r>
              <a:rPr lang="ru-RU" b="1" dirty="0" smtClean="0">
                <a:solidFill>
                  <a:srgbClr val="0070C0"/>
                </a:solidFill>
              </a:rPr>
              <a:t> поселилась л..</a:t>
            </a:r>
            <a:r>
              <a:rPr lang="ru-RU" b="1" dirty="0" err="1" smtClean="0">
                <a:solidFill>
                  <a:srgbClr val="0070C0"/>
                </a:solidFill>
              </a:rPr>
              <a:t>сица</a:t>
            </a:r>
            <a:r>
              <a:rPr lang="ru-RU" b="1" dirty="0" smtClean="0">
                <a:solidFill>
                  <a:srgbClr val="0070C0"/>
                </a:solidFill>
              </a:rPr>
              <a:t>.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На чистом воздухе в л..су они р..</a:t>
            </a:r>
            <a:r>
              <a:rPr lang="ru-RU" b="1" dirty="0" err="1" smtClean="0">
                <a:solidFill>
                  <a:srgbClr val="0070C0"/>
                </a:solidFill>
              </a:rPr>
              <a:t>звились</a:t>
            </a:r>
            <a:r>
              <a:rPr lang="ru-RU" b="1" dirty="0" smtClean="0">
                <a:solidFill>
                  <a:srgbClr val="0070C0"/>
                </a:solidFill>
              </a:rPr>
              <a:t>.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Зв..</a:t>
            </a:r>
            <a:r>
              <a:rPr lang="ru-RU" b="1" dirty="0" err="1" smtClean="0">
                <a:solidFill>
                  <a:srgbClr val="0070C0"/>
                </a:solidFill>
              </a:rPr>
              <a:t>рьки</a:t>
            </a:r>
            <a:r>
              <a:rPr lang="ru-RU" b="1" dirty="0" smtClean="0">
                <a:solidFill>
                  <a:srgbClr val="0070C0"/>
                </a:solidFill>
              </a:rPr>
              <a:t>, заприте норки на крючок!    (По А. </a:t>
            </a:r>
            <a:r>
              <a:rPr lang="ru-RU" b="1" dirty="0" err="1" smtClean="0">
                <a:solidFill>
                  <a:srgbClr val="0070C0"/>
                </a:solidFill>
              </a:rPr>
              <a:t>Милеву</a:t>
            </a:r>
            <a:r>
              <a:rPr lang="ru-RU" b="1" dirty="0" smtClean="0">
                <a:solidFill>
                  <a:srgbClr val="0070C0"/>
                </a:solidFill>
              </a:rPr>
              <a:t>.)    </a:t>
            </a:r>
            <a:r>
              <a:rPr lang="ru-RU" dirty="0" smtClean="0">
                <a:solidFill>
                  <a:srgbClr val="0070C0"/>
                </a:solidFill>
              </a:rPr>
              <a:t>         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                   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  _________________</a:t>
            </a:r>
            <a:r>
              <a:rPr lang="ru-RU" sz="1200" dirty="0" smtClean="0">
                <a:solidFill>
                  <a:srgbClr val="0070C0"/>
                </a:solidFill>
              </a:rPr>
              <a:t>___________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В одном л..сочке ж..ли зайцы на лужайке. </a:t>
            </a: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Опасный </a:t>
            </a:r>
            <a:r>
              <a:rPr lang="ru-RU" b="1" dirty="0" err="1" smtClean="0">
                <a:solidFill>
                  <a:srgbClr val="0070C0"/>
                </a:solidFill>
              </a:rPr>
              <a:t>вра</a:t>
            </a:r>
            <a:r>
              <a:rPr lang="ru-RU" b="1" dirty="0" smtClean="0">
                <a:solidFill>
                  <a:srgbClr val="0070C0"/>
                </a:solidFill>
              </a:rPr>
              <a:t>.. проник в л..сок!  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Но вот на б..</a:t>
            </a:r>
            <a:r>
              <a:rPr lang="ru-RU" b="1" dirty="0" err="1" smtClean="0">
                <a:solidFill>
                  <a:srgbClr val="0070C0"/>
                </a:solidFill>
              </a:rPr>
              <a:t>регу</a:t>
            </a:r>
            <a:r>
              <a:rPr lang="ru-RU" b="1" dirty="0" smtClean="0">
                <a:solidFill>
                  <a:srgbClr val="0070C0"/>
                </a:solidFill>
              </a:rPr>
              <a:t> л..</a:t>
            </a:r>
            <a:r>
              <a:rPr lang="ru-RU" b="1" dirty="0" err="1" smtClean="0">
                <a:solidFill>
                  <a:srgbClr val="0070C0"/>
                </a:solidFill>
              </a:rPr>
              <a:t>сной</a:t>
            </a:r>
            <a:r>
              <a:rPr lang="ru-RU" b="1" dirty="0" smtClean="0">
                <a:solidFill>
                  <a:srgbClr val="0070C0"/>
                </a:solidFill>
              </a:rPr>
              <a:t> р..</a:t>
            </a:r>
            <a:r>
              <a:rPr lang="ru-RU" b="1" dirty="0" err="1" smtClean="0">
                <a:solidFill>
                  <a:srgbClr val="0070C0"/>
                </a:solidFill>
              </a:rPr>
              <a:t>ки</a:t>
            </a:r>
            <a:r>
              <a:rPr lang="ru-RU" b="1" dirty="0" smtClean="0">
                <a:solidFill>
                  <a:srgbClr val="0070C0"/>
                </a:solidFill>
              </a:rPr>
              <a:t> поселилась л..</a:t>
            </a:r>
            <a:r>
              <a:rPr lang="ru-RU" b="1" dirty="0" err="1" smtClean="0">
                <a:solidFill>
                  <a:srgbClr val="0070C0"/>
                </a:solidFill>
              </a:rPr>
              <a:t>сица</a:t>
            </a:r>
            <a:r>
              <a:rPr lang="ru-RU" b="1" dirty="0" smtClean="0">
                <a:solidFill>
                  <a:srgbClr val="0070C0"/>
                </a:solidFill>
              </a:rPr>
              <a:t>. </a:t>
            </a:r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На чистом воздухе в л..су они р..</a:t>
            </a:r>
            <a:r>
              <a:rPr lang="ru-RU" b="1" dirty="0" err="1" smtClean="0">
                <a:solidFill>
                  <a:srgbClr val="0070C0"/>
                </a:solidFill>
              </a:rPr>
              <a:t>звились</a:t>
            </a:r>
            <a:r>
              <a:rPr lang="ru-RU" b="1" dirty="0" smtClean="0">
                <a:solidFill>
                  <a:srgbClr val="0070C0"/>
                </a:solidFill>
              </a:rPr>
              <a:t>.  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Зв..</a:t>
            </a:r>
            <a:r>
              <a:rPr lang="ru-RU" b="1" dirty="0" err="1" smtClean="0">
                <a:solidFill>
                  <a:srgbClr val="0070C0"/>
                </a:solidFill>
              </a:rPr>
              <a:t>рьки</a:t>
            </a:r>
            <a:r>
              <a:rPr lang="ru-RU" b="1" dirty="0" smtClean="0">
                <a:solidFill>
                  <a:srgbClr val="0070C0"/>
                </a:solidFill>
              </a:rPr>
              <a:t>, заприте норки на крючок!   </a:t>
            </a:r>
            <a:r>
              <a:rPr lang="ru-RU" b="1" dirty="0" smtClean="0">
                <a:solidFill>
                  <a:srgbClr val="FF0000"/>
                </a:solidFill>
              </a:rPr>
              <a:t>4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   </a:t>
            </a:r>
            <a:r>
              <a:rPr lang="ru-RU" dirty="0" smtClean="0">
                <a:solidFill>
                  <a:srgbClr val="0070C0"/>
                </a:solidFill>
              </a:rPr>
              <a:t>     </a:t>
            </a:r>
          </a:p>
          <a:p>
            <a:r>
              <a:rPr lang="ru-RU" dirty="0" smtClean="0"/>
              <a:t>Правильно расставил предложения – </a:t>
            </a:r>
            <a:r>
              <a:rPr lang="ru-RU" b="1" dirty="0" smtClean="0"/>
              <a:t>3 б</a:t>
            </a:r>
            <a:r>
              <a:rPr lang="ru-RU" dirty="0" smtClean="0"/>
              <a:t> (1 ошибка – 2 б, 2 ошибки – 1б, 3 ошибки – 0 б); _____                                           </a:t>
            </a:r>
          </a:p>
          <a:p>
            <a:r>
              <a:rPr lang="ru-RU" dirty="0" smtClean="0"/>
              <a:t>Правильно вставили пропущенные буквы </a:t>
            </a:r>
            <a:r>
              <a:rPr lang="ru-RU" b="1" dirty="0" smtClean="0"/>
              <a:t>4 б</a:t>
            </a:r>
            <a:r>
              <a:rPr lang="ru-RU" dirty="0" smtClean="0"/>
              <a:t> (1,2  ошибки – </a:t>
            </a:r>
            <a:r>
              <a:rPr lang="ru-RU" dirty="0" smtClean="0">
                <a:solidFill>
                  <a:srgbClr val="FF0000"/>
                </a:solidFill>
              </a:rPr>
              <a:t>3 б</a:t>
            </a:r>
            <a:r>
              <a:rPr lang="ru-RU" dirty="0" smtClean="0"/>
              <a:t>, 3,4 ошибки – </a:t>
            </a:r>
            <a:r>
              <a:rPr lang="ru-RU" dirty="0" smtClean="0">
                <a:solidFill>
                  <a:srgbClr val="FF0000"/>
                </a:solidFill>
              </a:rPr>
              <a:t>2 б</a:t>
            </a:r>
            <a:r>
              <a:rPr lang="ru-RU" dirty="0" smtClean="0"/>
              <a:t>, 5, 6 ошибок –</a:t>
            </a:r>
            <a:r>
              <a:rPr lang="ru-RU" dirty="0" smtClean="0">
                <a:solidFill>
                  <a:srgbClr val="FF0000"/>
                </a:solidFill>
              </a:rPr>
              <a:t>1 б</a:t>
            </a:r>
            <a:r>
              <a:rPr lang="ru-RU" dirty="0" smtClean="0"/>
              <a:t>, более 6 ошибок </a:t>
            </a:r>
            <a:r>
              <a:rPr lang="ru-RU" dirty="0" smtClean="0">
                <a:solidFill>
                  <a:srgbClr val="FF0000"/>
                </a:solidFill>
              </a:rPr>
              <a:t>0б</a:t>
            </a:r>
            <a:r>
              <a:rPr lang="ru-RU" dirty="0" smtClean="0"/>
              <a:t>);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_____</a:t>
            </a:r>
          </a:p>
          <a:p>
            <a:r>
              <a:rPr lang="ru-RU" dirty="0" smtClean="0"/>
              <a:t>Правильно озаглавил текст – 2 б           </a:t>
            </a:r>
            <a:r>
              <a:rPr lang="ru-RU" dirty="0" smtClean="0">
                <a:solidFill>
                  <a:srgbClr val="FF0000"/>
                </a:solidFill>
              </a:rPr>
              <a:t>____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     </a:t>
            </a:r>
            <a:endParaRPr lang="ru-RU" dirty="0"/>
          </a:p>
        </p:txBody>
      </p:sp>
      <p:pic>
        <p:nvPicPr>
          <p:cNvPr id="4" name="Picture 2" descr="HEDGEHG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6710" y="5214950"/>
            <a:ext cx="1193854" cy="137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Критерии оценивания:    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dirty="0" smtClean="0"/>
              <a:t> - </a:t>
            </a:r>
            <a:r>
              <a:rPr lang="ru-RU" dirty="0" smtClean="0">
                <a:solidFill>
                  <a:srgbClr val="0070C0"/>
                </a:solidFill>
              </a:rPr>
              <a:t>16 – 14 б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dirty="0" smtClean="0"/>
              <a:t> - </a:t>
            </a:r>
            <a:r>
              <a:rPr lang="ru-RU" dirty="0" smtClean="0">
                <a:solidFill>
                  <a:srgbClr val="0070C0"/>
                </a:solidFill>
              </a:rPr>
              <a:t>13 – 9 б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dirty="0" smtClean="0"/>
              <a:t> - </a:t>
            </a:r>
            <a:r>
              <a:rPr lang="ru-RU" dirty="0" smtClean="0">
                <a:solidFill>
                  <a:srgbClr val="0070C0"/>
                </a:solidFill>
              </a:rPr>
              <a:t>8 б                               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dirty="0" smtClean="0"/>
              <a:t> - </a:t>
            </a:r>
            <a:r>
              <a:rPr lang="ru-RU" dirty="0" smtClean="0">
                <a:solidFill>
                  <a:srgbClr val="0070C0"/>
                </a:solidFill>
              </a:rPr>
              <a:t>меньше 8 баллов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     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Организационный момент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Друзья мои, я очень рада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Войти в приветливый наш класс,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 для меня уже награда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Внимание ваших умных глаз.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Я знаю, каждый в классе гений,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Но без труда талант не впрок.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Давайте сочиним урок!? </a:t>
            </a:r>
          </a:p>
          <a:p>
            <a:endParaRPr lang="ru-RU" dirty="0"/>
          </a:p>
        </p:txBody>
      </p:sp>
      <p:pic>
        <p:nvPicPr>
          <p:cNvPr id="4" name="Picture 2" descr="C:\Users\user\Pictures\44.gif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357694"/>
            <a:ext cx="3655475" cy="20949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Всем спасибо за работу!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Солнышко рефлекс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4691082" cy="46910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Причины неграмотного письма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Вот некоторые из них: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• незнание правил;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•знание правила, по неумение их применять;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•дети мало и плохо читают, при чтении допускают ошибки;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• плохо развита память, мыслительные процессы протекают медленно.</a:t>
            </a:r>
          </a:p>
          <a:p>
            <a:endParaRPr lang="ru-RU" dirty="0"/>
          </a:p>
        </p:txBody>
      </p:sp>
      <p:pic>
        <p:nvPicPr>
          <p:cNvPr id="4" name="Picture 8" descr="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142984"/>
            <a:ext cx="214692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Орфографическая зоркость -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это умение замечать орфограммы,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то есть те случаи при письме,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где </a:t>
            </a:r>
            <a:r>
              <a:rPr lang="ru-RU" b="1" dirty="0" smtClean="0">
                <a:solidFill>
                  <a:srgbClr val="0070C0"/>
                </a:solidFill>
              </a:rPr>
              <a:t>при едином произношении</a:t>
            </a:r>
            <a:r>
              <a:rPr lang="ru-RU" dirty="0" smtClean="0">
                <a:solidFill>
                  <a:srgbClr val="0070C0"/>
                </a:solidFill>
              </a:rPr>
              <a:t> возможен </a:t>
            </a:r>
            <a:r>
              <a:rPr lang="ru-RU" b="1" dirty="0" smtClean="0">
                <a:solidFill>
                  <a:srgbClr val="0070C0"/>
                </a:solidFill>
              </a:rPr>
              <a:t>выбор написания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   В умении обнаруживать звук, находящийся в слабой позиции, прежде всего и состоит орфографическая зоркость.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 и оценивание работ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на уроке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Самопроверка</a:t>
            </a:r>
            <a:r>
              <a:rPr lang="ru-RU" dirty="0" smtClean="0">
                <a:solidFill>
                  <a:srgbClr val="0070C0"/>
                </a:solidFill>
              </a:rPr>
              <a:t> – учащиеся проверяют зелёным карандашом;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взаимопроверка</a:t>
            </a:r>
            <a:r>
              <a:rPr lang="ru-RU" dirty="0" smtClean="0">
                <a:solidFill>
                  <a:srgbClr val="0070C0"/>
                </a:solidFill>
              </a:rPr>
              <a:t> – сосед по пате проверяет красным карандашом.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На полях выставляют количество ошибок.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Оценивание</a:t>
            </a:r>
            <a:r>
              <a:rPr lang="ru-RU" dirty="0" smtClean="0">
                <a:solidFill>
                  <a:srgbClr val="0070C0"/>
                </a:solidFill>
              </a:rPr>
              <a:t>: без ошибок – </a:t>
            </a:r>
            <a:r>
              <a:rPr lang="ru-RU" b="1" dirty="0" smtClean="0">
                <a:solidFill>
                  <a:srgbClr val="0070C0"/>
                </a:solidFill>
              </a:rPr>
              <a:t>«5»</a:t>
            </a:r>
            <a:r>
              <a:rPr lang="ru-RU" dirty="0" smtClean="0">
                <a:solidFill>
                  <a:srgbClr val="0070C0"/>
                </a:solidFill>
              </a:rPr>
              <a:t>,  1 ошибка – </a:t>
            </a:r>
            <a:r>
              <a:rPr lang="ru-RU" b="1" dirty="0" smtClean="0">
                <a:solidFill>
                  <a:srgbClr val="0070C0"/>
                </a:solidFill>
              </a:rPr>
              <a:t>«4»</a:t>
            </a:r>
            <a:r>
              <a:rPr lang="ru-RU" dirty="0" smtClean="0">
                <a:solidFill>
                  <a:srgbClr val="0070C0"/>
                </a:solidFill>
              </a:rPr>
              <a:t>, 2 ошибки – </a:t>
            </a:r>
            <a:r>
              <a:rPr lang="ru-RU" b="1" dirty="0" smtClean="0">
                <a:solidFill>
                  <a:srgbClr val="0070C0"/>
                </a:solidFill>
              </a:rPr>
              <a:t>«3»</a:t>
            </a:r>
            <a:r>
              <a:rPr lang="ru-RU" dirty="0" smtClean="0">
                <a:solidFill>
                  <a:srgbClr val="0070C0"/>
                </a:solidFill>
              </a:rPr>
              <a:t>, более 3 –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ошибок </a:t>
            </a:r>
            <a:r>
              <a:rPr lang="ru-RU" b="1" dirty="0" smtClean="0">
                <a:solidFill>
                  <a:srgbClr val="0070C0"/>
                </a:solidFill>
              </a:rPr>
              <a:t>«2»</a:t>
            </a:r>
          </a:p>
          <a:p>
            <a:endParaRPr lang="ru-RU" dirty="0"/>
          </a:p>
        </p:txBody>
      </p:sp>
      <p:pic>
        <p:nvPicPr>
          <p:cNvPr id="1026" name="Picture 2" descr="HEDGEHG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928670"/>
            <a:ext cx="1379536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Словарная работа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Замените одним словом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Небесное светило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Ступеньки, ведущие вверх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Растение, растущее на болоте …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 Храбрый человек - …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Сильный человек - 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Весёлый человек - …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Как называется крупный населённый пункт?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Как одним словом можно назвать жителей страны?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Как называется главный город в стране? 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Словарная работа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Небесное светило </a:t>
            </a:r>
            <a:r>
              <a:rPr lang="ru-RU" b="1" dirty="0" smtClean="0">
                <a:solidFill>
                  <a:srgbClr val="FF0000"/>
                </a:solidFill>
              </a:rPr>
              <a:t>(солнце) 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Ступеньки, ведущие </a:t>
            </a:r>
            <a:r>
              <a:rPr lang="ru-RU" b="1" dirty="0" smtClean="0">
                <a:solidFill>
                  <a:srgbClr val="FF0000"/>
                </a:solidFill>
              </a:rPr>
              <a:t>вверх (лестница) 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Растение, растущее на болоте </a:t>
            </a:r>
            <a:r>
              <a:rPr lang="ru-RU" b="1" dirty="0" smtClean="0">
                <a:solidFill>
                  <a:srgbClr val="FF0000"/>
                </a:solidFill>
              </a:rPr>
              <a:t>(тростник)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 Храбрый человек - … </a:t>
            </a:r>
            <a:r>
              <a:rPr lang="ru-RU" b="1" dirty="0" smtClean="0">
                <a:solidFill>
                  <a:srgbClr val="FF0000"/>
                </a:solidFill>
              </a:rPr>
              <a:t>(храбрец) 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Сильный человек - … </a:t>
            </a:r>
            <a:r>
              <a:rPr lang="ru-RU" b="1" dirty="0" smtClean="0">
                <a:solidFill>
                  <a:srgbClr val="FF0000"/>
                </a:solidFill>
              </a:rPr>
              <a:t>(силач) 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Весёлый человек - … </a:t>
            </a:r>
            <a:r>
              <a:rPr lang="ru-RU" b="1" dirty="0" smtClean="0">
                <a:solidFill>
                  <a:srgbClr val="FF0000"/>
                </a:solidFill>
              </a:rPr>
              <a:t>(весельчак) 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Как называется крупный населённый пункт? </a:t>
            </a:r>
            <a:r>
              <a:rPr lang="ru-RU" b="1" dirty="0" smtClean="0">
                <a:solidFill>
                  <a:srgbClr val="FF0000"/>
                </a:solidFill>
              </a:rPr>
              <a:t>(Город) 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Как одним словом можно назвать жителей страны? </a:t>
            </a:r>
            <a:r>
              <a:rPr lang="ru-RU" b="1" dirty="0" smtClean="0">
                <a:solidFill>
                  <a:srgbClr val="FF0000"/>
                </a:solidFill>
              </a:rPr>
              <a:t>(Народ)</a:t>
            </a:r>
            <a:r>
              <a:rPr lang="ru-RU" b="1" dirty="0" smtClean="0">
                <a:solidFill>
                  <a:srgbClr val="0070C0"/>
                </a:solidFill>
              </a:rPr>
              <a:t>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Как называется главный город в стране? </a:t>
            </a:r>
            <a:r>
              <a:rPr lang="ru-RU" b="1" dirty="0" smtClean="0">
                <a:solidFill>
                  <a:srgbClr val="FF0000"/>
                </a:solidFill>
              </a:rPr>
              <a:t>(Столица)</a:t>
            </a:r>
            <a:r>
              <a:rPr lang="ru-RU" b="1" dirty="0" smtClean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 descr="HEDGEHG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58" y="1428736"/>
            <a:ext cx="1379536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Выборочный диктант.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Выпишите глаголы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Улыбнулись сонные березки,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Растрепали шелковые косы.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Шелестят зеленые сережки,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 горят серебряные росы.              (С.Есенин)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Улыбнулись, растрепали, шелестят,  горят.</a:t>
            </a:r>
            <a:endParaRPr lang="ru-RU" dirty="0"/>
          </a:p>
        </p:txBody>
      </p:sp>
      <p:pic>
        <p:nvPicPr>
          <p:cNvPr id="4" name="Picture 2" descr="HEDGEHG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44" y="2571744"/>
            <a:ext cx="1379536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323</Words>
  <Application>Microsoft Office PowerPoint</Application>
  <PresentationFormat>Экран (4:3)</PresentationFormat>
  <Paragraphs>68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  <vt:variant>
        <vt:lpstr>Произвольные показы</vt:lpstr>
      </vt:variant>
      <vt:variant>
        <vt:i4>3</vt:i4>
      </vt:variant>
    </vt:vector>
  </HeadingPairs>
  <TitlesOfParts>
    <vt:vector size="24" baseType="lpstr">
      <vt:lpstr>Тема Office</vt:lpstr>
      <vt:lpstr>Фрагмент урока по русскому языку Обобщение и систематизация знаний учащихся. Смотр знаний. Путешествие по орфограммам </vt:lpstr>
      <vt:lpstr>Организационный момент</vt:lpstr>
      <vt:lpstr>Причины неграмотного письма</vt:lpstr>
      <vt:lpstr>Орфографическая зоркость - </vt:lpstr>
      <vt:lpstr>Проверка и оценивание работ  на уроке</vt:lpstr>
      <vt:lpstr>Словарная работа Замените одним словом</vt:lpstr>
      <vt:lpstr>Словарная работа Проверка</vt:lpstr>
      <vt:lpstr>Выборочный диктант.  Выпишите глаголы</vt:lpstr>
      <vt:lpstr>Проверка</vt:lpstr>
      <vt:lpstr>К словам множественного числа подберите слова единственного числа и запишите эти слова, выделите орфограммы.  </vt:lpstr>
      <vt:lpstr>Проверка</vt:lpstr>
      <vt:lpstr>ФИЗМИНУТКА</vt:lpstr>
      <vt:lpstr>Подберите слова – антонимы, запишите их через запятую.</vt:lpstr>
      <vt:lpstr>Проверка</vt:lpstr>
      <vt:lpstr>Разделите слова для переноса</vt:lpstr>
      <vt:lpstr>Проверка</vt:lpstr>
      <vt:lpstr>Запишите  предложения так, чтобы получился связный рассказ. Озаглавьте. Вставьте пропущенные буквы. </vt:lpstr>
      <vt:lpstr>Проверка</vt:lpstr>
      <vt:lpstr>Критерии оценивания:      </vt:lpstr>
      <vt:lpstr>Всем спасибо за работу!</vt:lpstr>
      <vt:lpstr>Произвольный показ 1</vt:lpstr>
      <vt:lpstr>Произвольный показ 2</vt:lpstr>
      <vt:lpstr>Произвольный показ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92</cp:revision>
  <dcterms:created xsi:type="dcterms:W3CDTF">2011-07-13T13:44:45Z</dcterms:created>
  <dcterms:modified xsi:type="dcterms:W3CDTF">2014-04-12T11:52:30Z</dcterms:modified>
</cp:coreProperties>
</file>