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58" r:id="rId4"/>
    <p:sldId id="259" r:id="rId5"/>
    <p:sldId id="264" r:id="rId6"/>
    <p:sldId id="265" r:id="rId7"/>
    <p:sldId id="260" r:id="rId8"/>
    <p:sldId id="257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79" autoAdjust="0"/>
    <p:restoredTop sz="94660"/>
  </p:normalViewPr>
  <p:slideViewPr>
    <p:cSldViewPr>
      <p:cViewPr>
        <p:scale>
          <a:sx n="76" d="100"/>
          <a:sy n="76" d="100"/>
        </p:scale>
        <p:origin x="-128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rodnichok-tasht.do.am/serdce.p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2951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Фрагмент урока математики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00"/>
            <a:ext cx="850112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Обобщение и систематизация изученного материала. Смотр знаний.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2" descr="http://rodnichok-tasht.do.am/serdce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43834" y="214290"/>
            <a:ext cx="1345067" cy="1285884"/>
          </a:xfrm>
          <a:prstGeom prst="rect">
            <a:avLst/>
          </a:prstGeom>
          <a:noFill/>
        </p:spPr>
      </p:pic>
      <p:pic>
        <p:nvPicPr>
          <p:cNvPr id="5" name="Picture 2" descr="D:\Фото 1 класс\За честь школы\DSCN119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4575" b="21630"/>
          <a:stretch>
            <a:fillRect/>
          </a:stretch>
        </p:blipFill>
        <p:spPr bwMode="auto">
          <a:xfrm>
            <a:off x="714348" y="3286124"/>
            <a:ext cx="7445441" cy="2445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7242175" y="6245225"/>
            <a:ext cx="1901825" cy="476250"/>
          </a:xfrm>
        </p:spPr>
        <p:txBody>
          <a:bodyPr/>
          <a:lstStyle/>
          <a:p>
            <a:pPr>
              <a:defRPr/>
            </a:pPr>
            <a:fld id="{0A71958A-55E7-48CB-9211-3AA02C63BD8A}" type="slidenum">
              <a:rPr lang="ru-RU"/>
              <a:pPr>
                <a:defRPr/>
              </a:pPr>
              <a:t>10</a:t>
            </a:fld>
            <a:endParaRPr lang="ru-RU"/>
          </a:p>
        </p:txBody>
      </p:sp>
      <p:sp>
        <p:nvSpPr>
          <p:cNvPr id="21507" name="AutoShape 4"/>
          <p:cNvSpPr>
            <a:spLocks noChangeArrowheads="1"/>
          </p:cNvSpPr>
          <p:nvPr/>
        </p:nvSpPr>
        <p:spPr bwMode="auto">
          <a:xfrm>
            <a:off x="1331913" y="4221163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8" name="AutoShape 5"/>
          <p:cNvSpPr>
            <a:spLocks noChangeArrowheads="1"/>
          </p:cNvSpPr>
          <p:nvPr/>
        </p:nvSpPr>
        <p:spPr bwMode="auto">
          <a:xfrm>
            <a:off x="1763713" y="4076700"/>
            <a:ext cx="2952750" cy="649288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09" name="AutoShape 6"/>
          <p:cNvSpPr>
            <a:spLocks noChangeArrowheads="1"/>
          </p:cNvSpPr>
          <p:nvPr/>
        </p:nvSpPr>
        <p:spPr bwMode="auto">
          <a:xfrm>
            <a:off x="4500563" y="2133600"/>
            <a:ext cx="576262" cy="2305050"/>
          </a:xfrm>
          <a:prstGeom prst="upArrow">
            <a:avLst>
              <a:gd name="adj1" fmla="val 50000"/>
              <a:gd name="adj2" fmla="val 1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1510" name="AutoShape 7"/>
          <p:cNvSpPr>
            <a:spLocks noChangeArrowheads="1"/>
          </p:cNvSpPr>
          <p:nvPr/>
        </p:nvSpPr>
        <p:spPr bwMode="auto">
          <a:xfrm>
            <a:off x="5003800" y="1989138"/>
            <a:ext cx="2952750" cy="649287"/>
          </a:xfrm>
          <a:prstGeom prst="rightArrow">
            <a:avLst>
              <a:gd name="adj1" fmla="val 50000"/>
              <a:gd name="adj2" fmla="val 1136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1511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5300663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924175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1863" y="836613"/>
            <a:ext cx="7810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WordArt 12"/>
          <p:cNvSpPr>
            <a:spLocks noChangeArrowheads="1" noChangeShapeType="1" noTextEdit="1"/>
          </p:cNvSpPr>
          <p:nvPr/>
        </p:nvSpPr>
        <p:spPr bwMode="auto">
          <a:xfrm>
            <a:off x="684213" y="333375"/>
            <a:ext cx="4751387" cy="10795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kern="10" spc="-18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99FF99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"Лесенка успеха"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Организационный момент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Математику, друзья,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Не любить никак нельзя.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Очень строгая наука,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Очень точная наука,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Интересная наука —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Эта математика!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r="46124"/>
          <a:stretch>
            <a:fillRect/>
          </a:stretch>
        </p:blipFill>
        <p:spPr bwMode="auto">
          <a:xfrm>
            <a:off x="5357818" y="1643050"/>
            <a:ext cx="3143272" cy="4378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Устный счёт.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 fontScale="70000" lnSpcReduction="20000"/>
          </a:bodyPr>
          <a:lstStyle/>
          <a:p>
            <a:r>
              <a:rPr lang="ru-RU" sz="2800" b="1" dirty="0" smtClean="0">
                <a:solidFill>
                  <a:srgbClr val="0070C0"/>
                </a:solidFill>
              </a:rPr>
              <a:t>«Наш класс»</a:t>
            </a:r>
          </a:p>
          <a:p>
            <a:r>
              <a:rPr lang="ru-RU" sz="2800" dirty="0" smtClean="0"/>
              <a:t>* 5 умножьте на количество парт во втором ряду (4 </a:t>
            </a:r>
            <a:r>
              <a:rPr lang="ru-RU" sz="2800" dirty="0" err="1" smtClean="0"/>
              <a:t>х</a:t>
            </a:r>
            <a:r>
              <a:rPr lang="ru-RU" sz="2800" dirty="0" smtClean="0"/>
              <a:t> 5=20);</a:t>
            </a:r>
          </a:p>
          <a:p>
            <a:r>
              <a:rPr lang="ru-RU" sz="2800" dirty="0" smtClean="0"/>
              <a:t>* полученное число увеличьте в два раза (20х2=40);</a:t>
            </a:r>
          </a:p>
          <a:p>
            <a:r>
              <a:rPr lang="ru-RU" sz="2800" dirty="0" smtClean="0"/>
              <a:t>* из этого числа вычтите количество девочек в вашем классе (40-13=27);</a:t>
            </a:r>
          </a:p>
          <a:p>
            <a:r>
              <a:rPr lang="ru-RU" sz="2800" dirty="0" smtClean="0"/>
              <a:t>* полученное число увеличьте саму на себя (27+ 27=54);</a:t>
            </a:r>
          </a:p>
          <a:p>
            <a:r>
              <a:rPr lang="ru-RU" sz="2800" dirty="0" smtClean="0"/>
              <a:t>* уменьши полученное число в 9 раз (54 : 6=9).</a:t>
            </a:r>
          </a:p>
          <a:p>
            <a:r>
              <a:rPr lang="ru-RU" sz="2800" b="1" dirty="0" smtClean="0"/>
              <a:t>Если у вас получилось число 9, то вы все сделали правильно, молодцы!</a:t>
            </a:r>
            <a:endParaRPr lang="ru-RU" sz="2800" dirty="0" smtClean="0"/>
          </a:p>
          <a:p>
            <a:endParaRPr lang="ru-RU" sz="2800" b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sz="3800" b="1" dirty="0" smtClean="0">
                <a:solidFill>
                  <a:srgbClr val="0070C0"/>
                </a:solidFill>
              </a:rPr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«Веселые задачки»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Коля старше Маши на 2 года. Маша младше Коли на 2 года. А Леша старше Маши на 4 года, но младше Лени на 1 год. Кто старше?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7978" t="56675"/>
          <a:stretch>
            <a:fillRect/>
          </a:stretch>
        </p:blipFill>
        <p:spPr bwMode="auto">
          <a:xfrm>
            <a:off x="7715272" y="2571744"/>
            <a:ext cx="1109635" cy="1638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Задача в стихах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Солнце льет на землю свет,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Рыжик прячется в траве.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Рядом, тут же в желтых платьях,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Их еще 12 братьев.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 кузовок я их все спрятал,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Вдруг гляжу — в траве маслята.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15 тех маслят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 кузовке уже лежат.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А ответ у вас готов: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Сколько я нашел грибков?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7467" t="12216" r="41493" b="29219"/>
          <a:stretch>
            <a:fillRect/>
          </a:stretch>
        </p:blipFill>
        <p:spPr bwMode="auto">
          <a:xfrm>
            <a:off x="5786446" y="3929066"/>
            <a:ext cx="257176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8" descr="a21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1071546"/>
            <a:ext cx="1309697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p13"/>
          <p:cNvPicPr>
            <a:picLocks noChangeAspect="1" noChangeArrowheads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1538" y="214290"/>
            <a:ext cx="1222378" cy="145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8" descr="butterfly1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13" y="2500313"/>
            <a:ext cx="952500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357322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Разгадайте правило, по которому составлен ряд чисел, и назовите в ряду еще четыре выражения.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1) 5+4    9-2     7+4      11-2</a:t>
            </a:r>
          </a:p>
          <a:p>
            <a:pPr>
              <a:buNone/>
            </a:pPr>
            <a:r>
              <a:rPr lang="ru-RU" b="1" dirty="0" smtClean="0"/>
              <a:t>2) 26+20    46-10    36+20     56-10</a:t>
            </a:r>
          </a:p>
          <a:p>
            <a:pPr>
              <a:buNone/>
            </a:pPr>
            <a:r>
              <a:rPr lang="ru-RU" b="1" dirty="0" smtClean="0"/>
              <a:t>3) 22+3    25-2    23+3     26-2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Содержимое 5" descr="сова с указкой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500438"/>
            <a:ext cx="2304256" cy="22673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Проверка: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1)5+4    9-2     7+4      11-2  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(9+4    13-2    11+4     15 - 2)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2)26+20   46-10   36+20     56-10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(46+20    66-10     56+20    76 - 10</a:t>
            </a:r>
          </a:p>
          <a:p>
            <a:pPr>
              <a:buNone/>
            </a:pPr>
            <a:r>
              <a:rPr lang="ru-RU" b="1" dirty="0" smtClean="0">
                <a:solidFill>
                  <a:srgbClr val="00B050"/>
                </a:solidFill>
              </a:rPr>
              <a:t>3)22+3    25-2    23+3     26-2 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(24+3      27-2    25+3      28 - 2)</a:t>
            </a:r>
          </a:p>
          <a:p>
            <a:endParaRPr lang="ru-RU" smtClean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790955"/>
            <a:ext cx="2984375" cy="306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>
                <a:solidFill>
                  <a:srgbClr val="FF0000"/>
                </a:solidFill>
              </a:rPr>
              <a:t>Физминутка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70C0"/>
                </a:solidFill>
              </a:rPr>
              <a:t>Отложите-ка тетрадки!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Раз! Два!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Становитесь на зарядку!</a:t>
            </a:r>
          </a:p>
          <a:p>
            <a:pPr>
              <a:buNone/>
            </a:pPr>
            <a:r>
              <a:rPr lang="ru-RU" b="1" i="1" dirty="0" smtClean="0">
                <a:solidFill>
                  <a:srgbClr val="0070C0"/>
                </a:solidFill>
              </a:rPr>
              <a:t>     Раз! Два!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Сладко, сладко потянулись,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И прогнулись, и пригнулись!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Ваши мышцы все проснулись?  Да!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Ваши губки улыбнулись?  Да!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Пальчики к письму готовы?  Да!</a:t>
            </a:r>
            <a:br>
              <a:rPr lang="ru-RU" b="1" i="1" dirty="0" smtClean="0">
                <a:solidFill>
                  <a:srgbClr val="0070C0"/>
                </a:solidFill>
              </a:rPr>
            </a:br>
            <a:r>
              <a:rPr lang="ru-RU" b="1" i="1" dirty="0" smtClean="0">
                <a:solidFill>
                  <a:srgbClr val="0070C0"/>
                </a:solidFill>
              </a:rPr>
              <a:t>Мы работать будем снова?   Да!</a:t>
            </a:r>
            <a:r>
              <a:rPr lang="ru-RU" b="1" dirty="0" smtClean="0">
                <a:solidFill>
                  <a:srgbClr val="0070C0"/>
                </a:solidFill>
              </a:rPr>
              <a:t/>
            </a:r>
            <a:br>
              <a:rPr lang="ru-RU" b="1" dirty="0" smtClean="0">
                <a:solidFill>
                  <a:srgbClr val="0070C0"/>
                </a:solidFill>
              </a:rPr>
            </a:b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18m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785794"/>
            <a:ext cx="20161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Самостоятельная работа на индивидуальных листах. Приложение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BIRD65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3429000"/>
            <a:ext cx="2039938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Оценивание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Самооценка (Дети проверяют зелёным карандашом.)</a:t>
            </a:r>
          </a:p>
          <a:p>
            <a:r>
              <a:rPr lang="ru-RU" b="1" dirty="0" err="1" smtClean="0">
                <a:solidFill>
                  <a:srgbClr val="0070C0"/>
                </a:solidFill>
              </a:rPr>
              <a:t>Взаимооценка</a:t>
            </a:r>
            <a:r>
              <a:rPr lang="ru-RU" b="1" dirty="0" smtClean="0">
                <a:solidFill>
                  <a:srgbClr val="0070C0"/>
                </a:solidFill>
              </a:rPr>
              <a:t> (Сосед по парте проверяет красным карандашом.)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Оценка родителей</a:t>
            </a:r>
          </a:p>
          <a:p>
            <a:r>
              <a:rPr lang="ru-RU" b="1" dirty="0" smtClean="0"/>
              <a:t>Критерии оценивания:    </a:t>
            </a:r>
            <a:r>
              <a:rPr lang="ru-RU" dirty="0" smtClean="0"/>
              <a:t>21-19 б. – «5»</a:t>
            </a:r>
          </a:p>
          <a:p>
            <a:pPr>
              <a:buNone/>
            </a:pPr>
            <a:r>
              <a:rPr lang="ru-RU" dirty="0" smtClean="0"/>
              <a:t>                                                 18 – 14 б. – «4»</a:t>
            </a:r>
          </a:p>
          <a:p>
            <a:pPr>
              <a:buNone/>
            </a:pPr>
            <a:r>
              <a:rPr lang="ru-RU" dirty="0" smtClean="0"/>
              <a:t>                                                 13 - 10 б. – «3»</a:t>
            </a:r>
          </a:p>
          <a:p>
            <a:pPr>
              <a:buNone/>
            </a:pPr>
            <a:r>
              <a:rPr lang="ru-RU" dirty="0" smtClean="0"/>
              <a:t>                                                  Ниже 10 баллов – «2» 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</TotalTime>
  <Words>196</Words>
  <Application>Microsoft Office PowerPoint</Application>
  <PresentationFormat>Экран (4:3)</PresentationFormat>
  <Paragraphs>43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 Фрагмент урока математики</vt:lpstr>
      <vt:lpstr>Организационный момент</vt:lpstr>
      <vt:lpstr>Устный счёт.</vt:lpstr>
      <vt:lpstr>Задача в стихах</vt:lpstr>
      <vt:lpstr>Разгадайте правило, по которому составлен ряд чисел, и назовите в ряду еще четыре выражения.</vt:lpstr>
      <vt:lpstr>Проверка:</vt:lpstr>
      <vt:lpstr>Физминутка</vt:lpstr>
      <vt:lpstr>Презентация PowerPoint</vt:lpstr>
      <vt:lpstr>Оценивание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30</cp:revision>
  <dcterms:modified xsi:type="dcterms:W3CDTF">2014-04-12T11:52:57Z</dcterms:modified>
</cp:coreProperties>
</file>