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62" r:id="rId6"/>
    <p:sldId id="263" r:id="rId7"/>
    <p:sldId id="259" r:id="rId8"/>
    <p:sldId id="260" r:id="rId9"/>
    <p:sldId id="261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742E-AA5D-4A88-8296-5975B0CC720F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DF7B-2D4A-4F20-ACD6-4F48CB4517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742E-AA5D-4A88-8296-5975B0CC720F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DF7B-2D4A-4F20-ACD6-4F48CB4517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742E-AA5D-4A88-8296-5975B0CC720F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DF7B-2D4A-4F20-ACD6-4F48CB4517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742E-AA5D-4A88-8296-5975B0CC720F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DF7B-2D4A-4F20-ACD6-4F48CB4517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742E-AA5D-4A88-8296-5975B0CC720F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DF7B-2D4A-4F20-ACD6-4F48CB4517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742E-AA5D-4A88-8296-5975B0CC720F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DF7B-2D4A-4F20-ACD6-4F48CB4517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742E-AA5D-4A88-8296-5975B0CC720F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DF7B-2D4A-4F20-ACD6-4F48CB4517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742E-AA5D-4A88-8296-5975B0CC720F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DF7B-2D4A-4F20-ACD6-4F48CB4517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742E-AA5D-4A88-8296-5975B0CC720F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DF7B-2D4A-4F20-ACD6-4F48CB4517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742E-AA5D-4A88-8296-5975B0CC720F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DF7B-2D4A-4F20-ACD6-4F48CB4517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F742E-AA5D-4A88-8296-5975B0CC720F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DF7B-2D4A-4F20-ACD6-4F48CB4517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F742E-AA5D-4A88-8296-5975B0CC720F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7DF7B-2D4A-4F20-ACD6-4F48CB4517D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vampodarok.com/stihi.php?stih=1160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034.radikal.ru/0904/79/d8952e2998f4.jpg" TargetMode="External"/><Relationship Id="rId2" Type="http://schemas.openxmlformats.org/officeDocument/2006/relationships/hyperlink" Target="http://www.vampodarok.com/stihi.php?stih=116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0"/>
            <a:ext cx="7772400" cy="1470025"/>
          </a:xfrm>
        </p:spPr>
        <p:txBody>
          <a:bodyPr>
            <a:normAutofit/>
          </a:bodyPr>
          <a:lstStyle/>
          <a:p>
            <a:r>
              <a:rPr lang="ru-RU" sz="5500" b="1" i="1" dirty="0" smtClean="0">
                <a:solidFill>
                  <a:srgbClr val="003399"/>
                </a:solidFill>
              </a:rPr>
              <a:t>Вербное воскресенье</a:t>
            </a:r>
            <a:endParaRPr lang="ru-RU" sz="5500" b="1" i="1" dirty="0">
              <a:solidFill>
                <a:srgbClr val="0033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://im0-tub-ru.yandex.net/i?id=106249206-0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708" y="1556792"/>
            <a:ext cx="8580471" cy="49886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4" descr="C:\Documents and Settings\Ирина\Мои документы\Мои рисунки\николай крутов.jpg"/>
          <p:cNvPicPr>
            <a:picLocks noChangeAspect="1"/>
          </p:cNvPicPr>
          <p:nvPr/>
        </p:nvPicPr>
        <p:blipFill>
          <a:blip r:embed="rId2" cstate="print">
            <a:lum bright="-8000" contrast="6000"/>
          </a:blip>
          <a:srcRect/>
          <a:stretch>
            <a:fillRect/>
          </a:stretch>
        </p:blipFill>
        <p:spPr bwMode="auto">
          <a:xfrm>
            <a:off x="523875" y="357188"/>
            <a:ext cx="6151563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804248" y="1124744"/>
            <a:ext cx="20882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+mj-lt"/>
                <a:cs typeface="Times New Roman" pitchFamily="18" charset="0"/>
              </a:rPr>
              <a:t>Освящённую вербу  хранили в самом важном месте – возле икон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4572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С утра повсюду звон колоколов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И благодать течет туманом вешним,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И люди пробираются неспешно,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По улочкам старинных городов.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И бережно сжимают ветви вербы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Как символ христианской вечной веры,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Как свечи в храме, в этот день весенний,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В пресветлое святое воскресенье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И этой верой душу напитая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Живет и процветает Русь Святая.</a:t>
            </a:r>
            <a:br>
              <a:rPr lang="ru-RU" sz="2400" dirty="0"/>
            </a:br>
            <a:r>
              <a:rPr lang="ru-RU" sz="2400" dirty="0" smtClean="0"/>
              <a:t> </a:t>
            </a:r>
            <a:r>
              <a:rPr lang="ru-RU" sz="2400" u="sng" dirty="0" smtClean="0">
                <a:hlinkClick r:id="rId2"/>
              </a:rPr>
              <a:t>http</a:t>
            </a:r>
            <a:r>
              <a:rPr lang="ru-RU" sz="2400" u="sng" dirty="0">
                <a:hlinkClick r:id="rId2"/>
              </a:rPr>
              <a:t>://www.vampodarok.com/stihi.php?stih=1160</a:t>
            </a:r>
            <a:endParaRPr lang="ru-RU" sz="2400" dirty="0"/>
          </a:p>
        </p:txBody>
      </p:sp>
      <p:pic>
        <p:nvPicPr>
          <p:cNvPr id="21506" name="Picture 2" descr="http://im5-tub-ru.yandex.net/i?id=144409822-6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548680"/>
            <a:ext cx="3959960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b="1" i="1" dirty="0" smtClean="0"/>
              <a:t>Литература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http://www.vampodarok.com/stihi.php?stih=1160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http://img0.liveinternet.ru/images/attach/c/0/42/412/42412323_23154854_i8855nn.gif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http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://kinderlibrary.files.wordpress.com/2010/03/23079266_vv2.jpg?w=480&amp;h=439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http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://www.cirota.ru/forum/images/103/103651.jpeg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http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hlinkClick r:id="rId3"/>
              </a:rPr>
              <a:t>://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i034.radikal.ru/0904/79/d8952e2998f4.jpg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http://s006.radikal.ru/i214/1003/e4/fd7619990d30.jpg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m5-tub-ru.yandex.net/i?id=211405093-3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2416" y="3068960"/>
            <a:ext cx="2181584" cy="2796902"/>
          </a:xfrm>
          <a:prstGeom prst="rect">
            <a:avLst/>
          </a:prstGeom>
          <a:noFill/>
        </p:spPr>
      </p:pic>
      <p:sp>
        <p:nvSpPr>
          <p:cNvPr id="23558" name="AutoShape 6" descr="https://docs.google.com/viewer?url=http%3A%2F%2Fnsportal.ru%2Fsites%2Fdefault%2Ffiles%2F2013%2F1%2Fprezentaciya1_46.pptx&amp;docid=a4518043907223e621d1bfd0f235bdb2&amp;a=bi&amp;pagenumber=3&amp;w=52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60" name="Picture 8" descr="https://docs.google.com/viewer?url=http%3A%2F%2Fnsportal.ru%2Fsites%2Fdefault%2Ffiles%2F2013%2F1%2Fprezentaciya1_46.pptx&amp;docid=a4518043907223e621d1bfd0f235bdb2&amp;a=bi&amp;pagenumber=3&amp;w=5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6768753" cy="507656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79512" y="5445224"/>
            <a:ext cx="79581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Презентацию подготовила:</a:t>
            </a:r>
          </a:p>
          <a:p>
            <a:r>
              <a:rPr lang="ru-RU" sz="2400" b="1" i="1" dirty="0" smtClean="0"/>
              <a:t>учитель начальных классов МАОУ СОШ №8 г. Шарыпово</a:t>
            </a:r>
          </a:p>
          <a:p>
            <a:r>
              <a:rPr lang="ru-RU" sz="2400" b="1" i="1" dirty="0" smtClean="0"/>
              <a:t>Загоровская Галина Леонидовна</a:t>
            </a:r>
            <a:endParaRPr lang="ru-RU" sz="24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11960" y="47667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/>
              <a:t>В последнее воскресенье перед Пасхой, согласно православному календарю, Господь вошел в Иерусалим. На Руси этот праздник называют Вербным воскресеньем</a:t>
            </a:r>
            <a:r>
              <a:rPr lang="ru-RU" dirty="0"/>
              <a:t>.</a:t>
            </a:r>
          </a:p>
        </p:txBody>
      </p:sp>
      <p:pic>
        <p:nvPicPr>
          <p:cNvPr id="14338" name="Picture 2" descr="http://im6-tub-ru.yandex.net/i?id=171015863-1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780928"/>
            <a:ext cx="4872541" cy="3654406"/>
          </a:xfrm>
          <a:prstGeom prst="rect">
            <a:avLst/>
          </a:prstGeom>
          <a:noFill/>
        </p:spPr>
      </p:pic>
      <p:pic>
        <p:nvPicPr>
          <p:cNvPr id="14340" name="Picture 4" descr="http://im6-tub-ru.yandex.net/i?id=134673227-2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350" y="476672"/>
            <a:ext cx="3700251" cy="338437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95536" y="429309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/>
              <a:t>Вербы на </a:t>
            </a:r>
            <a:r>
              <a:rPr lang="ru-RU" sz="2400" b="1" i="1" dirty="0" smtClean="0"/>
              <a:t>Руси</a:t>
            </a:r>
          </a:p>
          <a:p>
            <a:r>
              <a:rPr lang="ru-RU" sz="2400" b="1" i="1" dirty="0" smtClean="0"/>
              <a:t> символизируют</a:t>
            </a:r>
          </a:p>
          <a:p>
            <a:r>
              <a:rPr lang="ru-RU" sz="2400" b="1" i="1" dirty="0" smtClean="0"/>
              <a:t>пальмовые ветви</a:t>
            </a:r>
            <a:r>
              <a:rPr lang="ru-RU" sz="2400" b="1" i="1" dirty="0"/>
              <a:t>.</a:t>
            </a:r>
            <a:endParaRPr lang="ru-RU" sz="2400" b="1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 descr="http://images.google.ru/url?q=http://img1.liveinternet.ru/images/attach/b/3/23/79/23079266_VV2.jpg&amp;usg=AFQjCNHZzm6iBSQZRhJDUWU5KVlFEgQTmg"/>
          <p:cNvPicPr>
            <a:picLocks noChangeAspect="1"/>
          </p:cNvPicPr>
          <p:nvPr/>
        </p:nvPicPr>
        <p:blipFill>
          <a:blip r:embed="rId2" cstate="print">
            <a:lum contrast="4000"/>
          </a:blip>
          <a:srcRect/>
          <a:stretch>
            <a:fillRect/>
          </a:stretch>
        </p:blipFill>
        <p:spPr bwMode="auto">
          <a:xfrm>
            <a:off x="1403648" y="188640"/>
            <a:ext cx="6420975" cy="54292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467544" y="5589240"/>
            <a:ext cx="83884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+mj-lt"/>
                <a:cs typeface="Times New Roman" pitchFamily="18" charset="0"/>
              </a:rPr>
              <a:t>Верба стала символом одного из важнейших праздников христианского календаря – Пальмового, а у нас – Вербного воскресения, предшествующего Пасхе. </a:t>
            </a:r>
            <a:endParaRPr lang="ru-RU" sz="2000" b="1" i="1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con_03027_Vhod_Gospoden_v_Ierusali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4752528" cy="632382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220072" y="117693"/>
            <a:ext cx="33123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Согласно Библии, В ЭТОТ день Иисус на молодом осле – символе кротости и миролюбия – торжественно въехал в ворота Иерусалима. Собравшиеся люди приветствовали его как Мессию. Они размахивали пальмовыми ветками, расстилали перед Ним свои одежды и пели Вход Господень в Иерусалим. Русская икона.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9872" y="332656"/>
            <a:ext cx="52565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В церквях в этот день проводятся всенощные бдения: прихожане молятся, как бы встречая Господа, держа в руках ветки вербы, цветы и горящие свечи.</a:t>
            </a:r>
          </a:p>
        </p:txBody>
      </p:sp>
      <p:pic>
        <p:nvPicPr>
          <p:cNvPr id="20482" name="Picture 2" descr="http://im1-tub-ru.yandex.net/i?id=327366373-6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921968"/>
            <a:ext cx="2880320" cy="3570645"/>
          </a:xfrm>
          <a:prstGeom prst="rect">
            <a:avLst/>
          </a:prstGeom>
          <a:noFill/>
        </p:spPr>
      </p:pic>
      <p:pic>
        <p:nvPicPr>
          <p:cNvPr id="20484" name="Picture 4" descr="http://im4-tub-ru.yandex.net/i?id=655176351-3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2952328" cy="4428492"/>
          </a:xfrm>
          <a:prstGeom prst="rect">
            <a:avLst/>
          </a:prstGeom>
          <a:noFill/>
        </p:spPr>
      </p:pic>
      <p:pic>
        <p:nvPicPr>
          <p:cNvPr id="20486" name="Picture 6" descr="http://im2-tub-ru.yandex.net/i?id=115803192-3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2060848"/>
            <a:ext cx="2534682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70428133346339ce65c4b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2406" y="428604"/>
            <a:ext cx="5252748" cy="3792484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3" name="Рисунок 2" descr="583_17_074.jpg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5" y="332656"/>
            <a:ext cx="2949263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95536" y="4509120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+mj-lt"/>
                <a:cs typeface="Times New Roman" pitchFamily="18" charset="0"/>
              </a:rPr>
              <a:t>В Вербное воскресенье устраивались вербные базары, на которых можно было купить сладости, игрушки, книги, а также пучки вербы с привязанными к ним бумажными ангелочками. </a:t>
            </a:r>
            <a:endParaRPr lang="ru-RU" sz="2400" b="1" i="1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88024" y="332656"/>
            <a:ext cx="457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В некоторых местах нашей страны в этот день пеклись лепешки или бублики, которые после освящения в церкви давались всем членам семьи и скотине, чтобы никто не болел в течение года.</a:t>
            </a:r>
          </a:p>
        </p:txBody>
      </p:sp>
      <p:pic>
        <p:nvPicPr>
          <p:cNvPr id="15362" name="Picture 2" descr="http://im5-tub-ru.yandex.net/i?id=159071419-6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501008"/>
            <a:ext cx="4104456" cy="3141165"/>
          </a:xfrm>
          <a:prstGeom prst="rect">
            <a:avLst/>
          </a:prstGeom>
          <a:noFill/>
        </p:spPr>
      </p:pic>
      <p:pic>
        <p:nvPicPr>
          <p:cNvPr id="15364" name="Picture 4" descr="http://im1-tub-ru.yandex.net/i?id=108691906-3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4355976" cy="3266982"/>
          </a:xfrm>
          <a:prstGeom prst="rect">
            <a:avLst/>
          </a:prstGeom>
          <a:noFill/>
        </p:spPr>
      </p:pic>
      <p:pic>
        <p:nvPicPr>
          <p:cNvPr id="15366" name="Picture 6" descr="http://im7-tub-ru.yandex.net/i?id=38416379-2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3097764"/>
            <a:ext cx="3456384" cy="35427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docs.google.com/viewer?url=http%3A%2F%2Fnsportal.ru%2Fsites%2Fdefault%2Ffiles%2F2013%2F1%2Fprezentaciya1_46.pptx&amp;docid=a4518043907223e621d1bfd0f235bdb2&amp;a=bi&amp;pagenumber=7&amp;w=5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256917" cy="619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239</Words>
  <Application>Microsoft Office PowerPoint</Application>
  <PresentationFormat>Экран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Вербное воскресенье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Литература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Вербное воскресенье</dc:title>
  <dc:creator>RePack by SPecialiST</dc:creator>
  <cp:lastModifiedBy>RePack by SPecialiST</cp:lastModifiedBy>
  <cp:revision>6</cp:revision>
  <dcterms:created xsi:type="dcterms:W3CDTF">2014-04-07T10:05:41Z</dcterms:created>
  <dcterms:modified xsi:type="dcterms:W3CDTF">2014-04-07T10:56:04Z</dcterms:modified>
</cp:coreProperties>
</file>