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287" r:id="rId4"/>
    <p:sldId id="267" r:id="rId5"/>
    <p:sldId id="288" r:id="rId6"/>
    <p:sldId id="265" r:id="rId7"/>
    <p:sldId id="289" r:id="rId8"/>
    <p:sldId id="263" r:id="rId9"/>
    <p:sldId id="292" r:id="rId10"/>
    <p:sldId id="264" r:id="rId11"/>
    <p:sldId id="260" r:id="rId12"/>
    <p:sldId id="268" r:id="rId13"/>
    <p:sldId id="270" r:id="rId14"/>
    <p:sldId id="271" r:id="rId15"/>
    <p:sldId id="272" r:id="rId16"/>
    <p:sldId id="273" r:id="rId17"/>
    <p:sldId id="274" r:id="rId18"/>
    <p:sldId id="276" r:id="rId19"/>
    <p:sldId id="282" r:id="rId20"/>
    <p:sldId id="293" r:id="rId21"/>
    <p:sldId id="258" r:id="rId22"/>
    <p:sldId id="298" r:id="rId23"/>
  </p:sldIdLst>
  <p:sldSz cx="9144000" cy="6858000" type="screen4x3"/>
  <p:notesSz cx="6858000" cy="9144000"/>
  <p:custShowLst>
    <p:custShow name="Произвольный показ 1" id="0">
      <p:sldLst>
        <p:sld r:id="rId22"/>
        <p:sld r:id="rId22"/>
      </p:sldLst>
    </p:custShow>
    <p:custShow name="Произвольный показ 2" id="1">
      <p:sldLst>
        <p:sld r:id="rId22"/>
      </p:sldLst>
    </p:custShow>
    <p:custShow name="Произвольный показ 3" id="2">
      <p:sldLst>
        <p:sld r:id="rId22"/>
        <p:sld r:id="rId22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Школьная мотивация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400" dirty="0">
                        <a:solidFill>
                          <a:srgbClr val="FF0000"/>
                        </a:solidFill>
                      </a:rPr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4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4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24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учебная мотивация</c:v>
                </c:pt>
                <c:pt idx="1">
                  <c:v>учебная мотивация</c:v>
                </c:pt>
                <c:pt idx="2">
                  <c:v>Игровая мотивация</c:v>
                </c:pt>
                <c:pt idx="3">
                  <c:v>Низкий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28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581194711772202E-2"/>
                  <c:y val="-0.19023796703596571"/>
                </c:manualLayout>
              </c:layout>
              <c:spPr/>
              <c:txPr>
                <a:bodyPr/>
                <a:lstStyle/>
                <a:p>
                  <a:pPr>
                    <a:defRPr sz="28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en-US" dirty="0">
                        <a:solidFill>
                          <a:srgbClr val="FF0000"/>
                        </a:solidFill>
                      </a:rPr>
                      <a:t>1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Не сформировано </c:v>
                </c:pt>
                <c:pt idx="1">
                  <c:v>Высокий уровень</c:v>
                </c:pt>
                <c:pt idx="2">
                  <c:v>Средний уровень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25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800" dirty="0">
                        <a:solidFill>
                          <a:srgbClr val="FF0000"/>
                        </a:solidFill>
                      </a:rPr>
                      <a:t>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en-US" dirty="0">
                        <a:solidFill>
                          <a:srgbClr val="FF0000"/>
                        </a:solidFill>
                      </a:rPr>
                      <a:t>7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en-US" dirty="0">
                        <a:solidFill>
                          <a:srgbClr val="FF0000"/>
                        </a:solidFill>
                      </a:rPr>
                      <a:t>1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или заниженная самооценка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12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5.7755054923690423E-2"/>
                  <c:y val="-9.9317427031551081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FF0000"/>
                        </a:solidFill>
                      </a:defRPr>
                    </a:pPr>
                    <a:r>
                      <a:rPr lang="en-US" sz="2800" dirty="0">
                        <a:solidFill>
                          <a:srgbClr val="FF0000"/>
                        </a:solidFill>
                      </a:rPr>
                      <a:t>17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8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8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Хороший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</c:v>
                </c:pt>
                <c:pt idx="1">
                  <c:v>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71CC1-C41A-41DF-BDD6-E915849A983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7D6A-E5A3-45BE-BB8C-2DFDE5DC6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odnichok-tasht.do.am/serdce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odnichok-tasht.do.am/serdce.png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odnichok-tasht.do.am/serdce.png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odnichok-tasht.do.am/serdce.png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odnichok-tasht.do.am/serdce.png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odnichok-tasht.do.am/serdce.png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odnichok-tasht.do.am/serdce.p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odnichok-tasht.do.am/serdce.p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odnichok-tasht.do.am/serdce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odnichok-tasht.do.am/serdce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rodnichok-tasht.do.am/serdce.png" TargetMode="Externa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odnichok-tasht.do.am/serdce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16.jpeg"/><Relationship Id="rId2" Type="http://schemas.openxmlformats.org/officeDocument/2006/relationships/hyperlink" Target="http://rodnichok-tasht.do.am/serdce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11" Type="http://schemas.openxmlformats.org/officeDocument/2006/relationships/image" Target="../media/image2.png"/><Relationship Id="rId5" Type="http://schemas.openxmlformats.org/officeDocument/2006/relationships/image" Target="../media/image21.jpeg"/><Relationship Id="rId10" Type="http://schemas.openxmlformats.org/officeDocument/2006/relationships/hyperlink" Target="http://rodnichok-tasht.do.am/serdce.png" TargetMode="External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odnichok-tasht.do.am/serdce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rodnichok-tasht.do.am/serdce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rodnichok-tasht.do.am/serdce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rodnichok-tasht.do.am/serdce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odnichok-tasht.do.am/serdce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odnichok-tasht.do.am/serdce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&#1092;&#1080;&#1088;&#1084;&#1072;-&#1101;&#1082;&#1089;&#1090;&#1088;&#1072;&#1082;&#1090;-&#1084;&#1086;&#1083;&#1086;&#1076;&#1086;&#1089;&#1090;&#1080;.&#1088;&#1092;/mega_ekstrakti/5_trexetapnie_1/img/12_serdce.jpg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odnichok-tasht.do.am/serdce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7000924" cy="114300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tabLst>
                <a:tab pos="1752600" algn="l"/>
              </a:tabLst>
            </a:pPr>
            <a:r>
              <a:rPr lang="ru-RU" sz="20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ea typeface="Times New Roman"/>
                <a:cs typeface="Times New Roman"/>
              </a:rPr>
            </a:br>
            <a:r>
              <a:rPr lang="ru-RU" sz="20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ea typeface="Times New Roman"/>
                <a:cs typeface="Times New Roman"/>
              </a:rPr>
            </a:br>
            <a:r>
              <a:rPr lang="ru-RU" sz="18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МУНИЦИПАЛЬНОЕ БЮДЖЕТНОЕ ОБРАЗОВАТЕЛЬНОЕ УЧРЕЖДЕНИЕ</a:t>
            </a:r>
            <a:r>
              <a:rPr lang="ru-RU" sz="1800" dirty="0" smtClean="0">
                <a:ea typeface="Times New Roman"/>
                <a:cs typeface="Times New Roman"/>
              </a:rPr>
              <a:t/>
            </a:r>
            <a:br>
              <a:rPr lang="ru-RU" sz="1800" dirty="0" smtClean="0">
                <a:ea typeface="Times New Roman"/>
                <a:cs typeface="Times New Roman"/>
              </a:rPr>
            </a:br>
            <a:r>
              <a:rPr lang="ru-RU" sz="18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СРЕДНЯЯ ОБЩЕОБРАЗОВАТЕЛЬНАЯ ШКОЛА №69 </a:t>
            </a:r>
            <a:r>
              <a:rPr lang="ru-RU" sz="1800" dirty="0" smtClean="0">
                <a:ea typeface="Times New Roman"/>
                <a:cs typeface="Times New Roman"/>
              </a:rPr>
              <a:t/>
            </a:r>
            <a:br>
              <a:rPr lang="ru-RU" sz="1800" dirty="0" smtClean="0">
                <a:ea typeface="Times New Roman"/>
                <a:cs typeface="Times New Roman"/>
              </a:rPr>
            </a:br>
            <a:r>
              <a:rPr lang="ru-RU" sz="18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ЗАВОЛЖСКОГО РАЙОНА г. УЛЬЯНОВСКА</a:t>
            </a:r>
            <a:r>
              <a:rPr lang="ru-RU" sz="1800" dirty="0" smtClean="0">
                <a:ea typeface="Times New Roman"/>
                <a:cs typeface="Times New Roman"/>
              </a:rPr>
              <a:t/>
            </a:r>
            <a:br>
              <a:rPr lang="ru-RU" sz="1800" dirty="0" smtClean="0">
                <a:ea typeface="Times New Roman"/>
                <a:cs typeface="Times New Roman"/>
              </a:rPr>
            </a:br>
            <a:endParaRPr lang="ru-RU" sz="1800" dirty="0"/>
          </a:p>
        </p:txBody>
      </p:sp>
      <p:pic>
        <p:nvPicPr>
          <p:cNvPr id="4" name="Рисунок 1" descr="Копия Изображение 17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25" t="8065" r="11058" b="11290"/>
          <a:stretch>
            <a:fillRect/>
          </a:stretch>
        </p:blipFill>
        <p:spPr bwMode="auto">
          <a:xfrm>
            <a:off x="357158" y="1857364"/>
            <a:ext cx="3359944" cy="42148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00496" y="1928802"/>
            <a:ext cx="50006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Борисова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Альбина Николаевна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ea typeface="Times New Roman"/>
                <a:cs typeface="Times New Roman"/>
              </a:rPr>
            </a:br>
            <a:r>
              <a:rPr lang="ru-RU" sz="28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учитель начальных классов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 высшей квалификационной категории.</a:t>
            </a:r>
            <a:br>
              <a:rPr lang="ru-RU" sz="2800" b="1" dirty="0" smtClean="0">
                <a:solidFill>
                  <a:srgbClr val="0070C0"/>
                </a:solidFill>
                <a:ea typeface="Times New Roman"/>
                <a:cs typeface="Times New Roman"/>
              </a:rPr>
            </a:br>
            <a:r>
              <a:rPr lang="ru-RU" sz="28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ea typeface="Times New Roman"/>
                <a:cs typeface="Times New Roman"/>
              </a:rPr>
            </a:br>
            <a:r>
              <a:rPr lang="ru-RU" sz="2800" b="1" dirty="0" smtClean="0">
                <a:solidFill>
                  <a:srgbClr val="0070C0"/>
                </a:solidFill>
                <a:ea typeface="Times New Roman"/>
                <a:cs typeface="Times New Roman"/>
              </a:rPr>
              <a:t>Педагогический стаж 34 года,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70C0"/>
                </a:solidFill>
                <a:cs typeface="Times New Roman"/>
              </a:rPr>
              <a:t>в данной школе – 27 лет.</a:t>
            </a:r>
            <a:endParaRPr lang="ru-RU" sz="2800" dirty="0"/>
          </a:p>
        </p:txBody>
      </p:sp>
      <p:pic>
        <p:nvPicPr>
          <p:cNvPr id="6" name="Picture 2" descr="http://rodnichok-tasht.do.am/serdc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214290"/>
            <a:ext cx="1876750" cy="1794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Результаты диагностики.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00B050"/>
                </a:solidFill>
              </a:rPr>
              <a:t>Школьная мотивация</a:t>
            </a:r>
            <a:endParaRPr lang="ru-RU" sz="40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http://rodnichok-tasht.do.am/serdc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7250" y="214290"/>
            <a:ext cx="1876750" cy="17941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Результаты диагностики.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Развитие внимания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http://rodnichok-tasht.do.am/serdc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214290"/>
            <a:ext cx="1876750" cy="17941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043758" cy="7747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Результаты диагностики.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Уровень интеллектуального развития</a:t>
            </a:r>
            <a:endParaRPr lang="ru-RU" sz="40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http://rodnichok-tasht.do.am/serdc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142852"/>
            <a:ext cx="1876750" cy="17941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80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Результаты диагностики.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Самооценка</a:t>
            </a:r>
            <a:endParaRPr lang="ru-RU" sz="4000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http://rodnichok-tasht.do.am/serdc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0892" y="142852"/>
            <a:ext cx="1876750" cy="17941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4375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Результаты диагностики.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000" b="1" dirty="0" err="1" smtClean="0">
                <a:solidFill>
                  <a:srgbClr val="00B050"/>
                </a:solidFill>
              </a:rPr>
              <a:t>Сформированность</a:t>
            </a:r>
            <a:r>
              <a:rPr lang="ru-RU" sz="4000" b="1" dirty="0" smtClean="0">
                <a:solidFill>
                  <a:srgbClr val="00B050"/>
                </a:solidFill>
              </a:rPr>
              <a:t> УУД</a:t>
            </a:r>
            <a:endParaRPr lang="ru-RU" sz="4000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http://rodnichok-tasht.do.am/serdc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142852"/>
            <a:ext cx="1876750" cy="17941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в </a:t>
            </a:r>
            <a:r>
              <a:rPr lang="ru-RU" b="1" dirty="0" err="1" smtClean="0">
                <a:solidFill>
                  <a:srgbClr val="FF0000"/>
                </a:solidFill>
              </a:rPr>
              <a:t>микрогруппах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1 задание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0059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Что помогает вашему ребёнку быть успешным в учёбе.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Выберите три самых главных, на ваш взгляд, фактора. Пронумеруйте по степени значимости. 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1. Выносливость и работоспособность. 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2.  Аккуратность и дисциплинированность. 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3. Умение общаться со сверстниками и взрослыми. 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4. Инициативность, воля и способность действовать самостоятельно. 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5. Физическое здоровье. 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6. Развитый интеллект. 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7. Хорошая память и внимание. 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8. Умение считать и писать. </a:t>
            </a:r>
          </a:p>
          <a:p>
            <a:endParaRPr lang="ru-RU" dirty="0"/>
          </a:p>
        </p:txBody>
      </p:sp>
      <p:pic>
        <p:nvPicPr>
          <p:cNvPr id="4" name="Picture 2" descr="http://rodnichok-tasht.do.am/serdc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142852"/>
            <a:ext cx="1876750" cy="17941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в </a:t>
            </a:r>
            <a:r>
              <a:rPr lang="ru-RU" b="1" dirty="0" err="1" smtClean="0">
                <a:solidFill>
                  <a:srgbClr val="FF0000"/>
                </a:solidFill>
              </a:rPr>
              <a:t>микрогруппах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2 задание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II</a:t>
            </a:r>
            <a:r>
              <a:rPr lang="ru-RU" b="1" dirty="0" smtClean="0">
                <a:solidFill>
                  <a:srgbClr val="0070C0"/>
                </a:solidFill>
              </a:rPr>
              <a:t>.     Выберите два самых главных, на ваш взгляд, утверждения. Пронумеруйте по степени значимости. 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1. Школьный дневник необходим, прежде всего, самому ученику.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2. Заполнение школьного дневника приучает ученика к самоорганизации.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3. Школьный дневник – самое эффективное средство обмена информацией между семьей и школой.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4. Школьный дневник в полной мере отражает учебные достижения ученика.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5. Школьный дневник не формирует индивидуального способа ведения учеником деловых записей.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rodnichok-tasht.do.am/serdc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142852"/>
            <a:ext cx="1876750" cy="17941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в </a:t>
            </a:r>
            <a:r>
              <a:rPr lang="ru-RU" b="1" dirty="0" err="1" smtClean="0">
                <a:solidFill>
                  <a:srgbClr val="FF0000"/>
                </a:solidFill>
              </a:rPr>
              <a:t>микрогруппах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3 задание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III</a:t>
            </a:r>
            <a:r>
              <a:rPr lang="ru-RU" b="1" dirty="0" smtClean="0">
                <a:solidFill>
                  <a:srgbClr val="0070C0"/>
                </a:solidFill>
              </a:rPr>
              <a:t>.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Как сделать подготовку домашнего задания делом привлекательным.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Ребенка долго приходится уговаривать сесть за уроки. А сядет - постоянно отвлекается и норовит убежать. Что делать родителям.?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                  </a:t>
            </a:r>
            <a:r>
              <a:rPr lang="ru-RU" sz="4000" b="1" dirty="0" smtClean="0">
                <a:solidFill>
                  <a:srgbClr val="00B050"/>
                </a:solidFill>
              </a:rPr>
              <a:t>4 задание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IV</a:t>
            </a:r>
            <a:r>
              <a:rPr lang="ru-RU" b="1" dirty="0" smtClean="0">
                <a:solidFill>
                  <a:srgbClr val="0070C0"/>
                </a:solidFill>
              </a:rPr>
              <a:t>. Как должны вести себя родители, увидев ошибки в работе ребенка?</a:t>
            </a:r>
          </a:p>
          <a:p>
            <a:endParaRPr lang="ru-RU" dirty="0"/>
          </a:p>
        </p:txBody>
      </p:sp>
      <p:pic>
        <p:nvPicPr>
          <p:cNvPr id="4" name="Picture 2" descr="http://rodnichok-tasht.do.am/serdc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7250" y="0"/>
            <a:ext cx="1876750" cy="17941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в </a:t>
            </a:r>
            <a:r>
              <a:rPr lang="ru-RU" b="1" dirty="0" err="1" smtClean="0">
                <a:solidFill>
                  <a:srgbClr val="FF0000"/>
                </a:solidFill>
              </a:rPr>
              <a:t>микрогруппах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Составление </a:t>
            </a:r>
            <a:r>
              <a:rPr lang="ru-RU" sz="4000" b="1" dirty="0" err="1" smtClean="0">
                <a:solidFill>
                  <a:srgbClr val="00B050"/>
                </a:solidFill>
              </a:rPr>
              <a:t>синквейна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I </a:t>
            </a:r>
            <a:r>
              <a:rPr lang="ru-RU" sz="4800" b="1" dirty="0" smtClean="0">
                <a:solidFill>
                  <a:srgbClr val="0070C0"/>
                </a:solidFill>
              </a:rPr>
              <a:t>группа - «УЧЕНИК» 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II</a:t>
            </a:r>
            <a:r>
              <a:rPr lang="ru-RU" sz="4800" b="1" dirty="0" smtClean="0">
                <a:solidFill>
                  <a:srgbClr val="0070C0"/>
                </a:solidFill>
              </a:rPr>
              <a:t> группа - «ШКОЛА» 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III </a:t>
            </a:r>
            <a:r>
              <a:rPr lang="ru-RU" sz="4800" b="1" dirty="0" smtClean="0">
                <a:solidFill>
                  <a:srgbClr val="0070C0"/>
                </a:solidFill>
              </a:rPr>
              <a:t>группа - «СЕМЬЯ» </a:t>
            </a:r>
          </a:p>
        </p:txBody>
      </p:sp>
      <p:pic>
        <p:nvPicPr>
          <p:cNvPr id="4" name="Picture 2" descr="http://rodnichok-tasht.do.am/serdc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68" y="142852"/>
            <a:ext cx="1876750" cy="1794173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4357694"/>
            <a:ext cx="3121025" cy="234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 родителям: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Вопросы: «Чтобы ваш ребёнок ходил в школу с удовольствием», «Как приучить ребенка к выполнению ДЗ», «Памятка родителю от ученика», «Советы родителям». (Материал прилагается)</a:t>
            </a:r>
          </a:p>
          <a:p>
            <a:endParaRPr lang="ru-RU" dirty="0"/>
          </a:p>
        </p:txBody>
      </p:sp>
      <p:pic>
        <p:nvPicPr>
          <p:cNvPr id="4" name="Picture 2" descr="D:\ВСЕ фото 1 класс\Фото 1 класс\1А 22 .02 День защ Отечества\DSCN014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3786190"/>
            <a:ext cx="2835370" cy="2127249"/>
          </a:xfrm>
          <a:prstGeom prst="rect">
            <a:avLst/>
          </a:prstGeom>
          <a:noFill/>
        </p:spPr>
      </p:pic>
      <p:pic>
        <p:nvPicPr>
          <p:cNvPr id="6" name="Picture 7" descr="D:\Фото 2 класс\1 сентября\DSCN195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335" b="17316"/>
          <a:stretch>
            <a:fillRect/>
          </a:stretch>
        </p:blipFill>
        <p:spPr bwMode="auto">
          <a:xfrm>
            <a:off x="214282" y="4071942"/>
            <a:ext cx="2763835" cy="1500198"/>
          </a:xfrm>
          <a:prstGeom prst="rect">
            <a:avLst/>
          </a:prstGeom>
          <a:noFill/>
        </p:spPr>
      </p:pic>
      <p:pic>
        <p:nvPicPr>
          <p:cNvPr id="7" name="Picture 2" descr="E:\Documents and Settings\Albina\Рабочий стол\3А Марафон Читаем ради ЖИЗНИ\DSCN724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9625" b="-725"/>
          <a:stretch>
            <a:fillRect/>
          </a:stretch>
        </p:blipFill>
        <p:spPr bwMode="auto">
          <a:xfrm>
            <a:off x="3000364" y="4929198"/>
            <a:ext cx="3215214" cy="1714512"/>
          </a:xfrm>
          <a:prstGeom prst="rect">
            <a:avLst/>
          </a:prstGeom>
          <a:noFill/>
        </p:spPr>
      </p:pic>
      <p:pic>
        <p:nvPicPr>
          <p:cNvPr id="8" name="Picture 2" descr="http://rodnichok-tasht.do.am/serdce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142852"/>
            <a:ext cx="1876750" cy="17941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Конкурс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методических разработок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«Родительское собрание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в начальной школе»</a:t>
            </a:r>
          </a:p>
          <a:p>
            <a:pPr algn="ctr">
              <a:buNone/>
            </a:pPr>
            <a:r>
              <a:rPr lang="ru-RU" sz="4300" b="1" dirty="0" smtClean="0">
                <a:solidFill>
                  <a:srgbClr val="00B050"/>
                </a:solidFill>
              </a:rPr>
              <a:t>(День открытых дверей)</a:t>
            </a:r>
            <a:endParaRPr lang="ru-RU" sz="43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/>
          </a:p>
          <a:p>
            <a:pPr algn="r">
              <a:lnSpc>
                <a:spcPct val="110000"/>
              </a:lnSpc>
              <a:buNone/>
            </a:pPr>
            <a:r>
              <a:rPr lang="ru-RU" dirty="0" smtClean="0"/>
              <a:t>              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Учитель начальных классов                    МБОУСОШ №69 г. Ульяновска</a:t>
            </a:r>
          </a:p>
          <a:p>
            <a:pPr>
              <a:lnSpc>
                <a:spcPct val="110000"/>
              </a:lnSpc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                  Борисова Альбина Николаевна</a:t>
            </a:r>
          </a:p>
          <a:p>
            <a:endParaRPr lang="ru-RU" dirty="0"/>
          </a:p>
        </p:txBody>
      </p:sp>
      <p:pic>
        <p:nvPicPr>
          <p:cNvPr id="4" name="Picture 2" descr="http://rodnichok-tasht.do.am/serdc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0892" y="214290"/>
            <a:ext cx="1876750" cy="1794173"/>
          </a:xfrm>
          <a:prstGeom prst="rect">
            <a:avLst/>
          </a:prstGeom>
          <a:noFill/>
        </p:spPr>
      </p:pic>
      <p:pic>
        <p:nvPicPr>
          <p:cNvPr id="7" name="Picture 2" descr="D:\Конкурсы\ФОТО с конкурса 01.02.13\DSCN433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4000504"/>
            <a:ext cx="2727396" cy="20455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6900882" cy="78581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Заполнение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оценочной анкеты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(Материал прилагается)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rodnichok-tasht.do.am/serdc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142852"/>
            <a:ext cx="1876750" cy="1794173"/>
          </a:xfrm>
          <a:prstGeom prst="rect">
            <a:avLst/>
          </a:prstGeom>
          <a:noFill/>
        </p:spPr>
      </p:pic>
      <p:pic>
        <p:nvPicPr>
          <p:cNvPr id="5" name="Picture 2" descr="D:\Фото 2 класс\2 класс Фото Агитбриг\DSCN4783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2643182"/>
            <a:ext cx="2751872" cy="206298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44" y="2786058"/>
            <a:ext cx="2263896" cy="169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E:\Documents and Settings\Albina\Рабочий стол\День матери --33\DSCN373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855"/>
          <a:stretch>
            <a:fillRect/>
          </a:stretch>
        </p:blipFill>
        <p:spPr bwMode="auto">
          <a:xfrm>
            <a:off x="357158" y="2857496"/>
            <a:ext cx="3071834" cy="1869475"/>
          </a:xfrm>
          <a:prstGeom prst="rect">
            <a:avLst/>
          </a:prstGeom>
          <a:noFill/>
        </p:spPr>
      </p:pic>
      <p:pic>
        <p:nvPicPr>
          <p:cNvPr id="8" name="Picture 5" descr="D:\Фото 2 класс\День спорта\DSCN2014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729402" y="4485648"/>
            <a:ext cx="2168842" cy="1627183"/>
          </a:xfrm>
          <a:prstGeom prst="rect">
            <a:avLst/>
          </a:prstGeom>
          <a:noFill/>
        </p:spPr>
      </p:pic>
      <p:pic>
        <p:nvPicPr>
          <p:cNvPr id="9" name="Picture 3" descr="D:\Фото 2 класс\2А 12.04.13 субботник\DSCN4933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2636"/>
          <a:stretch>
            <a:fillRect/>
          </a:stretch>
        </p:blipFill>
        <p:spPr bwMode="auto">
          <a:xfrm>
            <a:off x="3929058" y="4786322"/>
            <a:ext cx="3049587" cy="177005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www.v-vospitanie.ru/img/secret1.jpg"/>
          <p:cNvPicPr>
            <a:picLocks noChangeAspect="1" noChangeArrowheads="1"/>
          </p:cNvPicPr>
          <p:nvPr/>
        </p:nvPicPr>
        <p:blipFill>
          <a:blip r:embed="rId2"/>
          <a:srcRect l="13907" r="7521" b="7656"/>
          <a:stretch>
            <a:fillRect/>
          </a:stretch>
        </p:blipFill>
        <p:spPr bwMode="auto">
          <a:xfrm rot="20936862">
            <a:off x="263579" y="1152266"/>
            <a:ext cx="1870972" cy="2930849"/>
          </a:xfrm>
          <a:prstGeom prst="rect">
            <a:avLst/>
          </a:prstGeom>
          <a:noFill/>
        </p:spPr>
      </p:pic>
      <p:pic>
        <p:nvPicPr>
          <p:cNvPr id="7" name="Picture 2" descr="http://go4.imgsmail.ru/imgpreview?key=http%3A//www.litres.ru/static/bookimages/05/28/78/05287855.bin.dir/05287855.cover.jpg&amp;mb=imgdb_preview_15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71612"/>
            <a:ext cx="1638300" cy="22098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7232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 помощь родителям: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v-vospitanie.ru/img/happy-parents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l="12196"/>
          <a:stretch>
            <a:fillRect/>
          </a:stretch>
        </p:blipFill>
        <p:spPr bwMode="auto">
          <a:xfrm rot="1083455">
            <a:off x="6643586" y="1482939"/>
            <a:ext cx="1680102" cy="2570869"/>
          </a:xfrm>
          <a:prstGeom prst="rect">
            <a:avLst/>
          </a:prstGeom>
          <a:noFill/>
        </p:spPr>
      </p:pic>
      <p:pic>
        <p:nvPicPr>
          <p:cNvPr id="6" name="Picture 2" descr="http://www.somb.ru/images/stories/family-day/parenting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52031">
            <a:off x="4500562" y="2857496"/>
            <a:ext cx="2508262" cy="3620950"/>
          </a:xfrm>
          <a:prstGeom prst="rect">
            <a:avLst/>
          </a:prstGeom>
          <a:noFill/>
        </p:spPr>
      </p:pic>
      <p:pic>
        <p:nvPicPr>
          <p:cNvPr id="8" name="Picture 2" descr="http://img.radiodjs.ru/2013-11/19835996-100582632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422" y="1357298"/>
            <a:ext cx="2175086" cy="3309914"/>
          </a:xfrm>
          <a:prstGeom prst="rect">
            <a:avLst/>
          </a:prstGeom>
          <a:noFill/>
        </p:spPr>
      </p:pic>
      <p:pic>
        <p:nvPicPr>
          <p:cNvPr id="9" name="Picture 2" descr="Секреты воспитания детей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1044125">
            <a:off x="2428860" y="3143248"/>
            <a:ext cx="2357454" cy="3571544"/>
          </a:xfrm>
          <a:prstGeom prst="rect">
            <a:avLst/>
          </a:prstGeom>
          <a:noFill/>
        </p:spPr>
      </p:pic>
      <p:pic>
        <p:nvPicPr>
          <p:cNvPr id="5" name="Picture 2" descr="святитель Лука (Войно-Ясенецкий) - О семье и воспитании детей. Купить книгу. Издательство: Сибирская Благозвонница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949436">
            <a:off x="7021875" y="3202528"/>
            <a:ext cx="1905000" cy="3038476"/>
          </a:xfrm>
          <a:prstGeom prst="rect">
            <a:avLst/>
          </a:prstGeom>
          <a:noFill/>
        </p:spPr>
      </p:pic>
      <p:pic>
        <p:nvPicPr>
          <p:cNvPr id="10" name="Picture 2" descr="Метаморфозы родительской любви или как воспитывать, но не калечить, Млодик И. Ю.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19" t="2788" r="6148" b="8414"/>
          <a:stretch>
            <a:fillRect/>
          </a:stretch>
        </p:blipFill>
        <p:spPr bwMode="auto">
          <a:xfrm rot="21197657">
            <a:off x="178165" y="3332394"/>
            <a:ext cx="2201402" cy="3163111"/>
          </a:xfrm>
          <a:prstGeom prst="rect">
            <a:avLst/>
          </a:prstGeom>
          <a:noFill/>
        </p:spPr>
      </p:pic>
      <p:pic>
        <p:nvPicPr>
          <p:cNvPr id="12" name="Picture 2" descr="http://rodnichok-tasht.do.am/serdce.pn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142852"/>
            <a:ext cx="1876750" cy="17941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Заключение.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Учитель классный…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Звание высокое неся,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Ответственность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Я на себя беру большую.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Ни в коем случае не уронить себя,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Иначе – выбирать профессию другую. 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Учитель я, а не поэт, 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Но школе славу воспою.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Я в 20 лет дала обет – 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И сердце детям отдаю!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Своей профессии и детям я буду предана всегда!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Горжусь я очень званьем этим: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Учитель – это навсегда!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Так много в школе пережито, 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Но я судьбу благодарю.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Пускай звучит чуть-чуть избито: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Я сердце детям отдаю!</a:t>
            </a:r>
            <a:endParaRPr lang="ru-RU" sz="2000" dirty="0" smtClean="0">
              <a:solidFill>
                <a:srgbClr val="0070C0"/>
              </a:solidFill>
            </a:endParaRPr>
          </a:p>
          <a:p>
            <a:endParaRPr lang="ru-RU" sz="1600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rodnichok-tasht.do.am/serdc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357166"/>
            <a:ext cx="1876750" cy="17941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 проведения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Дня открытых дверей: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 - </a:t>
            </a:r>
            <a:r>
              <a:rPr lang="ru-RU" sz="4000" b="1" dirty="0" smtClean="0">
                <a:solidFill>
                  <a:srgbClr val="00B050"/>
                </a:solidFill>
              </a:rPr>
              <a:t>взаимодействие участников образовательного процесса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(включение родителей в учебно-воспитательный процесс, во внеурочную </a:t>
            </a:r>
            <a:r>
              <a:rPr lang="ru-RU" sz="2800" b="1" dirty="0" err="1" smtClean="0">
                <a:solidFill>
                  <a:srgbClr val="0070C0"/>
                </a:solidFill>
              </a:rPr>
              <a:t>досуговую</a:t>
            </a:r>
            <a:r>
              <a:rPr lang="ru-RU" sz="2800" b="1" dirty="0" smtClean="0">
                <a:solidFill>
                  <a:srgbClr val="0070C0"/>
                </a:solidFill>
              </a:rPr>
              <a:t> деятельность, сотрудничество с детьми и педагогами (формирование субъектной позиции родителей).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rodnichok-tasht.do.am/serdc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8082" y="214290"/>
            <a:ext cx="1569220" cy="1500174"/>
          </a:xfrm>
          <a:prstGeom prst="rect">
            <a:avLst/>
          </a:prstGeom>
          <a:noFill/>
        </p:spPr>
      </p:pic>
      <p:pic>
        <p:nvPicPr>
          <p:cNvPr id="5" name="Picture 2" descr="D:\Школа\Школа Уроки Презентации С раб стола\1А 15.11.11. Эрудит\SAM_406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3316" b="26798"/>
          <a:stretch>
            <a:fillRect/>
          </a:stretch>
        </p:blipFill>
        <p:spPr bwMode="auto">
          <a:xfrm>
            <a:off x="4214810" y="4929198"/>
            <a:ext cx="4391543" cy="16430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126055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</a:rPr>
              <a:t>выявить представление родителей об организации учебной работы детей дома;</a:t>
            </a:r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</a:rPr>
              <a:t>дать рекомендации родителям о вопросам: «Чтобы ваш ребёнок ходил в школу с удовольствием», «Как приучить ребенка к выполнению ДЗ», «Памятка родителю от ученика», «Советы родителям»;</a:t>
            </a:r>
          </a:p>
          <a:p>
            <a:pPr marL="0" lvl="1" indent="-342900"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</a:rPr>
              <a:t>дать рекомендации родителям по оказанию помощи детям в деятельности по выполнению домашних заданий;</a:t>
            </a:r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2800" b="1" dirty="0" smtClean="0">
                <a:solidFill>
                  <a:srgbClr val="0070C0"/>
                </a:solidFill>
              </a:rPr>
              <a:t>познакомить с гигиеническими требованиями к приготовлению домашнего задания.</a:t>
            </a:r>
          </a:p>
          <a:p>
            <a:endParaRPr lang="ru-RU" dirty="0"/>
          </a:p>
        </p:txBody>
      </p:sp>
      <p:pic>
        <p:nvPicPr>
          <p:cNvPr id="4" name="Picture 2" descr="http://rodnichok-tasht.do.am/serdc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8082" y="214290"/>
            <a:ext cx="1569220" cy="15001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Программа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Дня открытых дверей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ПЛАН проведения:</a:t>
            </a:r>
            <a:endParaRPr lang="ru-RU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</a:t>
            </a:r>
            <a:r>
              <a:rPr lang="ru-RU" b="1" dirty="0" smtClean="0">
                <a:solidFill>
                  <a:srgbClr val="0070C0"/>
                </a:solidFill>
              </a:rPr>
              <a:t>1.  Встреча гостей – родителей</a:t>
            </a:r>
            <a:r>
              <a:rPr lang="ru-RU" dirty="0" smtClean="0">
                <a:solidFill>
                  <a:srgbClr val="0070C0"/>
                </a:solidFill>
              </a:rPr>
              <a:t> (5 мин). Знакомство с выставками: методической литературы, лучшими </a:t>
            </a:r>
            <a:r>
              <a:rPr lang="ru-RU" dirty="0" err="1" smtClean="0">
                <a:solidFill>
                  <a:srgbClr val="0070C0"/>
                </a:solidFill>
              </a:rPr>
              <a:t>портфолио</a:t>
            </a:r>
            <a:r>
              <a:rPr lang="ru-RU" dirty="0" smtClean="0">
                <a:solidFill>
                  <a:srgbClr val="0070C0"/>
                </a:solidFill>
              </a:rPr>
              <a:t> учащихся, Почётными грамотами и Благодарственными письмами учащихся и класса, контрольных тетрадей учащихся по русскому языку и математике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Мастер  класс – смотр знаний: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-  по русскому языку (20 мин),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-  по математике (20 мин),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-  по литературному чтению (20 мин).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3. </a:t>
            </a:r>
            <a:r>
              <a:rPr lang="ru-RU" b="1" dirty="0" smtClean="0">
                <a:solidFill>
                  <a:srgbClr val="0070C0"/>
                </a:solidFill>
              </a:rPr>
              <a:t>Консультация по теме: «Как помочь ребёнку быть успешным в учёбе</a:t>
            </a:r>
            <a:r>
              <a:rPr lang="ru-RU" dirty="0" smtClean="0">
                <a:solidFill>
                  <a:srgbClr val="0070C0"/>
                </a:solidFill>
              </a:rPr>
              <a:t>»: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Дети в это на уроке физкультуры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-  обоснование проблемы (основные причины неуспеваемости детей);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- итоги учебного года (2 класс)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- результаты диагностики учащихся: школьной мотивации, внимания, уровня интеллектуального развития, самооценки, </a:t>
            </a:r>
            <a:r>
              <a:rPr lang="ru-RU" dirty="0" err="1" smtClean="0">
                <a:solidFill>
                  <a:srgbClr val="0070C0"/>
                </a:solidFill>
              </a:rPr>
              <a:t>сформированности</a:t>
            </a:r>
            <a:r>
              <a:rPr lang="ru-RU" dirty="0" smtClean="0">
                <a:solidFill>
                  <a:srgbClr val="0070C0"/>
                </a:solidFill>
              </a:rPr>
              <a:t> универсальных учебных действий;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- тренинги в </a:t>
            </a:r>
            <a:r>
              <a:rPr lang="ru-RU" dirty="0" err="1" smtClean="0">
                <a:solidFill>
                  <a:srgbClr val="0070C0"/>
                </a:solidFill>
              </a:rPr>
              <a:t>микрогруппах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- составление </a:t>
            </a:r>
            <a:r>
              <a:rPr lang="ru-RU" dirty="0" err="1" smtClean="0">
                <a:solidFill>
                  <a:srgbClr val="0070C0"/>
                </a:solidFill>
              </a:rPr>
              <a:t>синквейна</a:t>
            </a:r>
            <a:r>
              <a:rPr lang="ru-RU" dirty="0" smtClean="0">
                <a:solidFill>
                  <a:srgbClr val="0070C0"/>
                </a:solidFill>
              </a:rPr>
              <a:t> в группах: «УЧЕНИК», «ШКОЛА», «СЕМЬЯ»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- анкетирование.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- рекомендации родителям о вопросам: «Чтобы ваш ребёнок ходил в школу с удовольствием», «Как приучить ребенка к выполнению ДЗ», «Памятка родителю от ученика», «Советы родителям»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- оценочная анкета после собрания. Пожелания наследующую встречу.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4. Награждение родителей</a:t>
            </a:r>
            <a:r>
              <a:rPr lang="ru-RU" dirty="0" smtClean="0">
                <a:solidFill>
                  <a:srgbClr val="0070C0"/>
                </a:solidFill>
              </a:rPr>
              <a:t> за активное сотрудничество со школой, классом.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5.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Выступления детей: инсценировка русских народных сказок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«Каша из топора»,  «Волк и козлята»,  «Колобок».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rodnichok-tasht.do.am/serdc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6644" y="285728"/>
            <a:ext cx="1569220" cy="15001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732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Эпиграф: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ru-RU" b="1" i="1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«Если ребёнку удаётся 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добиться успеха в школе, 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у него есть все шансы 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на успех в жизни» 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r">
              <a:buNone/>
            </a:pPr>
            <a:endParaRPr lang="ru-RU" b="1" i="1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У. </a:t>
            </a:r>
            <a:r>
              <a:rPr lang="ru-RU" b="1" i="1" dirty="0" err="1" smtClean="0">
                <a:solidFill>
                  <a:srgbClr val="0070C0"/>
                </a:solidFill>
              </a:rPr>
              <a:t>Глассер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rodnichok-tasht.do.am/serdc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68" y="214290"/>
            <a:ext cx="1876750" cy="1794173"/>
          </a:xfrm>
          <a:prstGeom prst="rect">
            <a:avLst/>
          </a:prstGeom>
          <a:noFill/>
        </p:spPr>
      </p:pic>
      <p:pic>
        <p:nvPicPr>
          <p:cNvPr id="1026" name="Picture 2" descr="D:\Фото 2 класс\Арапов А\DSCN416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500438"/>
            <a:ext cx="3929090" cy="294781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661513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Консультация по теме: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«Как помочь ребёнку быть успешным в учёбе»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rodnichok-tasht.do.am/serdc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68" y="214290"/>
            <a:ext cx="1876750" cy="1794173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2428868"/>
            <a:ext cx="3237214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 descr="http://xn-----6kcbvtfmbleg0abbterkjdiz5t.xn--p1ai/mega_ekstrakti/5_trexetapnie_1/img/12_serdc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2844" y="1928802"/>
            <a:ext cx="1946069" cy="178595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3000370"/>
            <a:ext cx="53578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Хотите ли, не хотите ли,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Но дело, товарищи, в том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Что, прежде всего вы родители,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А всё остальное потом!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 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Потом космонавты, потом дирижёры;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Артисты потом, и врачи, и шахтёры,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Но, прежде всего мы родители,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А всё остальное потом!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6082139"/>
            <a:ext cx="4114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</a:rPr>
              <a:t>(Материал прилагается)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Итоги года  (2 класс)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0070C0"/>
                </a:solidFill>
              </a:rPr>
              <a:t>Итоги  2 – го года обучения в рамках          реализации ФГОС второго поколения: 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- уровень </a:t>
            </a:r>
            <a:r>
              <a:rPr lang="ru-RU" b="1" dirty="0" err="1" smtClean="0">
                <a:solidFill>
                  <a:srgbClr val="0070C0"/>
                </a:solidFill>
              </a:rPr>
              <a:t>обученности</a:t>
            </a:r>
            <a:r>
              <a:rPr lang="ru-RU" b="1" dirty="0" smtClean="0">
                <a:solidFill>
                  <a:srgbClr val="0070C0"/>
                </a:solidFill>
              </a:rPr>
              <a:t> – 100%;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- уровень образованности – 59%;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- СОУ – 66%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</a:t>
            </a:r>
            <a:r>
              <a:rPr lang="ru-RU" b="1" dirty="0" smtClean="0">
                <a:solidFill>
                  <a:srgbClr val="FF0000"/>
                </a:solidFill>
              </a:rPr>
              <a:t>По итогам учебного года  в классе 5 отличников</a:t>
            </a:r>
            <a:r>
              <a:rPr lang="ru-RU" b="1" dirty="0" smtClean="0">
                <a:solidFill>
                  <a:srgbClr val="0070C0"/>
                </a:solidFill>
              </a:rPr>
              <a:t>: Алексеев Вячеслав, Гаврилов Илья, Куркина Валерия, Смирнов Дмитрий, Шевченко Екатерина; 12 ударников.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rodnichok-tasht.do.am/serdc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68" y="0"/>
            <a:ext cx="1876750" cy="17941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Итоги года  (2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marL="0">
              <a:spcBef>
                <a:spcPts val="0"/>
              </a:spcBef>
            </a:pPr>
            <a:r>
              <a:rPr lang="ru-RU" sz="2000" b="1" dirty="0" smtClean="0">
                <a:solidFill>
                  <a:srgbClr val="00B050"/>
                </a:solidFill>
              </a:rPr>
              <a:t>С одной «4» учебный год закончили:</a:t>
            </a:r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2000" b="1" dirty="0" err="1" smtClean="0">
                <a:solidFill>
                  <a:srgbClr val="0070C0"/>
                </a:solidFill>
              </a:rPr>
              <a:t>Абдрахманова</a:t>
            </a:r>
            <a:r>
              <a:rPr lang="ru-RU" sz="2000" b="1" dirty="0" smtClean="0">
                <a:solidFill>
                  <a:srgbClr val="0070C0"/>
                </a:solidFill>
              </a:rPr>
              <a:t> Алина (математика);</a:t>
            </a:r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Спицына Анастасия (математика);</a:t>
            </a:r>
          </a:p>
          <a:p>
            <a:pPr marL="0">
              <a:spcBef>
                <a:spcPts val="0"/>
              </a:spcBef>
            </a:pPr>
            <a:r>
              <a:rPr lang="ru-RU" sz="2000" b="1" dirty="0" smtClean="0">
                <a:solidFill>
                  <a:srgbClr val="00B050"/>
                </a:solidFill>
              </a:rPr>
              <a:t>С одной «3» учебный год закончили:</a:t>
            </a:r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Борисов Данил (русский язык);</a:t>
            </a:r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2000" b="1" dirty="0" err="1" smtClean="0">
                <a:solidFill>
                  <a:srgbClr val="0070C0"/>
                </a:solidFill>
              </a:rPr>
              <a:t>Гельметдинова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Гульназ</a:t>
            </a:r>
            <a:r>
              <a:rPr lang="ru-RU" sz="2000" b="1" dirty="0" smtClean="0">
                <a:solidFill>
                  <a:srgbClr val="0070C0"/>
                </a:solidFill>
              </a:rPr>
              <a:t> (русский язык);</a:t>
            </a:r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Журкина Яна (математика);</a:t>
            </a:r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2000" b="1" dirty="0" err="1" smtClean="0">
                <a:solidFill>
                  <a:srgbClr val="0070C0"/>
                </a:solidFill>
              </a:rPr>
              <a:t>Ничуговский</a:t>
            </a:r>
            <a:r>
              <a:rPr lang="ru-RU" sz="2000" b="1" dirty="0" smtClean="0">
                <a:solidFill>
                  <a:srgbClr val="0070C0"/>
                </a:solidFill>
              </a:rPr>
              <a:t> Вячеслав (математика);</a:t>
            </a:r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Петрова Вероника (математика);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B050"/>
                </a:solidFill>
              </a:rPr>
              <a:t>С двумя «3» учебный год закончили: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Шипунов Максим (русский язык, математика);</a:t>
            </a:r>
          </a:p>
          <a:p>
            <a:pPr>
              <a:buFontTx/>
              <a:buChar char="-"/>
            </a:pPr>
            <a:r>
              <a:rPr lang="ru-RU" sz="2000" b="1" dirty="0" err="1" smtClean="0">
                <a:solidFill>
                  <a:srgbClr val="0070C0"/>
                </a:solidFill>
              </a:rPr>
              <a:t>Хасиятуллин</a:t>
            </a:r>
            <a:r>
              <a:rPr lang="ru-RU" sz="2000" b="1" dirty="0" smtClean="0">
                <a:solidFill>
                  <a:srgbClr val="0070C0"/>
                </a:solidFill>
              </a:rPr>
              <a:t> Ринат (русский и английский языки);</a:t>
            </a:r>
          </a:p>
          <a:p>
            <a:pPr>
              <a:buFontTx/>
              <a:buChar char="-"/>
            </a:pPr>
            <a:r>
              <a:rPr lang="ru-RU" sz="2000" b="1" dirty="0" err="1" smtClean="0">
                <a:solidFill>
                  <a:srgbClr val="0070C0"/>
                </a:solidFill>
              </a:rPr>
              <a:t>Насибуллов</a:t>
            </a:r>
            <a:r>
              <a:rPr lang="ru-RU" sz="2000" b="1" dirty="0" smtClean="0">
                <a:solidFill>
                  <a:srgbClr val="0070C0"/>
                </a:solidFill>
              </a:rPr>
              <a:t> Ринат (русский язык, математика);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Васильева Мария (русский и английский языки).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- Как видно из анализа, учащиеся класса имеют большой потенциал для повышения качественных показателей.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778</Words>
  <Application>Microsoft Office PowerPoint</Application>
  <PresentationFormat>Экран (4:3)</PresentationFormat>
  <Paragraphs>137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  <vt:variant>
        <vt:lpstr>Произвольные показы</vt:lpstr>
      </vt:variant>
      <vt:variant>
        <vt:i4>3</vt:i4>
      </vt:variant>
    </vt:vector>
  </HeadingPairs>
  <TitlesOfParts>
    <vt:vector size="26" baseType="lpstr">
      <vt:lpstr>Тема Office</vt:lpstr>
      <vt:lpstr>  МУНИЦИПАЛЬНОЕ БЮДЖЕТНОЕ ОБРАЗОВАТЕЛЬНОЕ УЧРЕЖДЕНИЕ СРЕДНЯЯ ОБЩЕОБРАЗОВАТЕЛЬНАЯ ШКОЛА №69  ЗАВОЛЖСКОГО РАЙОНА г. УЛЬЯНОВСКА </vt:lpstr>
      <vt:lpstr>Конкурс  методических разработок</vt:lpstr>
      <vt:lpstr>Цель проведения  Дня открытых дверей:</vt:lpstr>
      <vt:lpstr>Задачи:</vt:lpstr>
      <vt:lpstr>Программа  Дня открытых дверей</vt:lpstr>
      <vt:lpstr>Эпиграф:</vt:lpstr>
      <vt:lpstr>Консультация по теме:  «Как помочь ребёнку быть успешным в учёбе»  </vt:lpstr>
      <vt:lpstr>Итоги года  (2 класс)</vt:lpstr>
      <vt:lpstr>Итоги года  (2 класс)</vt:lpstr>
      <vt:lpstr>Результаты диагностики. Школьная мотивация</vt:lpstr>
      <vt:lpstr> Результаты диагностики. Развитие внимания </vt:lpstr>
      <vt:lpstr>Результаты диагностики. Уровень интеллектуального развития</vt:lpstr>
      <vt:lpstr>Результаты диагностики. Самооценка</vt:lpstr>
      <vt:lpstr>Результаты диагностики. Сформированность УУД</vt:lpstr>
      <vt:lpstr>Работа в микрогруппах 1 задание</vt:lpstr>
      <vt:lpstr>Работа в микрогруппах 2 задание</vt:lpstr>
      <vt:lpstr>Работа в микрогруппах 3 задание</vt:lpstr>
      <vt:lpstr>Работа в микрогруппах Составление синквейна</vt:lpstr>
      <vt:lpstr>Рекомендации родителям:</vt:lpstr>
      <vt:lpstr>Заполнение  оценочной анкеты  (Материал прилагается)</vt:lpstr>
      <vt:lpstr>В помощь родителям:</vt:lpstr>
      <vt:lpstr>Заключение.</vt:lpstr>
      <vt:lpstr>Произвольный показ 1</vt:lpstr>
      <vt:lpstr>Произвольный показ 2</vt:lpstr>
      <vt:lpstr>Произвольный показ 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110</cp:revision>
  <dcterms:created xsi:type="dcterms:W3CDTF">2011-07-13T13:44:45Z</dcterms:created>
  <dcterms:modified xsi:type="dcterms:W3CDTF">2014-04-12T11:54:20Z</dcterms:modified>
</cp:coreProperties>
</file>