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66" r:id="rId4"/>
    <p:sldId id="260" r:id="rId5"/>
    <p:sldId id="261" r:id="rId6"/>
    <p:sldId id="262" r:id="rId7"/>
    <p:sldId id="267" r:id="rId8"/>
    <p:sldId id="27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B390D2-4594-4025-BC76-AA7C7FEA9791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AE3583-13B5-4419-BC56-9DD54BFF2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cityday/784/" TargetMode="External"/><Relationship Id="rId2" Type="http://schemas.openxmlformats.org/officeDocument/2006/relationships/hyperlink" Target="http://www.calend.ru/day/2-23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844824"/>
            <a:ext cx="55435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 СТРАНИЧКАМ </a:t>
            </a:r>
          </a:p>
          <a:p>
            <a:pPr algn="ctr"/>
            <a:endParaRPr lang="ru-RU" sz="5400" b="1" cap="none" spc="0" dirty="0" smtClean="0">
              <a:ln w="2450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ЭТНОКАЛЕНДАРЯ</a:t>
            </a:r>
            <a:endParaRPr lang="ru-RU" sz="5400" b="1" cap="none" spc="0" dirty="0">
              <a:ln w="24500" cmpd="dbl">
                <a:solidFill>
                  <a:srgbClr val="FFC000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33CC"/>
                </a:solidFill>
              </a:rPr>
              <a:t>ЭТНОКАЛЕНДАРЬ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373216"/>
            <a:ext cx="7272808" cy="1484784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8600" dirty="0" smtClean="0">
                <a:solidFill>
                  <a:srgbClr val="00B050"/>
                </a:solidFill>
              </a:rPr>
              <a:t>годовой цикл жизни размеренный на памятные и радостные даты, на праздники и будни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1052736"/>
            <a:ext cx="46085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8104" y="332656"/>
            <a:ext cx="3276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Этнокалендарь</a:t>
            </a:r>
            <a:r>
              <a:rPr lang="ru-RU" sz="2800" dirty="0"/>
              <a:t> </a:t>
            </a:r>
            <a:r>
              <a:rPr lang="ru-RU" sz="2800" dirty="0" smtClean="0"/>
              <a:t>помогает ориентироваться </a:t>
            </a:r>
            <a:r>
              <a:rPr lang="ru-RU" sz="2800" dirty="0"/>
              <a:t>в культуре, обычаях, традициях, языках представителей различных </a:t>
            </a:r>
            <a:r>
              <a:rPr lang="ru-RU" sz="2800" dirty="0" smtClean="0"/>
              <a:t>национальностей</a:t>
            </a:r>
            <a:r>
              <a:rPr lang="ru-RU" sz="2800" dirty="0"/>
              <a:t> , проживающих в северной столице.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661248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</a:t>
            </a:r>
            <a:r>
              <a:rPr lang="ru-RU" sz="2800" dirty="0"/>
              <a:t>от лат. </a:t>
            </a:r>
            <a:r>
              <a:rPr lang="ru-RU" sz="2800" dirty="0" smtClean="0"/>
              <a:t>- </a:t>
            </a:r>
            <a:r>
              <a:rPr lang="ru-RU" sz="2800" dirty="0"/>
              <a:t>терпение) проявляется в терпимости к чужим мнениям, верованиям, поведению.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000108"/>
            <a:ext cx="4498627" cy="40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507207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CC"/>
                </a:solidFill>
              </a:rPr>
              <a:t>ТОЛЕРАНТНОСТЬ</a:t>
            </a:r>
            <a:endParaRPr lang="ru-RU" sz="3600" b="1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2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16 ноября – 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Международный день толерантности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301208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этот день сильная половина человечества получает законное право принимать от женщин поздравления, благодарность и подарки.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CC"/>
                </a:solidFill>
              </a:rPr>
              <a:t>23 ФЕВРАЛЯ</a:t>
            </a:r>
            <a:endParaRPr lang="ru-RU" sz="3600" b="1" dirty="0">
              <a:solidFill>
                <a:srgbClr val="FF33CC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052736"/>
            <a:ext cx="5184576" cy="42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33CC"/>
                </a:solidFill>
              </a:rPr>
              <a:t>История праздника </a:t>
            </a:r>
            <a:endParaRPr lang="ru-RU" sz="3600" b="1" dirty="0" smtClean="0">
              <a:solidFill>
                <a:srgbClr val="FF33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33CC"/>
                </a:solidFill>
              </a:rPr>
              <a:t>«</a:t>
            </a:r>
            <a:r>
              <a:rPr lang="ru-RU" sz="3600" b="1" dirty="0">
                <a:solidFill>
                  <a:srgbClr val="FF33CC"/>
                </a:solidFill>
              </a:rPr>
              <a:t>День Защитников Отечества»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1571612"/>
            <a:ext cx="3779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Принято было считать, что </a:t>
            </a:r>
            <a:r>
              <a:rPr lang="ru-RU" sz="2400" dirty="0" smtClean="0">
                <a:hlinkClick r:id="rId2"/>
              </a:rPr>
              <a:t>23 </a:t>
            </a:r>
            <a:r>
              <a:rPr lang="ru-RU" sz="2400" u="sng" dirty="0" smtClean="0">
                <a:solidFill>
                  <a:srgbClr val="C00000"/>
                </a:solidFill>
                <a:hlinkClick r:id="rId2"/>
              </a:rPr>
              <a:t>февраля</a:t>
            </a:r>
            <a:r>
              <a:rPr lang="ru-RU" sz="2400" u="sng" dirty="0" smtClean="0">
                <a:solidFill>
                  <a:srgbClr val="C00000"/>
                </a:solidFill>
              </a:rPr>
              <a:t> 1918 года </a:t>
            </a:r>
            <a:r>
              <a:rPr lang="ru-RU" sz="2400" dirty="0" smtClean="0"/>
              <a:t>отряды Красной гвардии одержали свои первые победы под </a:t>
            </a:r>
            <a:r>
              <a:rPr lang="ru-RU" sz="2400" dirty="0" smtClean="0">
                <a:hlinkClick r:id="rId3"/>
              </a:rPr>
              <a:t>Псковом</a:t>
            </a:r>
            <a:r>
              <a:rPr lang="ru-RU" sz="2400" dirty="0" smtClean="0"/>
              <a:t> и </a:t>
            </a:r>
            <a:r>
              <a:rPr lang="ru-RU" sz="2400" u="sng" dirty="0" smtClean="0">
                <a:solidFill>
                  <a:srgbClr val="C00000"/>
                </a:solidFill>
              </a:rPr>
              <a:t>Нарвой</a:t>
            </a:r>
            <a:r>
              <a:rPr lang="ru-RU" sz="2400" dirty="0" smtClean="0"/>
              <a:t> над регулярными войсками кайзеровской Германии. Вот эти первые победы и стали «Днем рождения Красной Армии».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71472" y="1643050"/>
            <a:ext cx="4206740" cy="2797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9632" y="65253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496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1922 году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эта дата была официально объявлена Днем Красной Армии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700808"/>
            <a:ext cx="6587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476672"/>
            <a:ext cx="8208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С 1946 года праздник стал называться </a:t>
            </a:r>
          </a:p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Днем Советской Армии и Военно-Морского Флота</a:t>
            </a:r>
          </a:p>
          <a:p>
            <a:endParaRPr lang="ru-RU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437112"/>
            <a:ext cx="8640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остался днем мужчин, которые служат в армии или в    каких-либо силовых структурах</a:t>
            </a:r>
          </a:p>
          <a:p>
            <a:pPr>
              <a:buFont typeface="Wingdings" pitchFamily="2" charset="2"/>
              <a:buChar char="v"/>
            </a:pPr>
            <a:r>
              <a:rPr lang="ru-RU" sz="2800" smtClean="0"/>
              <a:t>как годовщина </a:t>
            </a:r>
            <a:r>
              <a:rPr lang="ru-RU" sz="2800" dirty="0" smtClean="0"/>
              <a:t>великой победы или День Рождения Красной Армии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как День настоящих мужчин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60648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После распада Советского Союза дата была переименована </a:t>
            </a:r>
          </a:p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в День защитника Отечества</a:t>
            </a:r>
            <a:endParaRPr lang="ru-RU" sz="2800" dirty="0">
              <a:solidFill>
                <a:srgbClr val="FF33CC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772816"/>
            <a:ext cx="4632176" cy="24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40202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71472" y="5214950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«Оборона Севастополя»</a:t>
            </a:r>
          </a:p>
          <a:p>
            <a:pPr algn="ctr"/>
            <a:r>
              <a:rPr lang="ru-RU" sz="2800" dirty="0" smtClean="0">
                <a:solidFill>
                  <a:srgbClr val="FF33CC"/>
                </a:solidFill>
              </a:rPr>
              <a:t>Александра Александровича Дейнеки</a:t>
            </a:r>
            <a:endParaRPr lang="ru-RU" sz="2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908720"/>
            <a:ext cx="352839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005064"/>
            <a:ext cx="3240360" cy="24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CC"/>
                </a:solidFill>
              </a:rPr>
              <a:t>МАСЛЕНИЦА</a:t>
            </a:r>
            <a:endParaRPr lang="ru-RU" sz="3600" b="1" dirty="0">
              <a:solidFill>
                <a:srgbClr val="FF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142985"/>
            <a:ext cx="47863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Один </a:t>
            </a:r>
            <a:r>
              <a:rPr lang="ru-RU" sz="2800" dirty="0"/>
              <a:t>из самых радостных и светлых праздников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Целую </a:t>
            </a:r>
            <a:r>
              <a:rPr lang="ru-RU" sz="2800" dirty="0"/>
              <a:t>неделю народ провожает надоевшую зиму, печет </a:t>
            </a:r>
            <a:r>
              <a:rPr lang="ru-RU" sz="2800" dirty="0" smtClean="0"/>
              <a:t>блины </a:t>
            </a:r>
            <a:r>
              <a:rPr lang="ru-RU" sz="2800" dirty="0"/>
              <a:t>и ходит друг к другу в гости.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786454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28 февраля по 6 марта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масленичная неделя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231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ЭТНОКАЛЕНДАРЬ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ЭТНОКАЛЕНДАРЬ</dc:title>
  <dc:creator>Admin</dc:creator>
  <cp:lastModifiedBy>Елена</cp:lastModifiedBy>
  <cp:revision>29</cp:revision>
  <dcterms:created xsi:type="dcterms:W3CDTF">2011-02-23T05:34:47Z</dcterms:created>
  <dcterms:modified xsi:type="dcterms:W3CDTF">2012-11-02T21:01:39Z</dcterms:modified>
</cp:coreProperties>
</file>