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710C9-E95D-4098-B945-1C9792E830BC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4DE52-61C1-418C-9535-2CB75B579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253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C23C00-CB2A-462E-B1FB-96EDECD3B30C}" type="slidenum">
              <a:rPr lang="ru-RU"/>
              <a:pPr/>
              <a:t>5</a:t>
            </a:fld>
            <a:endParaRPr lang="ru-RU"/>
          </a:p>
        </p:txBody>
      </p:sp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На портрете ссылка в Интернет.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CB834-461B-4769-9649-9753A544A9E1}" type="slidenum">
              <a:rPr lang="ru-RU"/>
              <a:pPr/>
              <a:t>6</a:t>
            </a:fld>
            <a:endParaRPr lang="ru-RU"/>
          </a:p>
        </p:txBody>
      </p:sp>
      <p:sp>
        <p:nvSpPr>
          <p:cNvPr id="19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На портрете ссылка в Интернет.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1F9FB6-B7A8-48C6-B79B-DC313AC620F9}" type="slidenum">
              <a:rPr lang="ru-RU"/>
              <a:pPr/>
              <a:t>9</a:t>
            </a:fld>
            <a:endParaRPr lang="ru-RU"/>
          </a:p>
        </p:txBody>
      </p:sp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esenin.niv.ru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ti.spb.ru/writers_rus/?a_id=6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8;&#1091;&#1089;&#1089;&#1082;&#1080;&#1081;%20&#1103;&#1079;&#1099;&#1082;\&#1082;&#1072;&#1082;%20&#1085;&#1072;&#1087;&#1080;&#1089;&#1072;&#1090;&#1100;%20&#1087;&#1080;&#1089;&#1100;&#1084;&#1086;\&#1055;&#1080;&#1089;&#1100;&#1084;&#1086;%20&#1084;&#1072;&#1084;&#1077;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 descr="5121240"/>
          <p:cNvSpPr>
            <a:spLocks noChangeArrowheads="1" noChangeShapeType="1" noTextEdit="1"/>
          </p:cNvSpPr>
          <p:nvPr/>
        </p:nvSpPr>
        <p:spPr bwMode="auto">
          <a:xfrm>
            <a:off x="1187450" y="1412875"/>
            <a:ext cx="6624638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ЧТО ТАКОЕ</a:t>
            </a:r>
          </a:p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ПИСЬМО?</a:t>
            </a:r>
          </a:p>
        </p:txBody>
      </p:sp>
      <p:pic>
        <p:nvPicPr>
          <p:cNvPr id="3077" name="Picture 5" descr="E-M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500438"/>
            <a:ext cx="2128837" cy="212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iles-tex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789363"/>
            <a:ext cx="151130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291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9750" y="2708275"/>
            <a:ext cx="8229600" cy="3629025"/>
          </a:xfrm>
        </p:spPr>
        <p:txBody>
          <a:bodyPr/>
          <a:lstStyle/>
          <a:p>
            <a:pPr algn="ctr"/>
            <a:r>
              <a:rPr lang="ru-RU" b="1">
                <a:solidFill>
                  <a:srgbClr val="FF0000"/>
                </a:solidFill>
                <a:latin typeface="Times New Roman" pitchFamily="18" charset="0"/>
              </a:rPr>
              <a:t>Обращение</a:t>
            </a:r>
            <a:r>
              <a:rPr lang="ru-RU">
                <a:latin typeface="Times New Roman" pitchFamily="18" charset="0"/>
              </a:rPr>
              <a:t> – к другу, ко взрослым.</a:t>
            </a:r>
          </a:p>
          <a:p>
            <a:pPr algn="ctr"/>
            <a:r>
              <a:rPr lang="ru-RU" b="1">
                <a:solidFill>
                  <a:srgbClr val="FF0000"/>
                </a:solidFill>
                <a:latin typeface="Times New Roman" pitchFamily="18" charset="0"/>
              </a:rPr>
              <a:t>Рассказ</a:t>
            </a:r>
            <a:r>
              <a:rPr lang="ru-RU">
                <a:latin typeface="Times New Roman" pitchFamily="18" charset="0"/>
              </a:rPr>
              <a:t> о себе, о жизни, о событиях.</a:t>
            </a:r>
          </a:p>
          <a:p>
            <a:pPr algn="ctr"/>
            <a:r>
              <a:rPr lang="ru-RU" b="1">
                <a:solidFill>
                  <a:srgbClr val="FF0000"/>
                </a:solidFill>
                <a:latin typeface="Times New Roman" pitchFamily="18" charset="0"/>
              </a:rPr>
              <a:t>Вопросы</a:t>
            </a:r>
            <a:r>
              <a:rPr lang="ru-RU">
                <a:latin typeface="Times New Roman" pitchFamily="18" charset="0"/>
              </a:rPr>
              <a:t> к другу, к тому, кому адресовано письмо.</a:t>
            </a:r>
          </a:p>
          <a:p>
            <a:pPr algn="ctr"/>
            <a:r>
              <a:rPr lang="ru-RU">
                <a:latin typeface="Times New Roman" pitchFamily="18" charset="0"/>
              </a:rPr>
              <a:t>Добрые 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</a:rPr>
              <a:t>пожелания</a:t>
            </a:r>
            <a:r>
              <a:rPr lang="ru-RU">
                <a:latin typeface="Times New Roman" pitchFamily="18" charset="0"/>
              </a:rPr>
              <a:t>.</a:t>
            </a:r>
          </a:p>
          <a:p>
            <a:pPr algn="ctr"/>
            <a:r>
              <a:rPr lang="ru-RU" b="1">
                <a:solidFill>
                  <a:srgbClr val="FF0000"/>
                </a:solidFill>
                <a:latin typeface="Times New Roman" pitchFamily="18" charset="0"/>
              </a:rPr>
              <a:t>Подпись</a:t>
            </a:r>
            <a:r>
              <a:rPr lang="ru-RU">
                <a:latin typeface="Times New Roman" pitchFamily="18" charset="0"/>
              </a:rPr>
              <a:t>.</a:t>
            </a: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684213" y="1916113"/>
            <a:ext cx="7775575" cy="6492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>
                <a:latin typeface="Times New Roman" pitchFamily="18" charset="0"/>
              </a:rPr>
              <a:t>В письме есть:</a:t>
            </a:r>
          </a:p>
        </p:txBody>
      </p:sp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755650" y="692150"/>
            <a:ext cx="7561263" cy="10810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Письмо </a:t>
            </a:r>
          </a:p>
          <a:p>
            <a:pPr algn="ctr"/>
            <a:r>
              <a:rPr lang="ru-RU" sz="3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- это способ общения на расстоянии.</a:t>
            </a:r>
          </a:p>
        </p:txBody>
      </p:sp>
    </p:spTree>
    <p:extLst>
      <p:ext uri="{BB962C8B-B14F-4D97-AF65-F5344CB8AC3E}">
        <p14:creationId xmlns:p14="http://schemas.microsoft.com/office/powerpoint/2010/main" val="1378362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765175"/>
            <a:ext cx="7993063" cy="5529263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2"/>
                </a:solidFill>
                <a:latin typeface="Times New Roman" pitchFamily="18" charset="0"/>
              </a:rPr>
              <a:t>Эпистолярный жанр.</a:t>
            </a:r>
            <a:r>
              <a:rPr lang="en-US" sz="4000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en-US" sz="4000" b="1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4000" dirty="0">
                <a:latin typeface="Times New Roman" pitchFamily="18" charset="0"/>
              </a:rPr>
              <a:t> Такое название интригующее. Если произнести медленно эти два слова, то получится очень загадочно. Что же это такое? Эпистолярный</a:t>
            </a:r>
            <a:r>
              <a:rPr lang="en-US" sz="4000" dirty="0">
                <a:latin typeface="Times New Roman" pitchFamily="18" charset="0"/>
              </a:rPr>
              <a:t> - </a:t>
            </a:r>
            <a:r>
              <a:rPr lang="ru-RU" sz="4000" dirty="0">
                <a:latin typeface="Times New Roman" pitchFamily="18" charset="0"/>
              </a:rPr>
              <a:t> имеющий форму письма, переписки. </a:t>
            </a:r>
            <a:r>
              <a:rPr lang="en-US" sz="4000" dirty="0">
                <a:latin typeface="Times New Roman" pitchFamily="18" charset="0"/>
              </a:rPr>
              <a:t/>
            </a:r>
            <a:br>
              <a:rPr lang="en-US" sz="4000" dirty="0">
                <a:latin typeface="Times New Roman" pitchFamily="18" charset="0"/>
              </a:rPr>
            </a:br>
            <a:r>
              <a:rPr lang="ru-RU" sz="4000" dirty="0">
                <a:latin typeface="Times New Roman" pitchFamily="18" charset="0"/>
              </a:rPr>
              <a:t>В этой теме речь пойдёт о письмах.</a:t>
            </a:r>
            <a:r>
              <a:rPr lang="ru-RU" sz="4000" dirty="0"/>
              <a:t> </a:t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120159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827088" y="620713"/>
            <a:ext cx="7561262" cy="504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Любопытная коллекция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611188" y="2708275"/>
            <a:ext cx="7920037" cy="3313113"/>
          </a:xfrm>
        </p:spPr>
        <p:txBody>
          <a:bodyPr>
            <a:normAutofit fontScale="90000"/>
          </a:bodyPr>
          <a:lstStyle/>
          <a:p>
            <a:r>
              <a:rPr lang="ru-RU" sz="2400">
                <a:latin typeface="Times New Roman" pitchFamily="18" charset="0"/>
              </a:rPr>
              <a:t>Древнеримский писатель Сенека так приветствовал своего друга:</a:t>
            </a:r>
            <a:br>
              <a:rPr lang="ru-RU" sz="2400">
                <a:latin typeface="Times New Roman" pitchFamily="18" charset="0"/>
              </a:rPr>
            </a:br>
            <a:r>
              <a:rPr lang="ru-RU" sz="2400">
                <a:solidFill>
                  <a:srgbClr val="FF0000"/>
                </a:solidFill>
                <a:latin typeface="Times New Roman" pitchFamily="18" charset="0"/>
              </a:rPr>
              <a:t>«Сенека приветствует ЛУЦИЛИЯ!».</a:t>
            </a:r>
            <a:br>
              <a:rPr lang="ru-RU" sz="240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>
                <a:latin typeface="Times New Roman" pitchFamily="18" charset="0"/>
              </a:rPr>
              <a:t/>
            </a:r>
            <a:br>
              <a:rPr lang="ru-RU" sz="2400">
                <a:latin typeface="Times New Roman" pitchFamily="18" charset="0"/>
              </a:rPr>
            </a:br>
            <a:r>
              <a:rPr lang="ru-RU" sz="2400">
                <a:latin typeface="Times New Roman" pitchFamily="18" charset="0"/>
              </a:rPr>
              <a:t/>
            </a:r>
            <a:br>
              <a:rPr lang="ru-RU" sz="2400">
                <a:latin typeface="Times New Roman" pitchFamily="18" charset="0"/>
              </a:rPr>
            </a:br>
            <a:r>
              <a:rPr lang="ru-RU" sz="2400">
                <a:latin typeface="Times New Roman" pitchFamily="18" charset="0"/>
              </a:rPr>
              <a:t/>
            </a:r>
            <a:br>
              <a:rPr lang="ru-RU" sz="2400">
                <a:latin typeface="Times New Roman" pitchFamily="18" charset="0"/>
              </a:rPr>
            </a:br>
            <a:r>
              <a:rPr lang="ru-RU" sz="2400">
                <a:latin typeface="Times New Roman" pitchFamily="18" charset="0"/>
              </a:rPr>
              <a:t/>
            </a:r>
            <a:br>
              <a:rPr lang="ru-RU" sz="2400">
                <a:latin typeface="Times New Roman" pitchFamily="18" charset="0"/>
              </a:rPr>
            </a:br>
            <a:r>
              <a:rPr lang="ru-RU" sz="2400">
                <a:latin typeface="Times New Roman" pitchFamily="18" charset="0"/>
              </a:rPr>
              <a:t>Писатель И. Тургенев – артисту М. Щепкину:</a:t>
            </a:r>
            <a:br>
              <a:rPr lang="ru-RU" sz="2400">
                <a:latin typeface="Times New Roman" pitchFamily="18" charset="0"/>
              </a:rPr>
            </a:br>
            <a:r>
              <a:rPr lang="ru-RU" sz="2400">
                <a:solidFill>
                  <a:srgbClr val="FF0000"/>
                </a:solidFill>
                <a:latin typeface="Times New Roman" pitchFamily="18" charset="0"/>
              </a:rPr>
              <a:t>«Любезный и почтенный Михайла Семёныч!».</a:t>
            </a:r>
            <a:br>
              <a:rPr lang="ru-RU" sz="240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tx1"/>
                </a:solidFill>
                <a:latin typeface="Times New Roman" pitchFamily="18" charset="0"/>
              </a:rPr>
              <a:t>Он же сестре:</a:t>
            </a:r>
            <a:r>
              <a:rPr lang="ru-RU" sz="2400">
                <a:solidFill>
                  <a:srgbClr val="FF0000"/>
                </a:solidFill>
                <a:latin typeface="Times New Roman" pitchFamily="18" charset="0"/>
              </a:rPr>
              <a:t> «Милая Маша!».</a:t>
            </a:r>
          </a:p>
        </p:txBody>
      </p:sp>
      <p:pic>
        <p:nvPicPr>
          <p:cNvPr id="6151" name="Picture 7" descr="Turgenev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9E5"/>
              </a:clrFrom>
              <a:clrTo>
                <a:srgbClr val="FAF9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500438"/>
            <a:ext cx="1344613" cy="172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attach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EB"/>
              </a:clrFrom>
              <a:clrTo>
                <a:srgbClr val="FFFF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500438"/>
            <a:ext cx="1530350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senek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CE"/>
              </a:clrFrom>
              <a:clrTo>
                <a:srgbClr val="FFFFC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196975"/>
            <a:ext cx="1055687" cy="130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204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is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49275"/>
            <a:ext cx="4846638" cy="576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29615040_esenin">
            <a:hlinkClick r:id="rId4" tooltip="С. А. Есенин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92150"/>
            <a:ext cx="2514600" cy="3313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684213" y="4221163"/>
            <a:ext cx="2663825" cy="5762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>
                <a:latin typeface="Times New Roman" pitchFamily="18" charset="0"/>
              </a:rPr>
              <a:t>Сергей Александрович</a:t>
            </a:r>
          </a:p>
          <a:p>
            <a:pPr algn="ctr"/>
            <a:r>
              <a:rPr lang="ru-RU">
                <a:latin typeface="Times New Roman" pitchFamily="18" charset="0"/>
              </a:rPr>
              <a:t>ЕСЕНИН –</a:t>
            </a:r>
          </a:p>
          <a:p>
            <a:pPr algn="ctr"/>
            <a:r>
              <a:rPr lang="ru-RU">
                <a:latin typeface="Times New Roman" pitchFamily="18" charset="0"/>
              </a:rPr>
              <a:t>русский поэт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187450" y="5013325"/>
            <a:ext cx="1384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>
                <a:latin typeface="Times New Roman" pitchFamily="18" charset="0"/>
              </a:rPr>
              <a:t>(1895-1925) </a:t>
            </a:r>
          </a:p>
        </p:txBody>
      </p:sp>
    </p:spTree>
    <p:extLst>
      <p:ext uri="{BB962C8B-B14F-4D97-AF65-F5344CB8AC3E}">
        <p14:creationId xmlns:p14="http://schemas.microsoft.com/office/powerpoint/2010/main" val="3634128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575" y="549275"/>
            <a:ext cx="3384550" cy="5759450"/>
          </a:xfrm>
        </p:spPr>
        <p:txBody>
          <a:bodyPr>
            <a:normAutofit fontScale="90000"/>
          </a:bodyPr>
          <a:lstStyle/>
          <a:p>
            <a:r>
              <a:rPr lang="ru-RU" sz="2000">
                <a:solidFill>
                  <a:srgbClr val="FF0000"/>
                </a:solidFill>
                <a:latin typeface="Times New Roman" pitchFamily="18" charset="0"/>
              </a:rPr>
              <a:t>Пишу тебе письмо…</a:t>
            </a:r>
            <a:br>
              <a:rPr lang="ru-RU" sz="200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000">
                <a:latin typeface="Times New Roman" pitchFamily="18" charset="0"/>
              </a:rPr>
              <a:t/>
            </a:r>
            <a:br>
              <a:rPr lang="ru-RU" sz="2000">
                <a:latin typeface="Times New Roman" pitchFamily="18" charset="0"/>
              </a:rPr>
            </a:br>
            <a:r>
              <a:rPr lang="ru-RU" sz="2000">
                <a:latin typeface="Times New Roman" pitchFamily="18" charset="0"/>
              </a:rPr>
              <a:t>…А листок в конверте чист,</a:t>
            </a:r>
            <a:br>
              <a:rPr lang="ru-RU" sz="2000">
                <a:latin typeface="Times New Roman" pitchFamily="18" charset="0"/>
              </a:rPr>
            </a:br>
            <a:r>
              <a:rPr lang="ru-RU" sz="2000">
                <a:latin typeface="Times New Roman" pitchFamily="18" charset="0"/>
              </a:rPr>
              <a:t>Нет на нём ни букв, ни строчек</a:t>
            </a:r>
            <a:br>
              <a:rPr lang="ru-RU" sz="2000">
                <a:latin typeface="Times New Roman" pitchFamily="18" charset="0"/>
              </a:rPr>
            </a:br>
            <a:r>
              <a:rPr lang="ru-RU" sz="2000">
                <a:latin typeface="Times New Roman" pitchFamily="18" charset="0"/>
              </a:rPr>
              <a:t>Пахнет осенью листочек –</a:t>
            </a:r>
            <a:br>
              <a:rPr lang="ru-RU" sz="2000">
                <a:latin typeface="Times New Roman" pitchFamily="18" charset="0"/>
              </a:rPr>
            </a:br>
            <a:r>
              <a:rPr lang="ru-RU" sz="2000">
                <a:latin typeface="Times New Roman" pitchFamily="18" charset="0"/>
              </a:rPr>
              <a:t>С дерева опавший лист.</a:t>
            </a:r>
            <a:br>
              <a:rPr lang="ru-RU" sz="2000">
                <a:latin typeface="Times New Roman" pitchFamily="18" charset="0"/>
              </a:rPr>
            </a:br>
            <a:r>
              <a:rPr lang="ru-RU" sz="2000">
                <a:latin typeface="Times New Roman" pitchFamily="18" charset="0"/>
              </a:rPr>
              <a:t>Только адрес твой и имя</a:t>
            </a:r>
            <a:br>
              <a:rPr lang="ru-RU" sz="2000">
                <a:latin typeface="Times New Roman" pitchFamily="18" charset="0"/>
              </a:rPr>
            </a:br>
            <a:r>
              <a:rPr lang="ru-RU" sz="2000">
                <a:latin typeface="Times New Roman" pitchFamily="18" charset="0"/>
              </a:rPr>
              <a:t>На конверте напишу,</a:t>
            </a:r>
            <a:br>
              <a:rPr lang="ru-RU" sz="2000">
                <a:latin typeface="Times New Roman" pitchFamily="18" charset="0"/>
              </a:rPr>
            </a:br>
            <a:r>
              <a:rPr lang="ru-RU" sz="2000">
                <a:latin typeface="Times New Roman" pitchFamily="18" charset="0"/>
              </a:rPr>
              <a:t>Синий ящик отыщу,</a:t>
            </a:r>
            <a:br>
              <a:rPr lang="ru-RU" sz="2000">
                <a:latin typeface="Times New Roman" pitchFamily="18" charset="0"/>
              </a:rPr>
            </a:br>
            <a:r>
              <a:rPr lang="ru-RU" sz="2000">
                <a:latin typeface="Times New Roman" pitchFamily="18" charset="0"/>
              </a:rPr>
              <a:t>Свой листочек опущу.</a:t>
            </a:r>
            <a:br>
              <a:rPr lang="ru-RU" sz="2000">
                <a:latin typeface="Times New Roman" pitchFamily="18" charset="0"/>
              </a:rPr>
            </a:br>
            <a:r>
              <a:rPr lang="ru-RU" sz="2000">
                <a:latin typeface="Times New Roman" pitchFamily="18" charset="0"/>
              </a:rPr>
              <a:t>Ты письмо моё получишь</a:t>
            </a:r>
            <a:br>
              <a:rPr lang="ru-RU" sz="2000">
                <a:latin typeface="Times New Roman" pitchFamily="18" charset="0"/>
              </a:rPr>
            </a:br>
            <a:r>
              <a:rPr lang="ru-RU" sz="2000">
                <a:latin typeface="Times New Roman" pitchFamily="18" charset="0"/>
              </a:rPr>
              <a:t>И обрадуешься вдруг:</a:t>
            </a:r>
            <a:br>
              <a:rPr lang="ru-RU" sz="2000">
                <a:latin typeface="Times New Roman" pitchFamily="18" charset="0"/>
              </a:rPr>
            </a:br>
            <a:r>
              <a:rPr lang="ru-RU" sz="2000">
                <a:latin typeface="Times New Roman" pitchFamily="18" charset="0"/>
              </a:rPr>
              <a:t>Жить на свете много лучше,</a:t>
            </a:r>
            <a:br>
              <a:rPr lang="ru-RU" sz="2000">
                <a:latin typeface="Times New Roman" pitchFamily="18" charset="0"/>
              </a:rPr>
            </a:br>
            <a:r>
              <a:rPr lang="ru-RU" sz="2000">
                <a:latin typeface="Times New Roman" pitchFamily="18" charset="0"/>
              </a:rPr>
              <a:t>Если друга вспомнил друг.</a:t>
            </a:r>
            <a:br>
              <a:rPr lang="ru-RU" sz="2000">
                <a:latin typeface="Times New Roman" pitchFamily="18" charset="0"/>
              </a:rPr>
            </a:br>
            <a:r>
              <a:rPr lang="ru-RU" sz="2000">
                <a:latin typeface="Times New Roman" pitchFamily="18" charset="0"/>
              </a:rPr>
              <a:t>Сразу мне ответ пиши!</a:t>
            </a:r>
            <a:br>
              <a:rPr lang="ru-RU" sz="2000">
                <a:latin typeface="Times New Roman" pitchFamily="18" charset="0"/>
              </a:rPr>
            </a:br>
            <a:r>
              <a:rPr lang="ru-RU" sz="2000">
                <a:latin typeface="Times New Roman" pitchFamily="18" charset="0"/>
              </a:rPr>
              <a:t>А кончаются чернила –</a:t>
            </a:r>
            <a:br>
              <a:rPr lang="ru-RU" sz="2000">
                <a:latin typeface="Times New Roman" pitchFamily="18" charset="0"/>
              </a:rPr>
            </a:br>
            <a:r>
              <a:rPr lang="ru-RU" sz="2000">
                <a:latin typeface="Times New Roman" pitchFamily="18" charset="0"/>
              </a:rPr>
              <a:t>Просто пёрышко вложи,</a:t>
            </a:r>
            <a:br>
              <a:rPr lang="ru-RU" sz="2000">
                <a:latin typeface="Times New Roman" pitchFamily="18" charset="0"/>
              </a:rPr>
            </a:br>
            <a:r>
              <a:rPr lang="ru-RU" sz="2000">
                <a:latin typeface="Times New Roman" pitchFamily="18" charset="0"/>
              </a:rPr>
              <a:t>Что синица обронила.</a:t>
            </a:r>
          </a:p>
        </p:txBody>
      </p:sp>
      <p:pic>
        <p:nvPicPr>
          <p:cNvPr id="7172" name="Picture 4" descr="poch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341438"/>
            <a:ext cx="1792287" cy="200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listi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17590">
            <a:off x="7092950" y="476250"/>
            <a:ext cx="776288" cy="9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sinic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716338"/>
            <a:ext cx="1423988" cy="105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_author">
            <a:hlinkClick r:id="rId6" tooltip="Я. Л. Аким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36613"/>
            <a:ext cx="2206625" cy="287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611188" y="3933825"/>
            <a:ext cx="2519362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</a:rPr>
              <a:t>Яков Лазаревич Аким</a:t>
            </a:r>
          </a:p>
          <a:p>
            <a:pPr algn="ctr"/>
            <a:r>
              <a:rPr lang="ru-RU" sz="1600">
                <a:latin typeface="Times New Roman" pitchFamily="18" charset="0"/>
              </a:rPr>
              <a:t>— русский советский поэт. </a:t>
            </a:r>
            <a:br>
              <a:rPr lang="ru-RU" sz="1600">
                <a:latin typeface="Times New Roman" pitchFamily="18" charset="0"/>
              </a:rPr>
            </a:br>
            <a:endParaRPr lang="ru-RU" sz="1600">
              <a:latin typeface="Times New Roman" pitchFamily="18" charset="0"/>
            </a:endParaRPr>
          </a:p>
        </p:txBody>
      </p:sp>
      <p:pic>
        <p:nvPicPr>
          <p:cNvPr id="7179" name="Picture 11" descr="007cc1ccab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50418">
            <a:off x="7158038" y="5092700"/>
            <a:ext cx="735012" cy="12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069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ob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924175"/>
            <a:ext cx="755967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Rectangle 7"/>
          <p:cNvSpPr>
            <a:spLocks noGrp="1" noChangeArrowheads="1"/>
          </p:cNvSpPr>
          <p:nvPr>
            <p:ph type="title"/>
          </p:nvPr>
        </p:nvSpPr>
        <p:spPr>
          <a:xfrm>
            <a:off x="755650" y="908050"/>
            <a:ext cx="7704138" cy="1143000"/>
          </a:xfrm>
        </p:spPr>
        <p:txBody>
          <a:bodyPr>
            <a:normAutofit fontScale="90000"/>
          </a:bodyPr>
          <a:lstStyle/>
          <a:p>
            <a:r>
              <a:rPr lang="ru-RU" sz="3200">
                <a:solidFill>
                  <a:srgbClr val="FF0000"/>
                </a:solidFill>
                <a:latin typeface="Times New Roman" pitchFamily="18" charset="0"/>
              </a:rPr>
              <a:t>Чтобы написать адрес, надо знать:</a:t>
            </a:r>
            <a:r>
              <a:rPr lang="ru-RU" sz="3200">
                <a:latin typeface="Times New Roman" pitchFamily="18" charset="0"/>
              </a:rPr>
              <a:t/>
            </a:r>
            <a:br>
              <a:rPr lang="ru-RU" sz="3200">
                <a:latin typeface="Times New Roman" pitchFamily="18" charset="0"/>
              </a:rPr>
            </a:br>
            <a:r>
              <a:rPr lang="ru-RU" sz="2400">
                <a:latin typeface="Times New Roman" pitchFamily="18" charset="0"/>
              </a:rPr>
              <a:t>фамилию и имя адресата, улицу, номер дома и квартиры, город, страну, почтовый индекс.</a:t>
            </a: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1042988" y="2420938"/>
            <a:ext cx="2016125" cy="431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>
                <a:solidFill>
                  <a:srgbClr val="FF0000"/>
                </a:solidFill>
                <a:latin typeface="Times New Roman" pitchFamily="18" charset="0"/>
              </a:rPr>
              <a:t>Например:</a:t>
            </a:r>
          </a:p>
        </p:txBody>
      </p:sp>
    </p:spTree>
    <p:extLst>
      <p:ext uri="{BB962C8B-B14F-4D97-AF65-F5344CB8AC3E}">
        <p14:creationId xmlns:p14="http://schemas.microsoft.com/office/powerpoint/2010/main" val="1762141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827088" y="620713"/>
            <a:ext cx="7561262" cy="504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Письмо другу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>
          <a:xfrm>
            <a:off x="755650" y="2349500"/>
            <a:ext cx="7777163" cy="252095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itchFamily="18" charset="0"/>
              </a:rPr>
              <a:t>Дорогой Саша!</a:t>
            </a:r>
            <a:br>
              <a:rPr lang="ru-RU" sz="3200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itchFamily="18" charset="0"/>
              </a:rPr>
              <a:t>Ты помнишь, как мы впервые встретились летом но озере Щучьем, где был наш летний лагерь? Я никогда не забуду! Как там было интересно! Как красиво было кругом! …</a:t>
            </a:r>
            <a:br>
              <a:rPr lang="ru-RU" sz="3200" dirty="0">
                <a:solidFill>
                  <a:schemeClr val="tx1"/>
                </a:solidFill>
                <a:latin typeface="Times New Roman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2268538" y="4868863"/>
            <a:ext cx="5400675" cy="14398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0000"/>
                </a:solidFill>
                <a:latin typeface="Times New Roman" pitchFamily="18" charset="0"/>
              </a:rPr>
              <a:t>Понравилось письмо? Почему?</a:t>
            </a:r>
          </a:p>
          <a:p>
            <a:pPr algn="ctr"/>
            <a:r>
              <a:rPr lang="ru-RU" sz="2400">
                <a:solidFill>
                  <a:srgbClr val="FF0000"/>
                </a:solidFill>
                <a:latin typeface="Times New Roman" pitchFamily="18" charset="0"/>
              </a:rPr>
              <a:t>Чего не хватает в этом письме? Дополни.</a:t>
            </a:r>
          </a:p>
        </p:txBody>
      </p:sp>
    </p:spTree>
    <p:extLst>
      <p:ext uri="{BB962C8B-B14F-4D97-AF65-F5344CB8AC3E}">
        <p14:creationId xmlns:p14="http://schemas.microsoft.com/office/powerpoint/2010/main" val="1004357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684213" y="620713"/>
            <a:ext cx="7561262" cy="504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Письмо маме</a:t>
            </a:r>
          </a:p>
        </p:txBody>
      </p:sp>
      <p:pic>
        <p:nvPicPr>
          <p:cNvPr id="10245" name="Picture 5" descr="mam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268413"/>
            <a:ext cx="4489450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Письмо маме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238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WordArt 7"/>
          <p:cNvSpPr>
            <a:spLocks noChangeArrowheads="1" noChangeShapeType="1" noTextEdit="1"/>
          </p:cNvSpPr>
          <p:nvPr/>
        </p:nvSpPr>
        <p:spPr bwMode="auto">
          <a:xfrm>
            <a:off x="827088" y="5805488"/>
            <a:ext cx="7561262" cy="504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Напишите родителям!</a:t>
            </a:r>
          </a:p>
        </p:txBody>
      </p:sp>
      <p:pic>
        <p:nvPicPr>
          <p:cNvPr id="10248" name="Picture 8" descr="stop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6524625"/>
            <a:ext cx="468312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613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06" fill="hold"/>
                                        <p:tgtEl>
                                          <p:spTgt spid="102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</Words>
  <Application>Microsoft Office PowerPoint</Application>
  <PresentationFormat>Экран (4:3)</PresentationFormat>
  <Paragraphs>33</Paragraphs>
  <Slides>9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Эпистолярный жанр.  Такое название интригующее. Если произнести медленно эти два слова, то получится очень загадочно. Что же это такое? Эпистолярный -  имеющий форму письма, переписки.  В этой теме речь пойдёт о письмах.  </vt:lpstr>
      <vt:lpstr>Древнеримский писатель Сенека так приветствовал своего друга: «Сенека приветствует ЛУЦИЛИЯ!».     Писатель И. Тургенев – артисту М. Щепкину: «Любезный и почтенный Михайла Семёныч!». Он же сестре: «Милая Маша!».</vt:lpstr>
      <vt:lpstr>Презентация PowerPoint</vt:lpstr>
      <vt:lpstr>Пишу тебе письмо…  …А листок в конверте чист, Нет на нём ни букв, ни строчек Пахнет осенью листочек – С дерева опавший лист. Только адрес твой и имя На конверте напишу, Синий ящик отыщу, Свой листочек опущу. Ты письмо моё получишь И обрадуешься вдруг: Жить на свете много лучше, Если друга вспомнил друг. Сразу мне ответ пиши! А кончаются чернила – Просто пёрышко вложи, Что синица обронила.</vt:lpstr>
      <vt:lpstr>Чтобы написать адрес, надо знать: фамилию и имя адресата, улицу, номер дома и квартиры, город, страну, почтовый индекс.</vt:lpstr>
      <vt:lpstr>Дорогой Саша! Ты помнишь, как мы впервые встретились летом но озере Щучьем, где был наш летний лагерь? Я никогда не забуду! Как там было интересно! Как красиво было кругом! …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1</cp:revision>
  <dcterms:modified xsi:type="dcterms:W3CDTF">2014-08-22T14:05:20Z</dcterms:modified>
</cp:coreProperties>
</file>