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xlsx" ContentType="application/vnd.openxmlformats-officedocument.spreadsheetml.sheet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56" r:id="rId2"/>
    <p:sldId id="272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70" r:id="rId15"/>
    <p:sldId id="271" r:id="rId16"/>
    <p:sldId id="269" r:id="rId17"/>
    <p:sldId id="268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0099"/>
    <a:srgbClr val="3333FF"/>
    <a:srgbClr val="FF6600"/>
    <a:srgbClr val="FFFF00"/>
    <a:srgbClr val="0033CC"/>
    <a:srgbClr val="CC00CC"/>
    <a:srgbClr val="99FF66"/>
    <a:srgbClr val="FFFF99"/>
    <a:srgbClr val="FF9966"/>
    <a:srgbClr val="FFFFCC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>
        <p:scale>
          <a:sx n="80" d="100"/>
          <a:sy n="80" d="100"/>
        </p:scale>
        <p:origin x="-1674" y="-22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layout>
        <c:manualLayout>
          <c:xMode val="edge"/>
          <c:yMode val="edge"/>
          <c:x val="0.21003711720579199"/>
          <c:y val="0"/>
        </c:manualLayout>
      </c:layout>
      <c:txPr>
        <a:bodyPr/>
        <a:lstStyle/>
        <a:p>
          <a:pPr>
            <a:defRPr i="1">
              <a:solidFill>
                <a:srgbClr val="CC00CC"/>
              </a:solidFill>
            </a:defRPr>
          </a:pPr>
          <a:endParaRPr lang="ru-RU"/>
        </a:p>
      </c:txPr>
    </c:title>
    <c:view3D>
      <c:rotX val="30"/>
      <c:perspective val="30"/>
    </c:view3D>
    <c:plotArea>
      <c:layout>
        <c:manualLayout>
          <c:layoutTarget val="inner"/>
          <c:xMode val="edge"/>
          <c:yMode val="edge"/>
          <c:x val="2.2916666666666682E-2"/>
          <c:y val="0.14489074803149632"/>
          <c:w val="0.641848917322836"/>
          <c:h val="0.64885925196850536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Качество</c:v>
                </c:pt>
              </c:strCache>
            </c:strRef>
          </c:tx>
          <c:dPt>
            <c:idx val="0"/>
            <c:spPr>
              <a:solidFill>
                <a:srgbClr val="3333FF"/>
              </a:solidFill>
            </c:spPr>
          </c:dPt>
          <c:dPt>
            <c:idx val="1"/>
            <c:spPr>
              <a:solidFill>
                <a:srgbClr val="FF6600"/>
              </a:solidFill>
            </c:spPr>
          </c:dPt>
          <c:dPt>
            <c:idx val="2"/>
            <c:spPr>
              <a:solidFill>
                <a:srgbClr val="FFFF00"/>
              </a:solidFill>
            </c:spPr>
          </c:dPt>
          <c:cat>
            <c:strRef>
              <c:f>Лист1!$A$2:$A$5</c:f>
              <c:strCache>
                <c:ptCount val="3"/>
                <c:pt idx="0">
                  <c:v>Хорошее</c:v>
                </c:pt>
                <c:pt idx="1">
                  <c:v>Удовлетв.</c:v>
                </c:pt>
                <c:pt idx="2">
                  <c:v>Плохое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20.8</c:v>
                </c:pt>
                <c:pt idx="1">
                  <c:v>50</c:v>
                </c:pt>
                <c:pt idx="2">
                  <c:v>29.2</c:v>
                </c:pt>
              </c:numCache>
            </c:numRef>
          </c:val>
        </c:ser>
      </c:pie3DChart>
    </c:plotArea>
    <c:legend>
      <c:legendPos val="r"/>
      <c:legendEntry>
        <c:idx val="3"/>
        <c:delete val="1"/>
      </c:legendEntry>
      <c:layout>
        <c:manualLayout>
          <c:xMode val="edge"/>
          <c:yMode val="edge"/>
          <c:x val="0.67049749433074912"/>
          <c:y val="0.13975405246507477"/>
          <c:w val="0.31078918635371738"/>
          <c:h val="0.55439409775687454"/>
        </c:manualLayout>
      </c:layout>
      <c:spPr>
        <a:solidFill>
          <a:schemeClr val="accent6">
            <a:lumMod val="20000"/>
            <a:lumOff val="80000"/>
          </a:schemeClr>
        </a:solidFill>
      </c:spPr>
    </c:legend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C6811B5-6206-463B-B2C5-B91823DA34CF}" type="datetimeFigureOut">
              <a:rPr lang="ru-RU" smtClean="0"/>
              <a:pPr/>
              <a:t>01.03.2015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E1CCA01-A3B4-4E38-91A8-A5E65CE4121D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1CCA01-A3B4-4E38-91A8-A5E65CE4121D}" type="slidenum">
              <a:rPr lang="ru-RU" smtClean="0"/>
              <a:pPr/>
              <a:t>14</a:t>
            </a:fld>
            <a:endParaRPr lang="ru-RU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01.03.2015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01.03.2015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01.03.2015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01.03.2015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01.03.2015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01.03.2015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01.03.2015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01.03.2015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01.03.2015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01.03.2015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01.03.2015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01.03.2015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7" Type="http://schemas.openxmlformats.org/officeDocument/2006/relationships/image" Target="../media/image38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7.jpeg"/><Relationship Id="rId5" Type="http://schemas.openxmlformats.org/officeDocument/2006/relationships/image" Target="../media/image36.jpeg"/><Relationship Id="rId4" Type="http://schemas.openxmlformats.org/officeDocument/2006/relationships/image" Target="../media/image35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2.jpeg"/><Relationship Id="rId4" Type="http://schemas.openxmlformats.org/officeDocument/2006/relationships/image" Target="../media/image4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Рисунок 3" descr="34972_430094803768_165790893768_4618797_414643_n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 w="38100">
            <a:solidFill>
              <a:schemeClr val="accent1">
                <a:lumMod val="75000"/>
              </a:schemeClr>
            </a:solidFill>
          </a:ln>
        </p:spPr>
      </p:pic>
      <p:sp>
        <p:nvSpPr>
          <p:cNvPr id="5" name="TextBox 4"/>
          <p:cNvSpPr txBox="1"/>
          <p:nvPr/>
        </p:nvSpPr>
        <p:spPr>
          <a:xfrm>
            <a:off x="0" y="214290"/>
            <a:ext cx="9144000" cy="32316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 smtClean="0">
                <a:ln w="6350">
                  <a:solidFill>
                    <a:schemeClr val="accent6">
                      <a:lumMod val="60000"/>
                      <a:lumOff val="40000"/>
                    </a:schemeClr>
                  </a:solidFill>
                </a:ln>
                <a:solidFill>
                  <a:schemeClr val="accent6">
                    <a:lumMod val="75000"/>
                  </a:schemeClr>
                </a:solidFill>
                <a:latin typeface="+mj-lt"/>
                <a:ea typeface="Cambria Math" pitchFamily="18" charset="0"/>
              </a:rPr>
              <a:t>Исследовательская работа </a:t>
            </a:r>
          </a:p>
          <a:p>
            <a:pPr algn="ctr"/>
            <a:endParaRPr lang="ru-RU" sz="3200" dirty="0" smtClean="0">
              <a:ln w="6350">
                <a:solidFill>
                  <a:schemeClr val="accent6">
                    <a:lumMod val="60000"/>
                    <a:lumOff val="40000"/>
                  </a:schemeClr>
                </a:solidFill>
              </a:ln>
              <a:solidFill>
                <a:schemeClr val="accent6">
                  <a:lumMod val="75000"/>
                </a:schemeClr>
              </a:solidFill>
              <a:latin typeface="+mj-lt"/>
              <a:ea typeface="Cambria Math" pitchFamily="18" charset="0"/>
            </a:endParaRPr>
          </a:p>
          <a:p>
            <a:pPr algn="ctr"/>
            <a:r>
              <a:rPr lang="ru-RU" sz="3200" dirty="0" smtClean="0">
                <a:ln w="6350">
                  <a:solidFill>
                    <a:schemeClr val="accent6">
                      <a:lumMod val="60000"/>
                      <a:lumOff val="40000"/>
                    </a:schemeClr>
                  </a:solidFill>
                </a:ln>
                <a:solidFill>
                  <a:schemeClr val="accent6">
                    <a:lumMod val="75000"/>
                  </a:schemeClr>
                </a:solidFill>
                <a:latin typeface="+mj-lt"/>
                <a:ea typeface="Cambria Math" pitchFamily="18" charset="0"/>
              </a:rPr>
              <a:t>на тему:</a:t>
            </a:r>
          </a:p>
          <a:p>
            <a:pPr algn="ctr"/>
            <a:endParaRPr lang="ru-RU" sz="3200" dirty="0" smtClean="0"/>
          </a:p>
          <a:p>
            <a:pPr algn="ctr"/>
            <a:endParaRPr lang="ru-RU" sz="3200" dirty="0" smtClean="0"/>
          </a:p>
          <a:p>
            <a:pPr algn="ctr"/>
            <a:r>
              <a:rPr lang="ru-RU" dirty="0" smtClean="0"/>
              <a:t> </a:t>
            </a:r>
            <a:r>
              <a:rPr lang="ru-RU" sz="4400" b="1" dirty="0" smtClean="0">
                <a:ln>
                  <a:solidFill>
                    <a:schemeClr val="tx1">
                      <a:lumMod val="85000"/>
                      <a:lumOff val="15000"/>
                    </a:schemeClr>
                  </a:solidFill>
                </a:ln>
                <a:solidFill>
                  <a:srgbClr val="FFFF00"/>
                </a:solidFill>
              </a:rPr>
              <a:t>«Вода – главное богатство Земли».</a:t>
            </a:r>
            <a:endParaRPr lang="ru-RU" sz="4400" b="1" dirty="0">
              <a:ln>
                <a:solidFill>
                  <a:schemeClr val="tx1">
                    <a:lumMod val="85000"/>
                    <a:lumOff val="15000"/>
                  </a:schemeClr>
                </a:solidFill>
              </a:ln>
              <a:solidFill>
                <a:srgbClr val="FFFF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357950" y="4714884"/>
            <a:ext cx="278605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200" b="1" dirty="0" smtClean="0">
                <a:ln w="3175">
                  <a:solidFill>
                    <a:srgbClr val="FFC000"/>
                  </a:solidFill>
                </a:ln>
                <a:solidFill>
                  <a:schemeClr val="accent2">
                    <a:lumMod val="75000"/>
                  </a:schemeClr>
                </a:solidFill>
              </a:rPr>
              <a:t>Юрковой Эвелины</a:t>
            </a:r>
          </a:p>
          <a:p>
            <a:r>
              <a:rPr lang="ru-RU" sz="2200" b="1" dirty="0" smtClean="0">
                <a:ln w="3175">
                  <a:solidFill>
                    <a:srgbClr val="FFC000"/>
                  </a:solidFill>
                </a:ln>
                <a:solidFill>
                  <a:schemeClr val="accent2">
                    <a:lumMod val="75000"/>
                  </a:schemeClr>
                </a:solidFill>
              </a:rPr>
              <a:t>МОУ  СОШ № 63</a:t>
            </a:r>
          </a:p>
          <a:p>
            <a:r>
              <a:rPr lang="ru-RU" sz="2200" b="1" dirty="0" smtClean="0">
                <a:ln w="3175">
                  <a:solidFill>
                    <a:srgbClr val="FFC000"/>
                  </a:solidFill>
                </a:ln>
                <a:solidFill>
                  <a:schemeClr val="accent2">
                    <a:lumMod val="75000"/>
                  </a:schemeClr>
                </a:solidFill>
              </a:rPr>
              <a:t>Класс 3 «Б» </a:t>
            </a:r>
            <a:endParaRPr lang="en-US" sz="2200" b="1" dirty="0" smtClean="0">
              <a:ln w="3175">
                <a:solidFill>
                  <a:srgbClr val="FFC000"/>
                </a:solidFill>
              </a:ln>
              <a:solidFill>
                <a:schemeClr val="accent2">
                  <a:lumMod val="75000"/>
                </a:schemeClr>
              </a:solidFill>
            </a:endParaRPr>
          </a:p>
          <a:p>
            <a:r>
              <a:rPr lang="ru-RU" sz="2200" b="1" dirty="0" smtClean="0">
                <a:ln w="3175">
                  <a:solidFill>
                    <a:srgbClr val="FFC000"/>
                  </a:solidFill>
                </a:ln>
                <a:solidFill>
                  <a:schemeClr val="accent2">
                    <a:lumMod val="75000"/>
                  </a:schemeClr>
                </a:solidFill>
              </a:rPr>
              <a:t>Руководитель:  Александрова Надежда Сергеевна</a:t>
            </a:r>
            <a:endParaRPr lang="ru-RU" sz="2200" b="1" dirty="0">
              <a:ln w="3175">
                <a:solidFill>
                  <a:srgbClr val="FFC000"/>
                </a:solidFill>
              </a:ln>
              <a:solidFill>
                <a:schemeClr val="accent2">
                  <a:lumMod val="75000"/>
                </a:schemeClr>
              </a:solidFill>
            </a:endParaRPr>
          </a:p>
        </p:txBody>
      </p:sp>
    </p:spTree>
  </p:cSld>
  <p:clrMapOvr>
    <a:masterClrMapping/>
  </p:clrMapOvr>
  <p:transition spd="slow">
    <p:wheel spokes="8"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9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28596" y="285728"/>
            <a:ext cx="8286808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rgbClr val="990099"/>
                </a:solidFill>
              </a:rPr>
              <a:t>   3. Лёд, снег – это вода.</a:t>
            </a:r>
          </a:p>
          <a:p>
            <a:endParaRPr lang="ru-RU" dirty="0" smtClean="0"/>
          </a:p>
          <a:p>
            <a:r>
              <a:rPr lang="ru-RU" dirty="0" smtClean="0"/>
              <a:t>    </a:t>
            </a:r>
            <a:r>
              <a:rPr lang="ru-RU" sz="2000" dirty="0" smtClean="0"/>
              <a:t>Беру кубики льда и снег. </a:t>
            </a:r>
          </a:p>
          <a:p>
            <a:r>
              <a:rPr lang="ru-RU" sz="2000" dirty="0" smtClean="0"/>
              <a:t>    Помещаю их в миски, ставлю в теплое место.</a:t>
            </a:r>
          </a:p>
          <a:p>
            <a:r>
              <a:rPr lang="ru-RU" sz="2000" dirty="0" smtClean="0"/>
              <a:t>    Наблюдаю, что лёд и снег тают, в мисках появляется вода.</a:t>
            </a:r>
            <a:endParaRPr lang="ru-RU" sz="2000" dirty="0"/>
          </a:p>
        </p:txBody>
      </p:sp>
      <p:pic>
        <p:nvPicPr>
          <p:cNvPr id="3" name="Рисунок 2" descr="IMG_370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119558" y="2000240"/>
            <a:ext cx="2095515" cy="1571636"/>
          </a:xfrm>
          <a:prstGeom prst="rect">
            <a:avLst/>
          </a:prstGeom>
        </p:spPr>
      </p:pic>
      <p:pic>
        <p:nvPicPr>
          <p:cNvPr id="4" name="Рисунок 3" descr="IMG_370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57198" y="2928934"/>
            <a:ext cx="2414604" cy="1857388"/>
          </a:xfrm>
          <a:prstGeom prst="rect">
            <a:avLst/>
          </a:prstGeom>
        </p:spPr>
      </p:pic>
      <p:pic>
        <p:nvPicPr>
          <p:cNvPr id="5" name="Рисунок 4" descr="IMG_3723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714744" y="4865698"/>
            <a:ext cx="1714512" cy="1219208"/>
          </a:xfrm>
          <a:prstGeom prst="rect">
            <a:avLst/>
          </a:prstGeom>
        </p:spPr>
      </p:pic>
      <p:pic>
        <p:nvPicPr>
          <p:cNvPr id="6" name="Рисунок 5" descr="IMG_3762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104080" y="3071810"/>
            <a:ext cx="1778013" cy="1428760"/>
          </a:xfrm>
          <a:prstGeom prst="rect">
            <a:avLst/>
          </a:prstGeom>
        </p:spPr>
      </p:pic>
    </p:spTree>
  </p:cSld>
  <p:clrMapOvr>
    <a:masterClrMapping/>
  </p:clrMapOvr>
  <p:transition spd="slow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14348" y="142852"/>
            <a:ext cx="7786742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rgbClr val="990099"/>
                </a:solidFill>
              </a:rPr>
              <a:t>4. В воде некоторые вещества растворяются, </a:t>
            </a:r>
          </a:p>
          <a:p>
            <a:r>
              <a:rPr lang="ru-RU" sz="2400" dirty="0" smtClean="0">
                <a:solidFill>
                  <a:srgbClr val="990099"/>
                </a:solidFill>
              </a:rPr>
              <a:t>    а некоторые - не растворяются.</a:t>
            </a:r>
          </a:p>
          <a:p>
            <a:endParaRPr lang="ru-RU" sz="2400" dirty="0" smtClean="0">
              <a:solidFill>
                <a:srgbClr val="990099"/>
              </a:solidFill>
            </a:endParaRPr>
          </a:p>
          <a:p>
            <a:r>
              <a:rPr lang="ru-RU" sz="2000" dirty="0" smtClean="0"/>
              <a:t>     Беру 2 стакана с водой.</a:t>
            </a:r>
          </a:p>
          <a:p>
            <a:r>
              <a:rPr lang="ru-RU" sz="2000" dirty="0" smtClean="0"/>
              <a:t>     В один из них насыпаю гравий и размешиваю его ложкой. </a:t>
            </a:r>
          </a:p>
          <a:p>
            <a:r>
              <a:rPr lang="ru-RU" sz="2000" dirty="0" smtClean="0"/>
              <a:t>     Гравий не растворился.</a:t>
            </a:r>
          </a:p>
          <a:p>
            <a:r>
              <a:rPr lang="ru-RU" sz="2000" dirty="0" smtClean="0"/>
              <a:t>     В другом стакане с водой размешиваю акварельную краску. </a:t>
            </a:r>
          </a:p>
          <a:p>
            <a:r>
              <a:rPr lang="ru-RU" sz="2000" dirty="0" smtClean="0"/>
              <a:t>     Краска в воде растворилась.</a:t>
            </a:r>
          </a:p>
          <a:p>
            <a:r>
              <a:rPr lang="ru-RU" sz="2400" dirty="0" smtClean="0">
                <a:solidFill>
                  <a:srgbClr val="990099"/>
                </a:solidFill>
              </a:rPr>
              <a:t>    </a:t>
            </a:r>
          </a:p>
          <a:p>
            <a:r>
              <a:rPr lang="ru-RU" sz="2000" dirty="0" smtClean="0"/>
              <a:t> </a:t>
            </a:r>
            <a:endParaRPr lang="ru-RU" sz="2000" dirty="0"/>
          </a:p>
        </p:txBody>
      </p:sp>
      <p:pic>
        <p:nvPicPr>
          <p:cNvPr id="3" name="Рисунок 2" descr="IMG_371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16200000">
            <a:off x="1000132" y="3071810"/>
            <a:ext cx="1428760" cy="1143008"/>
          </a:xfrm>
          <a:prstGeom prst="rect">
            <a:avLst/>
          </a:prstGeom>
        </p:spPr>
      </p:pic>
      <p:pic>
        <p:nvPicPr>
          <p:cNvPr id="4" name="Рисунок 3" descr="IMG_3759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000364" y="4143381"/>
            <a:ext cx="1666885" cy="1250164"/>
          </a:xfrm>
          <a:prstGeom prst="rect">
            <a:avLst/>
          </a:prstGeom>
        </p:spPr>
      </p:pic>
      <p:pic>
        <p:nvPicPr>
          <p:cNvPr id="7" name="Рисунок 6" descr="IMG_3720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857884" y="4143380"/>
            <a:ext cx="1857388" cy="1339047"/>
          </a:xfrm>
          <a:prstGeom prst="rect">
            <a:avLst/>
          </a:prstGeom>
        </p:spPr>
      </p:pic>
      <p:pic>
        <p:nvPicPr>
          <p:cNvPr id="6" name="Рисунок 5" descr="IMG_3719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858148" y="3955078"/>
            <a:ext cx="1285852" cy="1402748"/>
          </a:xfrm>
          <a:prstGeom prst="rect">
            <a:avLst/>
          </a:prstGeom>
        </p:spPr>
      </p:pic>
    </p:spTree>
  </p:cSld>
  <p:clrMapOvr>
    <a:masterClrMapping/>
  </p:clrMapOvr>
  <p:transition spd="med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8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31" dur="1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32" dur="400" decel="50000" autoRev="1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33" dur="400" decel="100000" autoRev="1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34" dur="400" decel="100000" autoRev="1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8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8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200" decel="5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200" decel="5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57290" y="214290"/>
            <a:ext cx="692948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ln>
                  <a:solidFill>
                    <a:schemeClr val="tx2"/>
                  </a:solidFill>
                </a:ln>
                <a:solidFill>
                  <a:srgbClr val="000099"/>
                </a:solidFill>
              </a:rPr>
              <a:t>2.  Р о л ь     в о д ы    в    ж и з н и    н а    З е м л е.</a:t>
            </a:r>
            <a:endParaRPr lang="ru-RU" sz="2400" dirty="0">
              <a:ln>
                <a:solidFill>
                  <a:schemeClr val="tx2"/>
                </a:solidFill>
              </a:ln>
              <a:solidFill>
                <a:srgbClr val="000099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500298" y="714356"/>
            <a:ext cx="635798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400" i="1" dirty="0" smtClean="0">
                <a:solidFill>
                  <a:srgbClr val="33CC33"/>
                </a:solidFill>
              </a:rPr>
              <a:t>Вода, у тебя нет ни цвета, ни вкуса, ни запаха, тебя невозможно описать, тобой наслаждаются, не ведая, что ты такое. Нельзя сказать, что необходимо для жизни: ты сама жизнь. </a:t>
            </a:r>
          </a:p>
          <a:p>
            <a:r>
              <a:rPr lang="ru-RU" sz="1400" i="1" dirty="0" smtClean="0">
                <a:solidFill>
                  <a:srgbClr val="33CC33"/>
                </a:solidFill>
              </a:rPr>
              <a:t> А.де Сент- Экзюпери.</a:t>
            </a:r>
            <a:endParaRPr lang="ru-RU" sz="1400" i="1" dirty="0">
              <a:solidFill>
                <a:srgbClr val="33CC33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57158" y="1571612"/>
            <a:ext cx="8501122" cy="26567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 smtClean="0"/>
              <a:t>     </a:t>
            </a:r>
            <a:r>
              <a:rPr lang="ru-RU" sz="1600" dirty="0" smtClean="0"/>
              <a:t>При недостатке воды жизнедеятельность организмов сильно нарушается. Растения при отсутствии воды увядают, животные, если лишить их воды, быстро погибают.</a:t>
            </a:r>
          </a:p>
          <a:p>
            <a:pPr algn="just"/>
            <a:r>
              <a:rPr lang="ru-RU" sz="1600" dirty="0" smtClean="0"/>
              <a:t>     Потеря воды опасна для организма, без воды человек может прожить всего лишь несколько дней.</a:t>
            </a:r>
          </a:p>
          <a:p>
            <a:pPr algn="just"/>
            <a:r>
              <a:rPr lang="ru-RU" sz="1600" dirty="0" smtClean="0"/>
              <a:t>     Вода – добрый друг и помощник человека. Она – удобная дорога: по морям и океанам плавают корабли.</a:t>
            </a:r>
          </a:p>
          <a:p>
            <a:pPr algn="just"/>
            <a:r>
              <a:rPr lang="ru-RU" sz="1600" dirty="0" smtClean="0"/>
              <a:t>     Вода побеждает засуху, оживляет пустыни, повышает урожай полей и садов. Она послушно вращает турбины на гидроэлектростанциях.</a:t>
            </a:r>
          </a:p>
          <a:p>
            <a:pPr algn="just"/>
            <a:r>
              <a:rPr lang="ru-RU" sz="1600" dirty="0" smtClean="0"/>
              <a:t>     Вот такое необыкновенное вещество обыкновенная вода – краса природы, как сказал однажды замечательный русский писатель С.Т. Аксаков.</a:t>
            </a:r>
            <a:endParaRPr lang="ru-RU" sz="1600" dirty="0"/>
          </a:p>
        </p:txBody>
      </p:sp>
      <p:pic>
        <p:nvPicPr>
          <p:cNvPr id="5" name="Рисунок 4" descr="vodoochistka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85787" y="642919"/>
            <a:ext cx="1500198" cy="1000132"/>
          </a:xfrm>
          <a:prstGeom prst="rect">
            <a:avLst/>
          </a:prstGeom>
        </p:spPr>
      </p:pic>
      <p:pic>
        <p:nvPicPr>
          <p:cNvPr id="6" name="Рисунок 5" descr="IMG_2319.JPG"/>
          <p:cNvPicPr>
            <a:picLocks noChangeAspect="1"/>
          </p:cNvPicPr>
          <p:nvPr/>
        </p:nvPicPr>
        <p:blipFill>
          <a:blip r:embed="rId3" cstate="print"/>
          <a:srcRect t="22831" b="22374"/>
          <a:stretch>
            <a:fillRect/>
          </a:stretch>
        </p:blipFill>
        <p:spPr>
          <a:xfrm>
            <a:off x="3071802" y="4071942"/>
            <a:ext cx="3357586" cy="1379830"/>
          </a:xfrm>
          <a:prstGeom prst="rect">
            <a:avLst/>
          </a:prstGeom>
        </p:spPr>
      </p:pic>
      <p:pic>
        <p:nvPicPr>
          <p:cNvPr id="7" name="Рисунок 6" descr="IMG_1990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600000">
            <a:off x="6776044" y="4202109"/>
            <a:ext cx="1604502" cy="1203377"/>
          </a:xfrm>
          <a:prstGeom prst="rect">
            <a:avLst/>
          </a:prstGeom>
        </p:spPr>
      </p:pic>
      <p:pic>
        <p:nvPicPr>
          <p:cNvPr id="8" name="Рисунок 7" descr="IMG_3531.JPG"/>
          <p:cNvPicPr>
            <a:picLocks noChangeAspect="1"/>
          </p:cNvPicPr>
          <p:nvPr/>
        </p:nvPicPr>
        <p:blipFill>
          <a:blip r:embed="rId5" cstate="print"/>
          <a:srcRect t="11765"/>
          <a:stretch>
            <a:fillRect/>
          </a:stretch>
        </p:blipFill>
        <p:spPr>
          <a:xfrm rot="-600000">
            <a:off x="959502" y="4197266"/>
            <a:ext cx="1536324" cy="1061870"/>
          </a:xfrm>
          <a:prstGeom prst="rect">
            <a:avLst/>
          </a:prstGeom>
        </p:spPr>
      </p:pic>
      <p:pic>
        <p:nvPicPr>
          <p:cNvPr id="9" name="Рисунок 8" descr="IMG_1058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 rot="420000">
            <a:off x="2668900" y="5376363"/>
            <a:ext cx="997186" cy="747890"/>
          </a:xfrm>
          <a:prstGeom prst="rect">
            <a:avLst/>
          </a:prstGeom>
        </p:spPr>
      </p:pic>
      <p:pic>
        <p:nvPicPr>
          <p:cNvPr id="10" name="Рисунок 9" descr="IMG_3614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 rot="-420000">
            <a:off x="6744619" y="5363373"/>
            <a:ext cx="1257408" cy="943056"/>
          </a:xfrm>
          <a:prstGeom prst="rect">
            <a:avLst/>
          </a:prstGeom>
        </p:spPr>
      </p:pic>
    </p:spTree>
  </p:cSld>
  <p:clrMapOvr>
    <a:masterClrMapping/>
  </p:clrMapOvr>
  <p:transition spd="med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5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" accel="1000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9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9271 -0.03077 C -0.19271 0.01596 -0.16476 0.05181 -0.13073 0.05181 C -0.09566 0.05181 -0.06771 0.01596 -0.06771 -0.03077 C -0.06771 -0.07749 -0.03976 -0.11335 -0.00469 -0.11335 C 0.02934 -0.11335 0.05729 -0.07749 0.05729 -0.03077 " pathEditMode="relative" rAng="0" ptsTypes="fffff">
                                      <p:cBhvr>
                                        <p:cTn id="30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6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5 0.3331 L -2.5E-6 -6.56951E-7 " pathEditMode="relative" rAng="0" ptsTypes="AA">
                                      <p:cBhvr>
                                        <p:cTn id="34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" y="-16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9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5 -0.33311 L -1.66667E-6 4.2378E-6 " pathEditMode="relative" rAng="0" ptsTypes="AA">
                                      <p:cBhvr>
                                        <p:cTn id="3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" y="16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3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8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Fotolia_226380_Subscription_XL-670x44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714"/>
            <a:ext cx="9144000" cy="6854572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928794" y="0"/>
            <a:ext cx="5929354" cy="46166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2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3. О х р а н а     в о д н ы х    р е с у р с о в.</a:t>
            </a:r>
            <a:endParaRPr lang="ru-RU" sz="2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00034" y="428604"/>
            <a:ext cx="8286808" cy="1323439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just"/>
            <a:r>
              <a:rPr lang="ru-RU" b="1" dirty="0" smtClean="0">
                <a:ln w="11430"/>
                <a:solidFill>
                  <a:srgbClr val="FFFF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    </a:t>
            </a:r>
            <a:r>
              <a:rPr lang="ru-RU" sz="2000" b="1" dirty="0" smtClean="0">
                <a:ln w="11430"/>
                <a:solidFill>
                  <a:srgbClr val="FFFF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В нашей  стране принят ряд законов, направленных на защиту водных ресурсов. За их исполнением следят органы государственной власти. Но долг каждого человека бережно относиться к бесценному дару природы – воде!</a:t>
            </a:r>
            <a:endParaRPr lang="ru-RU" sz="2000" b="1" dirty="0">
              <a:ln w="11430"/>
              <a:solidFill>
                <a:srgbClr val="FFFF0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00034" y="1643050"/>
            <a:ext cx="8286808" cy="347787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just"/>
            <a:r>
              <a:rPr lang="ru-RU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    </a:t>
            </a:r>
            <a:r>
              <a:rPr lang="ru-RU" sz="2000" b="1" dirty="0" smtClean="0">
                <a:ln w="11430"/>
                <a:solidFill>
                  <a:srgbClr val="FFFF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Стремительный рост потребления воды ставит перед человечеством проблему борьбы с истощением и загрязнением водных ресурсов, предупреждения опасности отрицательного воздействия воды на здоровье человека.</a:t>
            </a:r>
          </a:p>
          <a:p>
            <a:pPr algn="just"/>
            <a:r>
              <a:rPr lang="ru-RU" sz="2000" b="1" dirty="0" smtClean="0">
                <a:ln w="11430"/>
                <a:solidFill>
                  <a:srgbClr val="FFFF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     Предприятия потребляют большое количество воды и одновременно загрязняют ее различными отходами. Со сточными водами предприятия в реки и озера попадают различные ядовитые вещества. В воде гибнет  жизнь. Река болеет, ее воды не могут быть использованы человеком. </a:t>
            </a:r>
          </a:p>
          <a:p>
            <a:pPr algn="just"/>
            <a:r>
              <a:rPr lang="ru-RU" sz="2000" b="1" dirty="0" smtClean="0">
                <a:ln w="11430"/>
                <a:solidFill>
                  <a:srgbClr val="FFFF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     По оценкам Всемирной Организации Здравоохранения 80% заболеваний в мире вызвано некачественным состоянием воды.</a:t>
            </a:r>
            <a:endParaRPr lang="ru-RU" sz="2000" b="1" dirty="0">
              <a:ln w="11430"/>
              <a:solidFill>
                <a:srgbClr val="FFFF0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71472" y="5000636"/>
            <a:ext cx="8572528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i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Для этого необходимо:</a:t>
            </a:r>
          </a:p>
          <a:p>
            <a:pPr marL="342900" indent="-342900">
              <a:buAutoNum type="arabicPeriod"/>
            </a:pPr>
            <a:r>
              <a:rPr lang="ru-RU" sz="2000" b="1" i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Экономно использовать воду.</a:t>
            </a:r>
          </a:p>
          <a:p>
            <a:pPr marL="342900" indent="-342900">
              <a:buAutoNum type="arabicPeriod"/>
            </a:pPr>
            <a:r>
              <a:rPr lang="ru-RU" sz="2000" b="1" i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Не загрязнять водоемы; не сбрасывать в воду вредные вещества.</a:t>
            </a:r>
          </a:p>
          <a:p>
            <a:pPr marL="342900" indent="-342900">
              <a:buAutoNum type="arabicPeriod"/>
            </a:pPr>
            <a:r>
              <a:rPr lang="ru-RU" sz="2000" b="1" i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Грамотно проводить мероприятия по очищению промышленных и бытовых стоков.</a:t>
            </a:r>
            <a:endParaRPr lang="ru-RU" sz="2000" b="1" i="1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</p:txBody>
      </p:sp>
    </p:spTree>
  </p:cSld>
  <p:clrMapOvr>
    <a:masterClrMapping/>
  </p:clrMapOvr>
  <p:transition spd="med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9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5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691 0.03403 L -0.15208 0.03403 C -0.1441 0.03403 -0.13507 0.01528 -0.12708 0.01273 C -0.12118 0.01273 -0.11007 0.03009 -0.10503 0.03009 C -0.09809 0.03009 -0.09114 0.02477 -0.07812 0.02477 L -0.0691 -0.18194 L -0.05903 0.06736 L -0.04705 0.03403 L -0.03715 0.02477 L -0.01302 0.03264 C -0.00208 0.0287 0.00695 0.01134 0.01788 0.00463 C 0.02188 0.00347 0.0309 0.00208 0.03698 0.00463 C 0.04288 0.00741 0.04792 0.02593 0.04983 0.02732 C 0.05295 0.03264 0.0599 0.02732 0.06389 0.03009 L 0.06997 0.03403 L 0.0809 0.03403 " pathEditMode="relative" rAng="0" ptsTypes="FfffFFFFFffffFFF">
                                      <p:cBhvr>
                                        <p:cTn id="17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" y="-9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mota_ru_0020313-crop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Вертикальный свиток 2"/>
          <p:cNvSpPr/>
          <p:nvPr/>
        </p:nvSpPr>
        <p:spPr>
          <a:xfrm>
            <a:off x="0" y="214290"/>
            <a:ext cx="5214942" cy="6429420"/>
          </a:xfrm>
          <a:prstGeom prst="verticalScroll">
            <a:avLst/>
          </a:prstGeom>
          <a:solidFill>
            <a:srgbClr val="FFFFCC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1035" name="Рисунок 1" descr="Рисунок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457200"/>
            <a:ext cx="609600" cy="657225"/>
          </a:xfrm>
          <a:prstGeom prst="rect">
            <a:avLst/>
          </a:prstGeom>
          <a:noFill/>
        </p:spPr>
      </p:pic>
      <p:pic>
        <p:nvPicPr>
          <p:cNvPr id="1034" name="Рисунок 2" descr="Рисунок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1114425"/>
            <a:ext cx="609600" cy="657225"/>
          </a:xfrm>
          <a:prstGeom prst="rect">
            <a:avLst/>
          </a:prstGeom>
          <a:noFill/>
        </p:spPr>
      </p:pic>
      <p:pic>
        <p:nvPicPr>
          <p:cNvPr id="1033" name="Рисунок 3" descr="Рисунок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1771650"/>
            <a:ext cx="609600" cy="657225"/>
          </a:xfrm>
          <a:prstGeom prst="rect">
            <a:avLst/>
          </a:prstGeom>
          <a:noFill/>
        </p:spPr>
      </p:pic>
      <p:pic>
        <p:nvPicPr>
          <p:cNvPr id="1032" name="Рисунок 4" descr="Рисунок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2428875"/>
            <a:ext cx="609600" cy="657225"/>
          </a:xfrm>
          <a:prstGeom prst="rect">
            <a:avLst/>
          </a:prstGeom>
          <a:noFill/>
        </p:spPr>
      </p:pic>
      <p:sp>
        <p:nvSpPr>
          <p:cNvPr id="1036" name="Rectangle 1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dirty="0"/>
          </a:p>
        </p:txBody>
      </p:sp>
      <p:sp>
        <p:nvSpPr>
          <p:cNvPr id="1037" name="Rectangle 13"/>
          <p:cNvSpPr>
            <a:spLocks noChangeArrowheads="1"/>
          </p:cNvSpPr>
          <p:nvPr/>
        </p:nvSpPr>
        <p:spPr bwMode="auto">
          <a:xfrm>
            <a:off x="0" y="1679317"/>
            <a:ext cx="360996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         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038" name="Rectangle 14"/>
          <p:cNvSpPr>
            <a:spLocks noChangeArrowheads="1"/>
          </p:cNvSpPr>
          <p:nvPr/>
        </p:nvSpPr>
        <p:spPr bwMode="auto">
          <a:xfrm>
            <a:off x="714348" y="785795"/>
            <a:ext cx="3786214" cy="60310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sz="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Ваш возраст:______ </a:t>
            </a:r>
            <a:endParaRPr kumimoji="0" lang="ru-RU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sz="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Используете ли Вы водопроводную воду для питья?</a:t>
            </a:r>
            <a:endParaRPr kumimoji="0" lang="ru-RU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sz="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Да, поскольку вода устраивает</a:t>
            </a:r>
            <a:endParaRPr kumimoji="0" lang="ru-RU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sz="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Да, но только после использования дополнительных фильтров</a:t>
            </a:r>
            <a:endParaRPr kumimoji="0" lang="ru-RU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sz="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Употребляю кипяченную воду</a:t>
            </a:r>
            <a:endParaRPr kumimoji="0" lang="ru-RU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sz="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Нет (покупаю бутилированную, привожу родниковую воду – подчеркните)</a:t>
            </a:r>
            <a:endParaRPr kumimoji="0" lang="ru-RU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sz="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Употребляю газированную  («Фанта», «Кока-кола», «Спрайт» и др.) </a:t>
            </a:r>
            <a:endParaRPr kumimoji="0" lang="ru-RU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sz="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Другое ___________________________________________________________________</a:t>
            </a:r>
            <a:endParaRPr kumimoji="0" lang="ru-RU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sz="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Сколько литров воды употребляете за сутки?</a:t>
            </a:r>
            <a:endParaRPr kumimoji="0" lang="ru-RU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sz="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До 1 литра</a:t>
            </a:r>
            <a:endParaRPr kumimoji="0" lang="ru-RU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sz="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До 1,5 литра </a:t>
            </a:r>
            <a:endParaRPr kumimoji="0" lang="ru-RU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sz="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До 2 литров</a:t>
            </a:r>
            <a:endParaRPr kumimoji="0" lang="ru-RU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sz="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От 2 и более</a:t>
            </a:r>
            <a:endParaRPr kumimoji="0" lang="ru-RU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sz="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Какая бытовая техника, подключенная к водопроводу, есть у Вас в квартире?</a:t>
            </a:r>
            <a:endParaRPr kumimoji="0" lang="ru-RU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sz="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Стиральная машина</a:t>
            </a:r>
            <a:endParaRPr kumimoji="0" lang="ru-RU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sz="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Посудомоечная машина</a:t>
            </a:r>
            <a:endParaRPr kumimoji="0" lang="ru-RU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sz="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Бойлер (водоподогреватель)</a:t>
            </a:r>
            <a:endParaRPr kumimoji="0" lang="ru-RU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sz="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Другое______________________________________________________</a:t>
            </a:r>
            <a:endParaRPr kumimoji="0" lang="ru-RU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sz="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Нет бытовой техники, подключенной к водопроводу</a:t>
            </a:r>
            <a:endParaRPr kumimoji="0" lang="ru-RU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sz="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На какие цели, кроме традиционных (гигиена, мытье посуды, стирка, уборка, приготовление пищи), используется вода в Вашей семье?</a:t>
            </a:r>
            <a:endParaRPr kumimoji="0" lang="ru-RU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sz="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Уход за домашними животными</a:t>
            </a:r>
            <a:endParaRPr kumimoji="0" lang="ru-RU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sz="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Полив цветов</a:t>
            </a:r>
            <a:endParaRPr kumimoji="0" lang="ru-RU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sz="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Увлажнение воздуха</a:t>
            </a:r>
            <a:endParaRPr kumimoji="0" lang="ru-RU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sz="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Аквариум</a:t>
            </a:r>
            <a:endParaRPr kumimoji="0" lang="ru-RU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sz="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Другое </a:t>
            </a:r>
            <a:r>
              <a:rPr kumimoji="0" lang="ru-RU" sz="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______________________________________________________</a:t>
            </a:r>
            <a:endParaRPr kumimoji="0" lang="ru-RU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sz="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Представляете ли Вы, сколько воды тратит Ваша семья в месяц?</a:t>
            </a:r>
            <a:endParaRPr kumimoji="0" lang="ru-RU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r>
              <a:rPr kumimoji="0" lang="ru-RU" sz="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</a:t>
            </a:r>
            <a:r>
              <a:rPr kumimoji="0" lang="ru-RU" sz="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Да</a:t>
            </a:r>
            <a:r>
              <a:rPr kumimoji="0" lang="ru-RU" sz="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				</a:t>
            </a:r>
            <a:r>
              <a:rPr kumimoji="0" lang="ru-RU" sz="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</a:t>
            </a:r>
            <a:r>
              <a:rPr kumimoji="0" lang="ru-RU" sz="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Нет</a:t>
            </a:r>
            <a:endParaRPr kumimoji="0" lang="ru-RU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sym typeface="Symbol" pitchFamily="18" charset="2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sz="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Если да, то укажите примерное количество потребляемой воды в месяц:</a:t>
            </a:r>
            <a:endParaRPr kumimoji="0" lang="ru-RU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sym typeface="Symbol" pitchFamily="18" charset="2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r>
              <a:rPr kumimoji="0" lang="ru-RU" sz="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Холодной ______(куб.м)			Горячей ______(куб.м)</a:t>
            </a:r>
            <a:endParaRPr kumimoji="0" lang="ru-RU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sym typeface="Symbol" pitchFamily="18" charset="2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sz="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Оцените по 5-ти балльной шкале качество водопроводной воды в Вашем доме. (1 – очень плохая,  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457200" algn="l"/>
              </a:tabLst>
            </a:pPr>
            <a:r>
              <a:rPr kumimoji="0" lang="ru-RU" sz="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 5 – очень хорошая)</a:t>
            </a:r>
            <a:endParaRPr kumimoji="0" lang="ru-RU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sym typeface="Symbol" pitchFamily="18" charset="2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r>
              <a:rPr kumimoji="0" lang="ru-RU" sz="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Холодная 			</a:t>
            </a:r>
            <a:endParaRPr kumimoji="0" lang="ru-RU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sym typeface="Symbol" pitchFamily="18" charset="2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r>
              <a:rPr kumimoji="0" lang="ru-RU" sz="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Горячая 				</a:t>
            </a:r>
            <a:endParaRPr kumimoji="0" lang="ru-RU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sym typeface="Symbol" pitchFamily="18" charset="2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sz="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Стараетесь ли Вы экономить воду в быту?</a:t>
            </a:r>
            <a:endParaRPr kumimoji="0" lang="ru-RU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sym typeface="Symbol" pitchFamily="18" charset="2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sz="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Да, стараюсь, потому что </a:t>
            </a:r>
            <a:endParaRPr kumimoji="0" lang="ru-RU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sym typeface="Symbol" pitchFamily="18" charset="2"/>
            </a:endParaRP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Symbol" pitchFamily="18" charset="2"/>
              <a:buChar char=""/>
              <a:tabLst>
                <a:tab pos="457200" algn="l"/>
              </a:tabLst>
            </a:pPr>
            <a:r>
              <a:rPr kumimoji="0" lang="ru-RU" sz="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Понимаю важность этой проблемы</a:t>
            </a:r>
            <a:endParaRPr kumimoji="0" lang="ru-RU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sym typeface="Symbol" pitchFamily="18" charset="2"/>
            </a:endParaRP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Symbol" pitchFamily="18" charset="2"/>
              <a:buChar char=""/>
              <a:tabLst>
                <a:tab pos="457200" algn="l"/>
              </a:tabLst>
            </a:pPr>
            <a:r>
              <a:rPr kumimoji="0" lang="ru-RU" sz="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Плачу по счетчику и для меня это выгодно</a:t>
            </a:r>
            <a:endParaRPr kumimoji="0" lang="ru-RU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sym typeface="Symbol" pitchFamily="18" charset="2"/>
            </a:endParaRP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Symbol" pitchFamily="18" charset="2"/>
              <a:buChar char=""/>
              <a:tabLst>
                <a:tab pos="457200" algn="l"/>
              </a:tabLst>
            </a:pPr>
            <a:r>
              <a:rPr kumimoji="0" lang="ru-RU" sz="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Другое </a:t>
            </a:r>
            <a:r>
              <a:rPr kumimoji="0" lang="ru-RU" sz="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______________________________________________________</a:t>
            </a:r>
            <a:endParaRPr kumimoji="0" lang="ru-RU" sz="11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sym typeface="Symbol" pitchFamily="18" charset="2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sz="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Нет, потому что</a:t>
            </a:r>
            <a:endParaRPr kumimoji="0" lang="ru-RU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sym typeface="Symbol" pitchFamily="18" charset="2"/>
            </a:endParaRP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Symbol" pitchFamily="18" charset="2"/>
              <a:buChar char=""/>
              <a:tabLst>
                <a:tab pos="457200" algn="l"/>
              </a:tabLst>
            </a:pPr>
            <a:r>
              <a:rPr kumimoji="0" lang="ru-RU" sz="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Мне это не нужно, так как все равно плачу по нормативу</a:t>
            </a:r>
            <a:endParaRPr kumimoji="0" lang="ru-RU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sym typeface="Symbol" pitchFamily="18" charset="2"/>
            </a:endParaRP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Symbol" pitchFamily="18" charset="2"/>
              <a:buChar char=""/>
              <a:tabLst>
                <a:tab pos="457200" algn="l"/>
              </a:tabLst>
            </a:pPr>
            <a:r>
              <a:rPr kumimoji="0" lang="ru-RU" sz="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Не знаю, как это делать</a:t>
            </a:r>
            <a:endParaRPr kumimoji="0" lang="ru-RU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sym typeface="Symbol" pitchFamily="18" charset="2"/>
            </a:endParaRP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Symbol" pitchFamily="18" charset="2"/>
              <a:buChar char=""/>
              <a:tabLst>
                <a:tab pos="457200" algn="l"/>
              </a:tabLst>
            </a:pPr>
            <a:r>
              <a:rPr kumimoji="0" lang="ru-RU" sz="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Не хочу себя ограничивать</a:t>
            </a:r>
            <a:endParaRPr kumimoji="0" lang="ru-RU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sym typeface="Symbol" pitchFamily="18" charset="2"/>
            </a:endParaRP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Symbol" pitchFamily="18" charset="2"/>
              <a:buChar char=""/>
              <a:tabLst>
                <a:tab pos="457200" algn="l"/>
              </a:tabLst>
            </a:pPr>
            <a:r>
              <a:rPr kumimoji="0" lang="ru-RU" sz="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Другое </a:t>
            </a:r>
            <a:r>
              <a:rPr kumimoji="0" lang="ru-RU" sz="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_____________________________________________________</a:t>
            </a:r>
            <a:endParaRPr kumimoji="0" lang="ru-RU" sz="11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sym typeface="Symbol" pitchFamily="18" charset="2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sz="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Что на Ваш взгляд в большей мере влияет на процесс вододосбережения в семье?</a:t>
            </a:r>
            <a:endParaRPr kumimoji="0" lang="ru-RU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sym typeface="Symbol" pitchFamily="18" charset="2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sz="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Воспитание</a:t>
            </a:r>
            <a:endParaRPr kumimoji="0" lang="ru-RU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sym typeface="Symbol" pitchFamily="18" charset="2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sz="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Образ жизни и привычки</a:t>
            </a:r>
            <a:endParaRPr kumimoji="0" lang="ru-RU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sym typeface="Symbol" pitchFamily="18" charset="2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sz="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Наличие экономического стимула</a:t>
            </a:r>
            <a:endParaRPr kumimoji="0" lang="ru-RU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sym typeface="Symbol" pitchFamily="18" charset="2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sz="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Другое</a:t>
            </a:r>
            <a:r>
              <a:rPr kumimoji="0" lang="ru-RU" sz="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_____________________________________________________</a:t>
            </a:r>
            <a:endParaRPr kumimoji="0" lang="ru-RU" sz="11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sym typeface="Symbol" pitchFamily="18" charset="2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sz="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Отметьте те способы сбережения воды, которые используются в Вашей семье:</a:t>
            </a:r>
            <a:endParaRPr kumimoji="0" lang="ru-RU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sym typeface="Symbol" pitchFamily="18" charset="2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sz="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Счетчики воды</a:t>
            </a:r>
            <a:endParaRPr kumimoji="0" lang="ru-RU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sym typeface="Symbol" pitchFamily="18" charset="2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sz="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Регулятор давления</a:t>
            </a:r>
            <a:endParaRPr kumimoji="0" lang="ru-RU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sym typeface="Symbol" pitchFamily="18" charset="2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sz="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Сенсорные краны (краны на фотоэлементах)</a:t>
            </a:r>
            <a:endParaRPr kumimoji="0" lang="ru-RU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sym typeface="Symbol" pitchFamily="18" charset="2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sz="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Однорычажные смесители</a:t>
            </a:r>
            <a:endParaRPr kumimoji="0" lang="ru-RU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sym typeface="Symbol" pitchFamily="18" charset="2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sz="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Приобретаем водосберегающую бытовую технику класса А</a:t>
            </a:r>
            <a:endParaRPr kumimoji="0" lang="ru-RU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sym typeface="Symbol" pitchFamily="18" charset="2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sz="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Следим за исправным состоянием сантехники</a:t>
            </a:r>
            <a:endParaRPr kumimoji="0" lang="ru-RU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sym typeface="Symbol" pitchFamily="18" charset="2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sz="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Не тратим воду попусту</a:t>
            </a:r>
            <a:endParaRPr kumimoji="0" lang="ru-RU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sym typeface="Symbol" pitchFamily="18" charset="2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sz="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Прививаем навыки бережного отношения к воде членам семьи</a:t>
            </a:r>
            <a:endParaRPr kumimoji="0" lang="ru-RU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sym typeface="Symbol" pitchFamily="18" charset="2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sz="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Считаете ли Вы, что проблема экономии водных ресурсов актуальна в нашем городе?</a:t>
            </a:r>
            <a:endParaRPr kumimoji="0" lang="ru-RU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sym typeface="Symbol" pitchFamily="18" charset="2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sz="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Да, это очень важная проблема</a:t>
            </a:r>
            <a:endParaRPr kumimoji="0" lang="ru-RU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sym typeface="Symbol" pitchFamily="18" charset="2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sz="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Нет, для нашего города проблема не важна</a:t>
            </a:r>
            <a:endParaRPr kumimoji="0" lang="ru-RU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sym typeface="Symbol" pitchFamily="18" charset="2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sz="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Никогда не задумывался над этим</a:t>
            </a:r>
            <a:endParaRPr kumimoji="0" lang="ru-RU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sym typeface="Symbol" pitchFamily="18" charset="2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r>
              <a:rPr kumimoji="0" lang="ru-RU" sz="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Symbol" pitchFamily="18" charset="2"/>
              </a:rPr>
              <a:t>СПАСИБО ЗА УЧАСТИЕ В ОПРОСЕ!</a:t>
            </a:r>
            <a:endParaRPr kumimoji="0" lang="ru-RU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sym typeface="Symbol" pitchFamily="18" charset="2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endParaRPr kumimoji="0" lang="ru-RU" sz="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  <a:sym typeface="Symbol" pitchFamily="18" charset="2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357818" y="142852"/>
            <a:ext cx="307183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rgbClr val="FFFF00"/>
                </a:solidFill>
              </a:rPr>
              <a:t>2.4. </a:t>
            </a:r>
            <a:r>
              <a:rPr lang="ru-RU" sz="2400" b="1" dirty="0" smtClean="0">
                <a:solidFill>
                  <a:srgbClr val="FFFF00"/>
                </a:solidFill>
              </a:rPr>
              <a:t>Анкетирование</a:t>
            </a:r>
            <a:endParaRPr lang="ru-RU" sz="2400" b="1" dirty="0">
              <a:solidFill>
                <a:srgbClr val="FFFF00"/>
              </a:solidFill>
            </a:endParaRPr>
          </a:p>
        </p:txBody>
      </p:sp>
      <p:sp>
        <p:nvSpPr>
          <p:cNvPr id="1039" name="Rectangle 15"/>
          <p:cNvSpPr>
            <a:spLocks noChangeArrowheads="1"/>
          </p:cNvSpPr>
          <p:nvPr/>
        </p:nvSpPr>
        <p:spPr bwMode="auto">
          <a:xfrm>
            <a:off x="5000628" y="764093"/>
            <a:ext cx="4000528" cy="1477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sng" strike="noStrike" cap="none" normalizeH="0" baseline="0" dirty="0" smtClean="0">
                <a:ln>
                  <a:noFill/>
                </a:ln>
                <a:solidFill>
                  <a:srgbClr val="FF9966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Цель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: выяснить, как рационально используется вода в домашних условиях, количество потребляемой воды, качество воды и способы сбережения воды.</a:t>
            </a:r>
            <a:endParaRPr kumimoji="0" lang="ru-RU" b="1" i="0" u="none" strike="noStrike" cap="none" normalizeH="0" baseline="0" dirty="0" smtClean="0">
              <a:ln>
                <a:noFill/>
              </a:ln>
              <a:solidFill>
                <a:srgbClr val="FFFF00"/>
              </a:solidFill>
              <a:effectLst/>
              <a:latin typeface="Arial" pitchFamily="34" charset="0"/>
            </a:endParaRPr>
          </a:p>
        </p:txBody>
      </p:sp>
      <p:pic>
        <p:nvPicPr>
          <p:cNvPr id="13" name="Рисунок 12" descr="IMG_3899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929454" y="3429000"/>
            <a:ext cx="1928826" cy="1578130"/>
          </a:xfrm>
          <a:prstGeom prst="rect">
            <a:avLst/>
          </a:prstGeom>
        </p:spPr>
      </p:pic>
    </p:spTree>
  </p:cSld>
  <p:clrMapOvr>
    <a:masterClrMapping/>
  </p:clrMapOvr>
  <p:transition spd="med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600" accel="100000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1600" accel="100000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400" decel="100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00" decel="100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600" accel="100000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0.4+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600" accel="100000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0.4-0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29725154_Kapelka_upa_s_vetochki.jpg"/>
          <p:cNvPicPr>
            <a:picLocks noChangeAspect="1"/>
          </p:cNvPicPr>
          <p:nvPr/>
        </p:nvPicPr>
        <p:blipFill>
          <a:blip r:embed="rId2" cstate="print"/>
          <a:srcRect r="6607" b="8214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0721" name="Rectangle 1"/>
          <p:cNvSpPr>
            <a:spLocks noChangeArrowheads="1"/>
          </p:cNvSpPr>
          <p:nvPr/>
        </p:nvSpPr>
        <p:spPr bwMode="auto">
          <a:xfrm>
            <a:off x="500034" y="0"/>
            <a:ext cx="7929618" cy="6922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Итоги анкетирования:</a:t>
            </a:r>
            <a:endParaRPr kumimoji="0" lang="ru-RU" sz="1400" b="1" i="0" u="none" strike="noStrike" cap="none" normalizeH="0" baseline="0" dirty="0" smtClean="0">
              <a:ln>
                <a:noFill/>
              </a:ln>
              <a:solidFill>
                <a:schemeClr val="accent6">
                  <a:lumMod val="75000"/>
                </a:schemeClr>
              </a:solidFill>
              <a:effectLst/>
              <a:latin typeface="Calibri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3333FF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Опрошено – 24 человека, из них: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rgbClr val="3333FF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3333FF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До 10 лет – 8 чел. 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rgbClr val="3333FF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3333FF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До 30 лет – 9 чел.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rgbClr val="3333FF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3333FF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До 50 лет – 7 чел.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rgbClr val="3333FF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sng" strike="noStrike" cap="none" normalizeH="0" baseline="0" dirty="0" smtClean="0">
                <a:ln>
                  <a:noFill/>
                </a:ln>
                <a:solidFill>
                  <a:srgbClr val="CC00CC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Распределение ответов: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rgbClr val="CC00CC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3333FF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Вода, используемая для питья: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rgbClr val="3333FF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3333FF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Кипяченная – 5 чел.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rgbClr val="3333FF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3333FF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Фильтрованная -  17 чел.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rgbClr val="3333FF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3333FF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Газированная – 2 чел.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rgbClr val="3333FF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3333FF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Смешанная -  10 чел.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rgbClr val="3333FF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3333FF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Употребление воды в сутки: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rgbClr val="3333FF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3333FF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До 1,5 л – 3чел.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rgbClr val="3333FF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3333FF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До 2л – 21чел.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rgbClr val="3333FF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3333FF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Качество воды: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rgbClr val="3333FF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3333FF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Хорошее – 5 чел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rgbClr val="3333FF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(20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3333FF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,8%)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rgbClr val="3333FF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3333FF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Удовлетворительное – 12 чел (50%)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rgbClr val="3333FF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3333FF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Плохое – 7 чел (29,2%)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rgbClr val="3333FF"/>
              </a:solidFill>
              <a:effectLst/>
              <a:latin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3333FF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   Проанализировав анкеты, я сделала вывод, что качество водопроводной воды требует улучшения. Рационально используют воду 60 % из опрошенных. Отмечается стремление опрошенных к сбережению воды. Проблема экономии водных ресурсов не является актуальной для 75% из опрошенных, так как не все понимают ее важность.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1" i="0" u="none" strike="noStrike" cap="none" normalizeH="0" baseline="0" dirty="0" smtClean="0">
              <a:ln>
                <a:noFill/>
              </a:ln>
              <a:solidFill>
                <a:srgbClr val="3333FF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1" u="sng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Рекомендации:</a:t>
            </a:r>
            <a:endParaRPr kumimoji="0" lang="ru-RU" sz="1400" b="0" i="1" u="sng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990099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-для питья использовать фильтрованную воду до 2 литров в сутки, 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rgbClr val="990099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990099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-плотно закрывать краны после пользования водой,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rgbClr val="990099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990099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- следить за исправным состоянием сантехники,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rgbClr val="990099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990099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-рационально тратить воду, 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rgbClr val="990099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990099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-прививать навыки бережного отношения к воде членам семьи,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rgbClr val="990099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990099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- по возможности приобретать водосберегающую бытовую технику,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rgbClr val="990099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990099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-не загрязнять водоемы.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rgbClr val="990099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rgbClr val="3333FF"/>
              </a:solidFill>
              <a:effectLst/>
              <a:latin typeface="Arial" pitchFamily="34" charset="0"/>
            </a:endParaRPr>
          </a:p>
        </p:txBody>
      </p:sp>
      <p:graphicFrame>
        <p:nvGraphicFramePr>
          <p:cNvPr id="7" name="Диаграмма 6"/>
          <p:cNvGraphicFramePr/>
          <p:nvPr/>
        </p:nvGraphicFramePr>
        <p:xfrm>
          <a:off x="3786182" y="1214422"/>
          <a:ext cx="4071966" cy="250033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ransition spd="med">
    <p:whee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2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" grpId="0">
        <p:bldAsOne/>
      </p:bldGraphic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mota_ru_990401-crop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39" y="1"/>
            <a:ext cx="9142922" cy="685719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" name="TextBox 2"/>
          <p:cNvSpPr txBox="1"/>
          <p:nvPr/>
        </p:nvSpPr>
        <p:spPr>
          <a:xfrm>
            <a:off x="214282" y="1"/>
            <a:ext cx="8929718" cy="6771084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2400" b="1" dirty="0" smtClean="0">
                <a:ln>
                  <a:solidFill>
                    <a:srgbClr val="990099"/>
                  </a:solidFill>
                </a:ln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З а к л ю ч е н и е.</a:t>
            </a:r>
          </a:p>
          <a:p>
            <a:endParaRPr lang="ru-RU" b="1" dirty="0" smtClean="0">
              <a:ln w="12700">
                <a:solidFill>
                  <a:srgbClr val="3333FF"/>
                </a:solidFill>
                <a:prstDash val="solid"/>
              </a:ln>
              <a:solidFill>
                <a:srgbClr val="FFFF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pPr algn="just"/>
            <a:r>
              <a:rPr lang="ru-RU" b="1" i="1" dirty="0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Impact" pitchFamily="34" charset="0"/>
              </a:rPr>
              <a:t>       </a:t>
            </a:r>
            <a:r>
              <a:rPr lang="ru-RU" sz="2400" b="1" i="1" dirty="0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ea typeface="Arial Unicode MS" pitchFamily="34" charset="-128"/>
                <a:cs typeface="Kartika" pitchFamily="18" charset="0"/>
              </a:rPr>
              <a:t>Нет на Земле вещества, более важного для нас, чем вода.</a:t>
            </a:r>
          </a:p>
          <a:p>
            <a:r>
              <a:rPr lang="ru-RU" sz="2400" b="1" i="1" dirty="0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ea typeface="Arial Unicode MS" pitchFamily="34" charset="-128"/>
                <a:cs typeface="Kartika" pitchFamily="18" charset="0"/>
              </a:rPr>
              <a:t>    Несмотря на то, что пресной воды остается на Земле все меньше и меньше, люди неразумно используют ее, нарушая экологический баланс , не думая о будущих последствиях.</a:t>
            </a:r>
          </a:p>
          <a:p>
            <a:r>
              <a:rPr lang="ru-RU" sz="2400" b="1" i="1" dirty="0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ea typeface="Arial Unicode MS" pitchFamily="34" charset="-128"/>
                <a:cs typeface="Kartika" pitchFamily="18" charset="0"/>
              </a:rPr>
              <a:t>   Многое зависит от нас, людей. Надо рационально использовать воду, не засорять водоемы.</a:t>
            </a:r>
          </a:p>
          <a:p>
            <a:r>
              <a:rPr lang="ru-RU" sz="2400" b="1" i="1" dirty="0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ea typeface="Arial Unicode MS" pitchFamily="34" charset="-128"/>
                <a:cs typeface="Kartika" pitchFamily="18" charset="0"/>
              </a:rPr>
              <a:t>   22 марта - Всемирный день водных ресурсов, напоминающий о необходимости бережного отношения к воде.</a:t>
            </a:r>
          </a:p>
          <a:p>
            <a:pPr algn="just"/>
            <a:endParaRPr lang="ru-RU" sz="2400" b="1" i="1" dirty="0" smtClean="0">
              <a:ln w="12700">
                <a:solidFill>
                  <a:srgbClr val="FF0000"/>
                </a:solidFill>
                <a:prstDash val="solid"/>
              </a:ln>
              <a:solidFill>
                <a:srgbClr val="FFFF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ea typeface="Arial Unicode MS" pitchFamily="34" charset="-128"/>
              <a:cs typeface="Kartika" pitchFamily="18" charset="0"/>
            </a:endParaRPr>
          </a:p>
          <a:p>
            <a:pPr algn="just"/>
            <a:r>
              <a:rPr lang="ru-RU" sz="2400" b="1" i="1" dirty="0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ea typeface="Arial Unicode MS" pitchFamily="34" charset="-128"/>
                <a:cs typeface="Kartika" pitchFamily="18" charset="0"/>
              </a:rPr>
              <a:t>     Вода - растворяет, уничтожает, очищает, смывает и восстанавливает.</a:t>
            </a:r>
          </a:p>
          <a:p>
            <a:pPr algn="just"/>
            <a:r>
              <a:rPr lang="ru-RU" sz="2400" b="1" i="1" dirty="0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ea typeface="Arial Unicode MS" pitchFamily="34" charset="-128"/>
                <a:cs typeface="Kartika" pitchFamily="18" charset="0"/>
              </a:rPr>
              <a:t>     Вода – дарит нам жизнь, здоровье и радость.</a:t>
            </a:r>
            <a:endParaRPr lang="ru-RU" sz="2400" b="1" i="1" dirty="0" smtClean="0">
              <a:ln w="12700">
                <a:solidFill>
                  <a:srgbClr val="FF0000"/>
                </a:solidFill>
                <a:prstDash val="solid"/>
              </a:ln>
              <a:solidFill>
                <a:srgbClr val="FFFF00"/>
              </a:solidFill>
              <a:ea typeface="Arial Unicode MS" pitchFamily="34" charset="-128"/>
              <a:cs typeface="Kartika" pitchFamily="18" charset="0"/>
            </a:endParaRPr>
          </a:p>
          <a:p>
            <a:pPr algn="just"/>
            <a:endParaRPr lang="ru-RU" sz="2400" i="1" dirty="0" smtClean="0">
              <a:solidFill>
                <a:srgbClr val="FFFF00"/>
              </a:solidFill>
              <a:latin typeface="Impact" pitchFamily="34" charset="0"/>
            </a:endParaRPr>
          </a:p>
          <a:p>
            <a:pPr algn="just"/>
            <a:endParaRPr lang="ru-RU" sz="2400" i="1" dirty="0" smtClean="0">
              <a:solidFill>
                <a:srgbClr val="FFFF00"/>
              </a:solidFill>
              <a:latin typeface="Impact" pitchFamily="34" charset="0"/>
            </a:endParaRPr>
          </a:p>
          <a:p>
            <a:pPr algn="ctr"/>
            <a:r>
              <a:rPr lang="ru-RU" sz="2800" i="1" dirty="0" smtClean="0">
                <a:solidFill>
                  <a:srgbClr val="FFFF00"/>
                </a:solidFill>
                <a:latin typeface="Impact" pitchFamily="34" charset="0"/>
              </a:rPr>
              <a:t>    </a:t>
            </a:r>
            <a:r>
              <a:rPr lang="ru-RU" sz="2800" i="1" dirty="0" smtClean="0">
                <a:ln>
                  <a:solidFill>
                    <a:schemeClr val="accent6">
                      <a:lumMod val="75000"/>
                    </a:schemeClr>
                  </a:solidFill>
                </a:ln>
                <a:solidFill>
                  <a:srgbClr val="FFFF00"/>
                </a:solidFill>
                <a:latin typeface="Impact" pitchFamily="34" charset="0"/>
              </a:rPr>
              <a:t>Я вас призываю беречь и экономно</a:t>
            </a:r>
          </a:p>
          <a:p>
            <a:pPr algn="ctr"/>
            <a:r>
              <a:rPr lang="ru-RU" sz="2800" i="1" dirty="0" smtClean="0">
                <a:ln>
                  <a:solidFill>
                    <a:schemeClr val="accent6">
                      <a:lumMod val="75000"/>
                    </a:schemeClr>
                  </a:solidFill>
                </a:ln>
                <a:solidFill>
                  <a:srgbClr val="FFFF00"/>
                </a:solidFill>
                <a:latin typeface="Impact" pitchFamily="34" charset="0"/>
              </a:rPr>
              <a:t> использовать главное богатство Земли – воду!</a:t>
            </a:r>
            <a:endParaRPr lang="ru-RU" i="1" dirty="0">
              <a:ln>
                <a:solidFill>
                  <a:schemeClr val="accent6">
                    <a:lumMod val="75000"/>
                  </a:schemeClr>
                </a:solidFill>
              </a:ln>
              <a:solidFill>
                <a:srgbClr val="FFFF00"/>
              </a:solidFill>
              <a:latin typeface="Impact" pitchFamily="34" charset="0"/>
            </a:endParaRPr>
          </a:p>
        </p:txBody>
      </p:sp>
    </p:spTree>
  </p:cSld>
  <p:clrMapOvr>
    <a:masterClrMapping/>
  </p:clrMapOvr>
  <p:transition spd="slow">
    <p:split orient="vert"/>
    <p:sndAc>
      <p:stSnd>
        <p:snd r:embed="rId2" name="drumroll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C 0.069 0  0.125 0.07467  0.125 0.16667  C 0.125 0.25867  0.069 0.33333  0 0.33333  C -0.069 0.33333  -0.125 0.25867  -0.125 0.16667  C -0.125 0.07467  -0.069 0  0 0  Z" pathEditMode="relative" ptsTypes="">
                                      <p:cBhvr>
                                        <p:cTn id="24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C 0.069 0  0.125 0.07467  0.125 0.16667  C 0.125 0.25867  0.069 0.33333  0 0.33333  C -0.069 0.33333  -0.125 0.25867  -0.125 0.16667  C -0.125 0.07467  -0.069 0  0 0  Z" pathEditMode="relative" ptsTypes="">
                                      <p:cBhvr>
                                        <p:cTn id="28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C 0.069 0  0.125 0.07467  0.125 0.16667  C 0.125 0.25867  0.069 0.33333  0 0.33333  C -0.069 0.33333  -0.125 0.25867  -0.125 0.16667  C -0.125 0.07467  -0.069 0  0 0  Z" pathEditMode="relative" ptsTypes="">
                                      <p:cBhvr>
                                        <p:cTn id="32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C 0.069 0  0.125 0.07467  0.125 0.16667  C 0.125 0.25867  0.069 0.33333  0 0.33333  C -0.069 0.33333  -0.125 0.25867  -0.125 0.16667  C -0.125 0.07467  -0.069 0  0 0  Z" pathEditMode="relative" ptsTypes="">
                                      <p:cBhvr>
                                        <p:cTn id="36" dur="2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7" presetID="1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C 0.069 0  0.125 0.07467  0.125 0.16667  C 0.125 0.25867  0.069 0.33333  0 0.33333  C -0.069 0.33333  -0.125 0.25867  -0.125 0.16667  C -0.125 0.07467  -0.069 0  0 0  Z" pathEditMode="relative" ptsTypes="">
                                      <p:cBhvr>
                                        <p:cTn id="38" dur="2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9" presetID="1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C 0.069 0  0.125 0.07467  0.125 0.16667  C 0.125 0.25867  0.069 0.33333  0 0.33333  C -0.069 0.33333  -0.125 0.25867  -0.125 0.16667  C -0.125 0.07467  -0.069 0  0 0  Z" pathEditMode="relative" ptsTypes="">
                                      <p:cBhvr>
                                        <p:cTn id="40" dur="2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6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3004 0.00139 C -0.13403 -0.08796 -0.08402 -0.16528 -0.01701 -0.1706 C 0.04705 -0.17731 0.10695 -0.11736 0.11094 -0.03055 C 0.11598 0.04931 0.07396 0.12408 0.01389 0.1294 C -0.04097 0.13334 -0.09305 0.08403 -0.09704 0.00949 C -0.10105 -0.05856 -0.06597 -0.12268 -0.01511 -0.12801 C 0.03195 -0.13194 0.07605 -0.09051 0.079 -0.02801 C 0.08195 0.02801 0.054 0.08264 0.01198 0.08542 C -0.02605 0.08935 -0.06197 0.05741 -0.06511 0.00672 C -0.06701 -0.03866 -0.046 -0.08264 -0.01303 -0.08518 C 0.01598 -0.08796 0.04497 -0.06389 0.04705 -0.02523 C 0.04896 0.0081 0.03403 0.04005 0.0099 0.04283 C -0.01006 0.04537 -0.03108 0.03079 -0.03212 0.00417 C -0.03403 -0.01736 -0.02605 -0.04004 -0.01112 -0.04259 C 0.00105 -0.04259 0.01303 -0.03727 0.01494 -0.02268 C 0.01598 -0.01319 0.01389 -0.00393 0.00799 -2.22222E-6 C 0.00504 0.00139 0.00296 0.00139 5E-6 -2.22222E-6 " pathEditMode="relative" rAng="0" ptsTypes="fffffffffffffffff">
                                      <p:cBhvr>
                                        <p:cTn id="44" dur="30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1" y="-23"/>
                                    </p:animMotion>
                                  </p:childTnLst>
                                </p:cTn>
                              </p:par>
                              <p:par>
                                <p:cTn id="45" presetID="46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3004 0.00139 C -0.13403 -0.08796 -0.08403 -0.16528 -0.01702 -0.1706 C 0.04705 -0.17731 0.10694 -0.11736 0.11093 -0.03055 C 0.11597 0.04931 0.07395 0.12408 0.01389 0.1294 C -0.04098 0.13334 -0.09306 0.08403 -0.09705 0.00949 C -0.10105 -0.05856 -0.06598 -0.12268 -0.01511 -0.12801 C 0.03194 -0.13194 0.07604 -0.09051 0.07899 -0.02801 C 0.08194 0.02801 0.05399 0.08264 0.01198 0.08542 C -0.02605 0.08935 -0.06198 0.05741 -0.06511 0.00672 C -0.06702 -0.03866 -0.04601 -0.08264 -0.01302 -0.08518 C 0.01597 -0.08796 0.04496 -0.06389 0.04705 -0.02523 C 0.04895 0.0081 0.03402 0.04005 0.00989 0.04283 C -0.01007 0.04537 -0.03108 0.03079 -0.03212 0.00417 C -0.03403 -0.01736 -0.02605 -0.04004 -0.01111 -0.04259 C 0.00104 -0.04259 0.01302 -0.03727 0.01493 -0.02268 C 0.01597 -0.01319 0.01389 -0.00393 0.00798 -2.22222E-6 C 0.00503 0.00139 0.00295 0.00139 3.61111E-6 -2.22222E-6 " pathEditMode="relative" rAng="0" ptsTypes="fffffffffffffffff">
                                      <p:cBhvr>
                                        <p:cTn id="46" dur="30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1" y="-2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0a27671aa7e10a7eb9ab948c25b5a59f.jpeg"/>
          <p:cNvPicPr>
            <a:picLocks noChangeAspect="1"/>
          </p:cNvPicPr>
          <p:nvPr/>
        </p:nvPicPr>
        <p:blipFill>
          <a:blip r:embed="rId2" cstate="print"/>
          <a:srcRect b="3125"/>
          <a:stretch>
            <a:fillRect/>
          </a:stretch>
        </p:blipFill>
        <p:spPr>
          <a:xfrm>
            <a:off x="0" y="-1"/>
            <a:ext cx="9144000" cy="6858001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28596" y="0"/>
            <a:ext cx="8715404" cy="66787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ln>
                  <a:solidFill>
                    <a:srgbClr val="FFFF00"/>
                  </a:solidFill>
                </a:ln>
                <a:solidFill>
                  <a:srgbClr val="FFC000"/>
                </a:solidFill>
              </a:rPr>
              <a:t>С п и с о к    л и т е р а т у р ы:</a:t>
            </a:r>
          </a:p>
          <a:p>
            <a:endParaRPr lang="ru-RU" sz="2400" dirty="0" smtClean="0"/>
          </a:p>
          <a:p>
            <a:pPr marL="342900" indent="-342900">
              <a:buAutoNum type="arabicPeriod"/>
            </a:pPr>
            <a:r>
              <a:rPr lang="ru-RU" sz="24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«Что такое, кто такой». Т. 1. «Вода». М.; «Педагогика», 1990.</a:t>
            </a:r>
          </a:p>
          <a:p>
            <a:pPr marL="342900" indent="-342900">
              <a:buAutoNum type="arabicPeriod"/>
            </a:pPr>
            <a:endParaRPr lang="ru-RU" sz="2400" b="1" spc="50" dirty="0" smtClean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  <a:p>
            <a:pPr marL="342900" indent="-342900">
              <a:buAutoNum type="arabicPeriod"/>
            </a:pPr>
            <a:r>
              <a:rPr lang="ru-RU" sz="24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«Природа и люди». М., «Просвещение», 1990.</a:t>
            </a:r>
          </a:p>
          <a:p>
            <a:pPr marL="342900" indent="-342900">
              <a:buAutoNum type="arabicPeriod"/>
            </a:pPr>
            <a:endParaRPr lang="ru-RU" sz="2400" b="1" spc="50" dirty="0" smtClean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  <a:p>
            <a:pPr marL="342900" indent="-342900">
              <a:buAutoNum type="arabicPeriod"/>
            </a:pPr>
            <a:r>
              <a:rPr lang="ru-RU" sz="24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«Политехнический словарь». М., «Советская энциклопедия», 1989.</a:t>
            </a:r>
          </a:p>
          <a:p>
            <a:pPr marL="342900" indent="-342900">
              <a:buAutoNum type="arabicPeriod"/>
            </a:pPr>
            <a:endParaRPr lang="ru-RU" sz="2400" b="1" spc="50" dirty="0" smtClean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  <a:p>
            <a:pPr marL="342900" indent="-342900">
              <a:buAutoNum type="arabicPeriod"/>
            </a:pPr>
            <a:r>
              <a:rPr lang="ru-RU" sz="24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Арсенов П.О. «Тайны воды». ЭКСМО, 2011.</a:t>
            </a:r>
          </a:p>
          <a:p>
            <a:pPr marL="342900" indent="-342900">
              <a:buAutoNum type="arabicPeriod"/>
            </a:pPr>
            <a:endParaRPr lang="ru-RU" sz="2400" b="1" spc="50" dirty="0" smtClean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  <a:p>
            <a:pPr marL="342900" indent="-342900">
              <a:buAutoNum type="arabicPeriod"/>
            </a:pPr>
            <a:r>
              <a:rPr lang="ru-RU" sz="24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Петрянов И.В. «Самое необыкновенное существо в мире. М., «Педагогика», 1975.</a:t>
            </a:r>
          </a:p>
          <a:p>
            <a:pPr marL="342900" indent="-342900">
              <a:buAutoNum type="arabicPeriod"/>
            </a:pPr>
            <a:endParaRPr lang="ru-RU" sz="2400" b="1" spc="50" dirty="0" smtClean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  <a:p>
            <a:pPr marL="342900" indent="-342900">
              <a:buAutoNum type="arabicPeriod"/>
            </a:pPr>
            <a:r>
              <a:rPr lang="ru-RU" sz="24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«Большая энциклопедия школьника». М., «Махаон», </a:t>
            </a:r>
            <a:r>
              <a:rPr lang="ru-RU" sz="22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2004.</a:t>
            </a:r>
          </a:p>
          <a:p>
            <a:pPr marL="342900" indent="-342900">
              <a:buAutoNum type="arabicPeriod"/>
            </a:pPr>
            <a:endParaRPr lang="ru-RU" sz="2400" b="1" spc="50" dirty="0" smtClean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  <a:p>
            <a:pPr marL="342900" indent="-342900">
              <a:buAutoNum type="arabicPeriod"/>
            </a:pPr>
            <a:r>
              <a:rPr lang="ru-RU" sz="20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Фото из личного архива (г.Н.Новгород, г. Кисловодск, г. Саратов).</a:t>
            </a:r>
            <a:endParaRPr lang="ru-RU" sz="2000" b="1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</p:txBody>
      </p:sp>
    </p:spTree>
  </p:cSld>
  <p:clrMapOvr>
    <a:masterClrMapping/>
  </p:clrMapOvr>
  <p:transition spd="med"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67364980.jpg"/>
          <p:cNvPicPr>
            <a:picLocks noChangeAspect="1"/>
          </p:cNvPicPr>
          <p:nvPr/>
        </p:nvPicPr>
        <p:blipFill>
          <a:blip r:embed="rId3"/>
          <a:srcRect r="9859" b="208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Капля 2"/>
          <p:cNvSpPr/>
          <p:nvPr/>
        </p:nvSpPr>
        <p:spPr>
          <a:xfrm rot="19024029">
            <a:off x="44754" y="1584951"/>
            <a:ext cx="5152748" cy="5212340"/>
          </a:xfrm>
          <a:prstGeom prst="teardrop">
            <a:avLst>
              <a:gd name="adj" fmla="val 105560"/>
            </a:avLst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1000100" y="1285860"/>
            <a:ext cx="3286148" cy="50475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1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Цель работы: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           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0033CC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1. Исследовать свойства и                 состояния воды, выяснить  ее значение в природе и жизни человека.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rgbClr val="0033CC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0033CC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2. Заинтересовать проблемой сохранением воды и бережного отношения к ней.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1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Задачи работы: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0033CC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1. Обратить внимание на актуальность проблемы по водным ресурсам.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rgbClr val="0033CC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0033CC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2. Способствовать осознанному, бережному отношению  к воде как важному природному ресурсу.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rgbClr val="0033CC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0033CC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3. Провести анкетирование.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rgbClr val="0033CC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0033CC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4.  Разработать рекомендации по рациональному использованию воды.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rgbClr val="0033CC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ransition spd="med">
    <p:circle/>
    <p:sndAc>
      <p:stSnd>
        <p:snd r:embed="rId2" name="wind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6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6e6371ad2402dedb2e4bf7c96d0add3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>
            <a:solidFill>
              <a:schemeClr val="accent3">
                <a:lumMod val="50000"/>
              </a:schemeClr>
            </a:solidFill>
          </a:ln>
        </p:spPr>
      </p:pic>
      <p:sp>
        <p:nvSpPr>
          <p:cNvPr id="3" name="TextBox 2"/>
          <p:cNvSpPr txBox="1"/>
          <p:nvPr/>
        </p:nvSpPr>
        <p:spPr>
          <a:xfrm>
            <a:off x="714348" y="357166"/>
            <a:ext cx="7786742" cy="60631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i="1" dirty="0" smtClean="0">
                <a:ln>
                  <a:solidFill>
                    <a:schemeClr val="tx1">
                      <a:lumMod val="50000"/>
                      <a:lumOff val="50000"/>
                    </a:schemeClr>
                  </a:solidFill>
                </a:ln>
                <a:solidFill>
                  <a:srgbClr val="00B050"/>
                </a:solidFill>
              </a:rPr>
              <a:t>План.</a:t>
            </a:r>
          </a:p>
          <a:p>
            <a:pPr marL="342900" indent="-342900">
              <a:buAutoNum type="arabicPeriod"/>
            </a:pPr>
            <a:r>
              <a:rPr lang="ru-RU" sz="2400" i="1" dirty="0" smtClean="0">
                <a:ln>
                  <a:solidFill>
                    <a:schemeClr val="accent3">
                      <a:lumMod val="75000"/>
                    </a:schemeClr>
                  </a:solidFill>
                </a:ln>
              </a:rPr>
              <a:t>Введение.</a:t>
            </a:r>
          </a:p>
          <a:p>
            <a:pPr marL="342900" indent="-342900">
              <a:buAutoNum type="arabicPeriod"/>
            </a:pPr>
            <a:endParaRPr lang="ru-RU" sz="2400" i="1" dirty="0" smtClean="0">
              <a:ln>
                <a:solidFill>
                  <a:schemeClr val="accent3">
                    <a:lumMod val="75000"/>
                  </a:schemeClr>
                </a:solidFill>
              </a:ln>
            </a:endParaRPr>
          </a:p>
          <a:p>
            <a:pPr marL="342900" indent="-342900">
              <a:buAutoNum type="arabicPeriod"/>
            </a:pPr>
            <a:r>
              <a:rPr lang="ru-RU" sz="2400" i="1" dirty="0" smtClean="0">
                <a:ln>
                  <a:solidFill>
                    <a:schemeClr val="accent3">
                      <a:lumMod val="75000"/>
                    </a:schemeClr>
                  </a:solidFill>
                </a:ln>
              </a:rPr>
              <a:t>Основная часть.</a:t>
            </a:r>
          </a:p>
          <a:p>
            <a:pPr marL="342900" indent="-342900">
              <a:buAutoNum type="arabicPeriod"/>
            </a:pPr>
            <a:endParaRPr lang="ru-RU" sz="2400" i="1" dirty="0" smtClean="0">
              <a:ln>
                <a:solidFill>
                  <a:schemeClr val="accent3">
                    <a:lumMod val="75000"/>
                  </a:schemeClr>
                </a:solidFill>
              </a:ln>
            </a:endParaRPr>
          </a:p>
          <a:p>
            <a:pPr marL="342900" indent="-342900"/>
            <a:r>
              <a:rPr lang="ru-RU" sz="2400" i="1" dirty="0" smtClean="0">
                <a:ln>
                  <a:solidFill>
                    <a:schemeClr val="accent3">
                      <a:lumMod val="75000"/>
                    </a:schemeClr>
                  </a:solidFill>
                </a:ln>
              </a:rPr>
              <a:t>2.1. Свойства воды. Опыты с водой.</a:t>
            </a:r>
          </a:p>
          <a:p>
            <a:pPr marL="342900" indent="-342900"/>
            <a:endParaRPr lang="ru-RU" sz="2400" i="1" dirty="0" smtClean="0">
              <a:ln>
                <a:solidFill>
                  <a:schemeClr val="accent3">
                    <a:lumMod val="75000"/>
                  </a:schemeClr>
                </a:solidFill>
              </a:ln>
            </a:endParaRPr>
          </a:p>
          <a:p>
            <a:pPr marL="342900" indent="-342900"/>
            <a:r>
              <a:rPr lang="ru-RU" sz="2400" i="1" dirty="0" smtClean="0">
                <a:ln>
                  <a:solidFill>
                    <a:schemeClr val="accent3">
                      <a:lumMod val="75000"/>
                    </a:schemeClr>
                  </a:solidFill>
                </a:ln>
              </a:rPr>
              <a:t>2.2. Роль воды в жизни на Земле.</a:t>
            </a:r>
          </a:p>
          <a:p>
            <a:pPr marL="342900" indent="-342900"/>
            <a:endParaRPr lang="ru-RU" sz="2400" i="1" dirty="0" smtClean="0">
              <a:ln>
                <a:solidFill>
                  <a:schemeClr val="accent3">
                    <a:lumMod val="75000"/>
                  </a:schemeClr>
                </a:solidFill>
              </a:ln>
            </a:endParaRPr>
          </a:p>
          <a:p>
            <a:pPr marL="342900" indent="-342900"/>
            <a:r>
              <a:rPr lang="ru-RU" sz="2400" i="1" dirty="0" smtClean="0">
                <a:ln>
                  <a:solidFill>
                    <a:schemeClr val="accent3">
                      <a:lumMod val="75000"/>
                    </a:schemeClr>
                  </a:solidFill>
                </a:ln>
              </a:rPr>
              <a:t>2.3. Охрана водных ресурсов.</a:t>
            </a:r>
          </a:p>
          <a:p>
            <a:pPr marL="342900" indent="-342900"/>
            <a:endParaRPr lang="ru-RU" sz="2400" i="1" dirty="0" smtClean="0">
              <a:ln>
                <a:solidFill>
                  <a:schemeClr val="accent3">
                    <a:lumMod val="75000"/>
                  </a:schemeClr>
                </a:solidFill>
              </a:ln>
            </a:endParaRPr>
          </a:p>
          <a:p>
            <a:pPr marL="342900" indent="-342900"/>
            <a:r>
              <a:rPr lang="en-US" sz="2400" i="1" dirty="0" smtClean="0">
                <a:ln>
                  <a:solidFill>
                    <a:schemeClr val="accent3">
                      <a:lumMod val="75000"/>
                    </a:schemeClr>
                  </a:solidFill>
                </a:ln>
              </a:rPr>
              <a:t>2.</a:t>
            </a:r>
            <a:r>
              <a:rPr lang="ru-RU" sz="2400" i="1" dirty="0" smtClean="0">
                <a:ln>
                  <a:solidFill>
                    <a:schemeClr val="accent3">
                      <a:lumMod val="75000"/>
                    </a:schemeClr>
                  </a:solidFill>
                </a:ln>
              </a:rPr>
              <a:t>4. Анкетирование.</a:t>
            </a:r>
          </a:p>
          <a:p>
            <a:pPr marL="342900" indent="-342900"/>
            <a:endParaRPr lang="ru-RU" sz="2400" i="1" dirty="0" smtClean="0">
              <a:ln>
                <a:solidFill>
                  <a:schemeClr val="accent3">
                    <a:lumMod val="75000"/>
                  </a:schemeClr>
                </a:solidFill>
              </a:ln>
            </a:endParaRPr>
          </a:p>
          <a:p>
            <a:pPr marL="342900" indent="-342900"/>
            <a:r>
              <a:rPr lang="ru-RU" sz="2400" i="1" dirty="0" smtClean="0">
                <a:ln>
                  <a:solidFill>
                    <a:schemeClr val="accent3">
                      <a:lumMod val="75000"/>
                    </a:schemeClr>
                  </a:solidFill>
                </a:ln>
              </a:rPr>
              <a:t>3. Заключение.</a:t>
            </a:r>
          </a:p>
          <a:p>
            <a:pPr marL="342900" indent="-342900"/>
            <a:endParaRPr lang="ru-RU" sz="2400" i="1" dirty="0" smtClean="0">
              <a:ln>
                <a:solidFill>
                  <a:schemeClr val="accent3">
                    <a:lumMod val="75000"/>
                  </a:schemeClr>
                </a:solidFill>
              </a:ln>
            </a:endParaRPr>
          </a:p>
          <a:p>
            <a:pPr marL="342900" indent="-342900"/>
            <a:r>
              <a:rPr lang="ru-RU" sz="2400" i="1" dirty="0" smtClean="0">
                <a:ln>
                  <a:solidFill>
                    <a:schemeClr val="accent3">
                      <a:lumMod val="75000"/>
                    </a:schemeClr>
                  </a:solidFill>
                </a:ln>
              </a:rPr>
              <a:t>4. Список литературы.</a:t>
            </a:r>
            <a:endParaRPr lang="ru-RU" sz="2400" i="1" dirty="0">
              <a:ln>
                <a:solidFill>
                  <a:schemeClr val="accent3">
                    <a:lumMod val="75000"/>
                  </a:schemeClr>
                </a:solidFill>
              </a:ln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78011554_waternrainbow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 w="38100">
            <a:solidFill>
              <a:srgbClr val="FFCC00"/>
            </a:solidFill>
          </a:ln>
        </p:spPr>
      </p:pic>
      <p:sp>
        <p:nvSpPr>
          <p:cNvPr id="3" name="TextBox 2"/>
          <p:cNvSpPr txBox="1"/>
          <p:nvPr/>
        </p:nvSpPr>
        <p:spPr>
          <a:xfrm>
            <a:off x="285720" y="1500174"/>
            <a:ext cx="857256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Вода – одно из самых распространенных веществ в природе.</a:t>
            </a:r>
          </a:p>
          <a:p>
            <a:r>
              <a:rPr lang="ru-RU" sz="2400" dirty="0" smtClean="0"/>
              <a:t>Гидросфера занимает 71% поверхности Земли.</a:t>
            </a:r>
            <a:endParaRPr lang="ru-RU" sz="2400" dirty="0"/>
          </a:p>
        </p:txBody>
      </p:sp>
      <p:sp>
        <p:nvSpPr>
          <p:cNvPr id="4" name="TextBox 3"/>
          <p:cNvSpPr txBox="1"/>
          <p:nvPr/>
        </p:nvSpPr>
        <p:spPr>
          <a:xfrm>
            <a:off x="4000496" y="214290"/>
            <a:ext cx="19288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FFFF00"/>
                </a:solidFill>
              </a:rPr>
              <a:t>ВВЕДЕНИЕ</a:t>
            </a:r>
            <a:r>
              <a:rPr lang="ru-RU" b="1" dirty="0" smtClean="0">
                <a:solidFill>
                  <a:srgbClr val="FFFF00"/>
                </a:solidFill>
              </a:rPr>
              <a:t>.</a:t>
            </a:r>
            <a:endParaRPr lang="ru-RU" b="1" dirty="0">
              <a:solidFill>
                <a:srgbClr val="FFFF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85720" y="2357430"/>
            <a:ext cx="850112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Там, где есть жизнь, всегда есть вода. Жизнь без воды невозможна.</a:t>
            </a:r>
            <a:endParaRPr lang="ru-RU" sz="2400" dirty="0"/>
          </a:p>
        </p:txBody>
      </p:sp>
      <p:sp>
        <p:nvSpPr>
          <p:cNvPr id="6" name="TextBox 5"/>
          <p:cNvSpPr txBox="1"/>
          <p:nvPr/>
        </p:nvSpPr>
        <p:spPr>
          <a:xfrm>
            <a:off x="285720" y="3214686"/>
            <a:ext cx="857256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Вода в организме человека составляет 2/3 ( или 70-75%) массы тела.</a:t>
            </a:r>
          </a:p>
          <a:p>
            <a:r>
              <a:rPr lang="ru-RU" sz="2400" dirty="0" smtClean="0"/>
              <a:t> Человеку необходимо употреблять в день 2л воды.</a:t>
            </a:r>
          </a:p>
          <a:p>
            <a:r>
              <a:rPr lang="ru-RU" sz="2400" dirty="0" smtClean="0"/>
              <a:t>Вода есть во всех пищевых продуктах, но в разных количествах:</a:t>
            </a:r>
          </a:p>
          <a:p>
            <a:pPr>
              <a:buFontTx/>
              <a:buChar char="-"/>
            </a:pPr>
            <a:r>
              <a:rPr lang="ru-RU" sz="2400" dirty="0" smtClean="0"/>
              <a:t> в плодах и овощах – 65- 95%;</a:t>
            </a:r>
          </a:p>
          <a:p>
            <a:r>
              <a:rPr lang="ru-RU" sz="2400" dirty="0" smtClean="0"/>
              <a:t>- в мясе – 58-74%;</a:t>
            </a:r>
          </a:p>
          <a:p>
            <a:r>
              <a:rPr lang="ru-RU" sz="2400" dirty="0" smtClean="0"/>
              <a:t>- в рыбе – 62-84%. </a:t>
            </a:r>
            <a:endParaRPr lang="ru-RU" sz="2400" dirty="0"/>
          </a:p>
        </p:txBody>
      </p:sp>
      <p:sp>
        <p:nvSpPr>
          <p:cNvPr id="7" name="TextBox 6"/>
          <p:cNvSpPr txBox="1"/>
          <p:nvPr/>
        </p:nvSpPr>
        <p:spPr>
          <a:xfrm>
            <a:off x="5500694" y="785794"/>
            <a:ext cx="364330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i="1" dirty="0" smtClean="0">
                <a:solidFill>
                  <a:srgbClr val="FFFFCC"/>
                </a:solidFill>
              </a:rPr>
              <a:t>Капля воды дороже алмаза.</a:t>
            </a:r>
          </a:p>
          <a:p>
            <a:r>
              <a:rPr lang="ru-RU" sz="2000" b="1" i="1" dirty="0" smtClean="0">
                <a:solidFill>
                  <a:srgbClr val="FFFFCC"/>
                </a:solidFill>
              </a:rPr>
              <a:t>Д.И. Менделеев.</a:t>
            </a:r>
            <a:endParaRPr lang="ru-RU" sz="2000" b="1" i="1" dirty="0">
              <a:solidFill>
                <a:srgbClr val="FFFFCC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770" decel="100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4" dur="770" decel="100000"/>
                                        <p:tgtEl>
                                          <p:spTgt spid="6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4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46" dur="77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4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48" dur="77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4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85918" y="214290"/>
            <a:ext cx="55721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ln>
                  <a:solidFill>
                    <a:srgbClr val="7030A0"/>
                  </a:solidFill>
                </a:ln>
                <a:solidFill>
                  <a:srgbClr val="0070C0"/>
                </a:solidFill>
              </a:rPr>
              <a:t>1. С в о й с т в а     в о д ы.</a:t>
            </a:r>
            <a:endParaRPr lang="ru-RU" sz="2400" dirty="0">
              <a:ln>
                <a:solidFill>
                  <a:srgbClr val="7030A0"/>
                </a:solidFill>
              </a:ln>
              <a:solidFill>
                <a:srgbClr val="0070C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28596" y="1571612"/>
            <a:ext cx="857256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solidFill>
                  <a:srgbClr val="000099"/>
                </a:solidFill>
              </a:rPr>
              <a:t>Вода встречается в природе</a:t>
            </a:r>
            <a:r>
              <a:rPr lang="en-US" sz="2400" dirty="0" smtClean="0">
                <a:solidFill>
                  <a:srgbClr val="000099"/>
                </a:solidFill>
              </a:rPr>
              <a:t> </a:t>
            </a:r>
            <a:r>
              <a:rPr lang="ru-RU" sz="2400" dirty="0" smtClean="0">
                <a:solidFill>
                  <a:srgbClr val="000099"/>
                </a:solidFill>
              </a:rPr>
              <a:t>в трёх формах:</a:t>
            </a:r>
          </a:p>
          <a:p>
            <a:endParaRPr lang="ru-RU" dirty="0" smtClean="0"/>
          </a:p>
          <a:p>
            <a:r>
              <a:rPr lang="ru-RU" sz="2400" dirty="0" smtClean="0">
                <a:solidFill>
                  <a:srgbClr val="990099"/>
                </a:solidFill>
              </a:rPr>
              <a:t>ТВЁРДОЙ (ЛЁД )          </a:t>
            </a:r>
            <a:r>
              <a:rPr lang="ru-RU" sz="2400" dirty="0" smtClean="0">
                <a:solidFill>
                  <a:srgbClr val="C00000"/>
                </a:solidFill>
              </a:rPr>
              <a:t>ГАЗООБРАЗНОЙ (ПАР)</a:t>
            </a:r>
            <a:r>
              <a:rPr lang="ru-RU" sz="2400" dirty="0" smtClean="0">
                <a:solidFill>
                  <a:srgbClr val="990099"/>
                </a:solidFill>
              </a:rPr>
              <a:t>         </a:t>
            </a:r>
            <a:r>
              <a:rPr lang="ru-RU" sz="2400" dirty="0" smtClean="0">
                <a:solidFill>
                  <a:srgbClr val="0070C0"/>
                </a:solidFill>
              </a:rPr>
              <a:t>ЖИДКОЙ (ВОДА) </a:t>
            </a:r>
            <a:endParaRPr lang="ru-RU" sz="2400" dirty="0">
              <a:solidFill>
                <a:srgbClr val="C00000"/>
              </a:solidFill>
            </a:endParaRPr>
          </a:p>
        </p:txBody>
      </p:sp>
      <p:pic>
        <p:nvPicPr>
          <p:cNvPr id="4" name="Рисунок 3" descr="1378048923.jpe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-900000">
            <a:off x="905166" y="3325875"/>
            <a:ext cx="2262994" cy="2276692"/>
          </a:xfrm>
          <a:prstGeom prst="rect">
            <a:avLst/>
          </a:prstGeom>
        </p:spPr>
      </p:pic>
      <p:pic>
        <p:nvPicPr>
          <p:cNvPr id="6" name="Рисунок 5" descr="0a27157d0a6e8719bc8ad3154b447046.jpe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900000">
            <a:off x="7356826" y="3633143"/>
            <a:ext cx="1621876" cy="1490840"/>
          </a:xfrm>
          <a:prstGeom prst="rect">
            <a:avLst/>
          </a:prstGeom>
        </p:spPr>
      </p:pic>
      <p:pic>
        <p:nvPicPr>
          <p:cNvPr id="5" name="Рисунок 4" descr="a2b7b5bd4c1b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143372" y="2786058"/>
            <a:ext cx="1857388" cy="1830845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357158" y="714356"/>
            <a:ext cx="828680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solidFill>
                  <a:srgbClr val="0033CC"/>
                </a:solidFill>
              </a:rPr>
              <a:t>Вода – на первый взгляд простейшее химическое соединение 2-х атомов </a:t>
            </a:r>
            <a:r>
              <a:rPr lang="ru-RU" sz="2400" b="1" dirty="0" smtClean="0">
                <a:solidFill>
                  <a:srgbClr val="FF9966"/>
                </a:solidFill>
              </a:rPr>
              <a:t>водорода</a:t>
            </a:r>
            <a:r>
              <a:rPr lang="ru-RU" sz="2400" dirty="0" smtClean="0">
                <a:solidFill>
                  <a:srgbClr val="0033CC"/>
                </a:solidFill>
              </a:rPr>
              <a:t> и 1-го атома </a:t>
            </a:r>
            <a:r>
              <a:rPr lang="ru-RU" sz="2400" b="1" dirty="0" smtClean="0">
                <a:solidFill>
                  <a:srgbClr val="FF9966"/>
                </a:solidFill>
              </a:rPr>
              <a:t>кислорода</a:t>
            </a:r>
            <a:r>
              <a:rPr lang="ru-RU" sz="2400" dirty="0" smtClean="0">
                <a:solidFill>
                  <a:srgbClr val="FF9966"/>
                </a:solidFill>
              </a:rPr>
              <a:t> </a:t>
            </a:r>
            <a:r>
              <a:rPr lang="ru-RU" sz="2400" dirty="0" smtClean="0">
                <a:solidFill>
                  <a:schemeClr val="accent1">
                    <a:lumMod val="75000"/>
                  </a:schemeClr>
                </a:solidFill>
              </a:rPr>
              <a:t>(</a:t>
            </a:r>
            <a:r>
              <a:rPr lang="en-US" sz="2400" dirty="0" smtClean="0">
                <a:solidFill>
                  <a:schemeClr val="accent1">
                    <a:lumMod val="75000"/>
                  </a:schemeClr>
                </a:solidFill>
              </a:rPr>
              <a:t>H2O)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dirty="0" smtClean="0">
                <a:solidFill>
                  <a:srgbClr val="0033CC"/>
                </a:solidFill>
              </a:rPr>
              <a:t>.</a:t>
            </a:r>
            <a:endParaRPr lang="ru-RU" dirty="0">
              <a:solidFill>
                <a:srgbClr val="0033CC"/>
              </a:solidFill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42910" y="428605"/>
            <a:ext cx="392909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  Много воды в атмосфере:</a:t>
            </a:r>
          </a:p>
          <a:p>
            <a:r>
              <a:rPr lang="ru-RU" sz="24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это облака, туман, пар, дождь, снег.</a:t>
            </a:r>
          </a:p>
        </p:txBody>
      </p:sp>
      <p:pic>
        <p:nvPicPr>
          <p:cNvPr id="6" name="Рисунок 5" descr="13360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429388" y="0"/>
            <a:ext cx="2714612" cy="2035959"/>
          </a:xfrm>
          <a:prstGeom prst="rect">
            <a:avLst/>
          </a:prstGeom>
        </p:spPr>
      </p:pic>
      <p:pic>
        <p:nvPicPr>
          <p:cNvPr id="4" name="Рисунок 3" descr="tuman_i_bolshe_nichego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786446" y="2331142"/>
            <a:ext cx="2428892" cy="1898424"/>
          </a:xfrm>
          <a:prstGeom prst="rect">
            <a:avLst/>
          </a:prstGeom>
        </p:spPr>
      </p:pic>
      <p:pic>
        <p:nvPicPr>
          <p:cNvPr id="10" name="Рисунок 9" descr="89951807_10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071538" y="1714488"/>
            <a:ext cx="1905013" cy="1428760"/>
          </a:xfrm>
          <a:prstGeom prst="rect">
            <a:avLst/>
          </a:prstGeom>
        </p:spPr>
      </p:pic>
      <p:pic>
        <p:nvPicPr>
          <p:cNvPr id="7" name="Рисунок 6" descr="1230630449_winter_40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0" y="4824128"/>
            <a:ext cx="2714612" cy="2033871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786182" y="4143380"/>
            <a:ext cx="5357818" cy="267765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  Есть у воды еще важное свойство: она может легко растворять в себе многие вещества.</a:t>
            </a:r>
          </a:p>
          <a:p>
            <a:r>
              <a:rPr lang="ru-RU" sz="24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  Вода – необходимый компонент в схватывании и твердении вяжущих материалов (цемента, гипса, извести и т.п.).</a:t>
            </a:r>
            <a:endParaRPr lang="ru-RU" sz="2400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11" name="Рисунок 10" descr="snaiges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 flipH="1" flipV="1">
            <a:off x="857224" y="5534324"/>
            <a:ext cx="642942" cy="567302"/>
          </a:xfrm>
          <a:prstGeom prst="rect">
            <a:avLst/>
          </a:prstGeom>
        </p:spPr>
      </p:pic>
    </p:spTree>
  </p:cSld>
  <p:clrMapOvr>
    <a:masterClrMapping/>
  </p:clrMapOvr>
  <p:transition spd="slow">
    <p:strips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8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833 -0.09896 C -0.00729 -0.05365 0.00261 -0.01249 0.01962 0.01433 C 0.01962 0.01549 0.04671 0.05156 0.04671 0.05017 C 0.06164 0.07029 0.07066 0.09826 0.07066 0.1274 C 0.07066 0.18612 0.0356 0.2326 -0.00833 0.23398 C -0.05225 0.2326 -0.08732 0.18612 -0.08732 0.1274 C -0.08732 0.09826 -0.07829 0.07029 -0.06336 0.05017 C -0.06336 0.05156 -0.03628 0.01549 -0.03628 0.01433 C -0.01928 -0.01249 -0.00937 -0.05365 -0.00833 -0.09896 Z " pathEditMode="relative" rAng="0" ptsTypes="fffffffff">
                                      <p:cBhvr>
                                        <p:cTn id="31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6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9288 0.02959 C -0.09288 0.02983 -0.07586 -0.05688 -0.07586 -0.05665 C -0.05885 -0.12763 -0.03194 -0.15561 0.00712 -0.15561 C 0.02709 -0.15561 0.04514 -0.14497 0.05921 -0.12763 C 0.0691 -0.11561 0.08108 -0.1089 0.0941 -0.1089 C 0.1191 -0.1089 0.14011 -0.13295 0.14809 -0.16763 C 0.14809 -0.1674 0.15712 -0.20879 0.15712 -0.20856 C 0.15712 -0.20879 0.13907 -0.12093 0.13907 -0.12069 C 0.12205 -0.05156 0.09514 -0.02359 0.05712 -0.02359 C 0.03716 -0.02359 0.01806 -0.03422 0.00313 -0.05295 C -0.0059 -0.06359 -0.01788 -0.07029 -0.02986 -0.07029 C -0.05486 -0.07029 -0.07586 -0.04624 -0.08385 -0.01179 C -0.08385 -0.01156 -0.09288 0.02959 -0.09288 0.02983 Z " pathEditMode="relative" rAng="0" ptsTypes="fffffffffffff">
                                      <p:cBhvr>
                                        <p:cTn id="35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" y="-11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28596" y="214290"/>
            <a:ext cx="842968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/>
              <a:t>     Также вода растворяет различные слои, находящиеся в земных слоях, и многие другие твердые тела.</a:t>
            </a:r>
          </a:p>
          <a:p>
            <a:r>
              <a:rPr lang="ru-RU" sz="2000" dirty="0" smtClean="0"/>
              <a:t>     Много людей излечиваются водами известного курорта Кисловодск.</a:t>
            </a:r>
            <a:endParaRPr lang="ru-RU" sz="2000" dirty="0"/>
          </a:p>
        </p:txBody>
      </p:sp>
      <p:sp>
        <p:nvSpPr>
          <p:cNvPr id="3" name="TextBox 2"/>
          <p:cNvSpPr txBox="1"/>
          <p:nvPr/>
        </p:nvSpPr>
        <p:spPr>
          <a:xfrm>
            <a:off x="428596" y="1214422"/>
            <a:ext cx="850112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/>
              <a:t>     Целебные углекислые воды нарзан выходят из глубины 168 и даже 400м.</a:t>
            </a:r>
          </a:p>
          <a:p>
            <a:r>
              <a:rPr lang="ru-RU" sz="2000" dirty="0" smtClean="0"/>
              <a:t>     Заключенная в трубы, вода поступает в закрытый резервуар, который помещен в нарзанной галерее.</a:t>
            </a:r>
            <a:endParaRPr lang="ru-RU" sz="2000" dirty="0"/>
          </a:p>
        </p:txBody>
      </p:sp>
      <p:sp>
        <p:nvSpPr>
          <p:cNvPr id="4" name="TextBox 3"/>
          <p:cNvSpPr txBox="1"/>
          <p:nvPr/>
        </p:nvSpPr>
        <p:spPr>
          <a:xfrm>
            <a:off x="500034" y="2214554"/>
            <a:ext cx="842968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/>
              <a:t>     Увлекаемая силой тяжести, вода всегда стремится вниз по склону. Работает текущая вода очень энергично.</a:t>
            </a:r>
            <a:endParaRPr lang="ru-RU" sz="2000" dirty="0"/>
          </a:p>
        </p:txBody>
      </p:sp>
      <p:sp>
        <p:nvSpPr>
          <p:cNvPr id="5" name="TextBox 4"/>
          <p:cNvSpPr txBox="1"/>
          <p:nvPr/>
        </p:nvSpPr>
        <p:spPr>
          <a:xfrm>
            <a:off x="500034" y="2928934"/>
            <a:ext cx="850112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/>
              <a:t>     Водопады, стремнины, пороги – это места, где сильнее всего проявляется разрушительная деятельность вод.</a:t>
            </a:r>
            <a:endParaRPr lang="ru-RU" sz="2000" dirty="0"/>
          </a:p>
        </p:txBody>
      </p:sp>
      <p:pic>
        <p:nvPicPr>
          <p:cNvPr id="6" name="Рисунок 5" descr="IMG_267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572264" y="4500570"/>
            <a:ext cx="2232852" cy="1714512"/>
          </a:xfrm>
          <a:prstGeom prst="rect">
            <a:avLst/>
          </a:prstGeom>
        </p:spPr>
      </p:pic>
      <p:pic>
        <p:nvPicPr>
          <p:cNvPr id="8" name="Рисунок 7" descr="IMG_2828.JPG"/>
          <p:cNvPicPr>
            <a:picLocks noChangeAspect="1"/>
          </p:cNvPicPr>
          <p:nvPr/>
        </p:nvPicPr>
        <p:blipFill>
          <a:blip r:embed="rId3" cstate="print"/>
          <a:srcRect l="17142" t="8163" r="8163" b="10204"/>
          <a:stretch>
            <a:fillRect/>
          </a:stretch>
        </p:blipFill>
        <p:spPr>
          <a:xfrm>
            <a:off x="2264388" y="3786190"/>
            <a:ext cx="1093166" cy="1000132"/>
          </a:xfrm>
          <a:prstGeom prst="rect">
            <a:avLst/>
          </a:prstGeom>
        </p:spPr>
      </p:pic>
      <p:pic>
        <p:nvPicPr>
          <p:cNvPr id="11" name="Рисунок 10" descr="IMG_3490.JPG"/>
          <p:cNvPicPr>
            <a:picLocks noChangeAspect="1"/>
          </p:cNvPicPr>
          <p:nvPr/>
        </p:nvPicPr>
        <p:blipFill>
          <a:blip r:embed="rId4" cstate="print"/>
          <a:srcRect r="19718"/>
          <a:stretch>
            <a:fillRect/>
          </a:stretch>
        </p:blipFill>
        <p:spPr>
          <a:xfrm rot="16200000">
            <a:off x="4375551" y="3911201"/>
            <a:ext cx="1535905" cy="1285884"/>
          </a:xfrm>
          <a:prstGeom prst="rect">
            <a:avLst/>
          </a:prstGeom>
        </p:spPr>
      </p:pic>
      <p:pic>
        <p:nvPicPr>
          <p:cNvPr id="7" name="Рисунок 6" descr="IMG_2669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214942" y="5715016"/>
            <a:ext cx="500067" cy="460055"/>
          </a:xfrm>
          <a:prstGeom prst="rect">
            <a:avLst/>
          </a:prstGeom>
        </p:spPr>
      </p:pic>
    </p:spTree>
  </p:cSld>
  <p:clrMapOvr>
    <a:masterClrMapping/>
  </p:clrMapOvr>
  <p:transition spd="slow"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7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8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4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4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9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C 0.007 -0.01332  0.014 -0.02797  0.021 -0.04662  C 0.04 -0.09991  0.045 -0.15186  0.031 -0.15985  C 0.017 -0.16918  -0.01 -0.13188  -0.029 -0.07859  C -0.039 -0.05062  -0.045 -0.02398  -0.047 -0.004  C -0.05 0.01199  -0.051 0.02797  -0.051 0.04662  C -0.051 0.10657  -0.038 0.15586  -0.023 0.15586  C -0.008 0.15586  0.005 0.10657  0.005 0.04662  C 0.005 0.01865  0.002 -0.00799  -0.003 -0.02664  C -0.005 -0.04263  -0.01 -0.05994  -0.016 -0.07726  C -0.036 -0.13188  -0.063 -0.16918  -0.077 -0.15985  C -0.091 -0.15053  -0.086 -0.09991  -0.066 -0.04529  C -0.058 -0.01998  -0.047 0.00133  -0.036 0.01599  C -0.028 0.02931  -0.019 0.0413  -0.007 0.05328  C 0.029 0.09191  0.065 0.10923  0.075 0.09325  C 0.084 0.07726  0.064 0.0333  0.028 -0.004  C 0.013 -0.01998  -0.003 -0.03197  -0.016 -0.03996  C -0.028 -0.04796  -0.043 -0.05462  -0.059 -0.05861  C -0.103 -0.07193  -0.141 -0.06794  -0.144 -0.04662  C -0.148 -0.02664  -0.115 0  -0.071 0.01332  C -0.051 0.01865  -0.032 0.02131  -0.017 0.01998  C -0.004 0.01998  0.01 0.01732  0.025 0.01332  C 0.069 0  0.102 -0.02797  0.098 -0.04796  C 0.095 -0.06794  0.057 -0.07327  0.013 -0.05994  C -0.008 -0.05328  -0.027 -0.04396  -0.04 -0.0333  C -0.051 -0.02531  -0.062 -0.01599  -0.074 -0.004  C -0.109 0.03463  -0.13 0.07726  -0.12 0.09325  C -0.111 0.10923  -0.074 0.09191  -0.039 0.05462  C -0.022 0.03597  -0.008 0.01732  0 0  Z" pathEditMode="relative" ptsTypes="">
                                      <p:cBhvr>
                                        <p:cTn id="40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61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9462 -0.06504 C -0.3026 -0.0544 -0.31163 -0.04375 -0.31562 -0.03032 C -0.31962 -0.01574 -0.3217 0.00162 -0.32361 0.01898 C -0.32569 0.03635 -0.32361 0.05093 -0.3217 0.0669 C -0.31962 0.08172 -0.31666 0.09769 -0.30955 0.11088 C -0.30364 0.12431 -0.29357 0.13496 -0.28264 0.14306 C -0.27257 0.1507 -0.26059 0.15602 -0.24861 0.1588 C -0.23663 0.16135 -0.22465 0.16135 -0.21354 0.1588 C -0.20156 0.15602 -0.19062 0.14931 -0.1816 0.13889 C -0.17257 0.12963 -0.16458 0.1176 -0.16059 0.10301 C -0.15555 0.08959 -0.15364 0.07107 -0.15364 0.05625 C -0.1526 0.04167 -0.15364 0.02431 -0.15868 0.00972 C -0.16354 -0.0037 -0.17257 -0.01435 -0.18455 -0.01967 C -0.1967 -0.02361 -0.20868 -0.01828 -0.21666 -0.00903 C -0.22361 0.00023 -0.22864 0.01505 -0.22969 0.03218 C -0.22969 0.04954 -0.22864 0.06551 -0.22361 0.07894 C -0.21857 0.09236 -0.21962 0.09491 -0.19965 0.11227 C -0.1816 0.13102 -0.16354 0.1257 -0.1526 0.12685 C -0.14166 0.12685 -0.13264 0.12153 -0.1217 0.11621 C -0.10955 0.10972 -0.09965 0.09769 -0.09253 0.08704 C -0.08559 0.07639 -0.08264 0.06297 -0.07864 0.04167 C -0.07569 0.02037 -0.07569 0.00972 -0.07569 -0.00648 C -0.07569 -0.02245 -0.07569 -0.03842 -0.07569 -0.0544 " pathEditMode="relative" rAng="0" ptsTypes="fffffffffffffffffffffff">
                                      <p:cBhvr>
                                        <p:cTn id="44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4" y="11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 flipH="1">
            <a:off x="2571730" y="142852"/>
            <a:ext cx="414340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solidFill>
                  <a:srgbClr val="C00000"/>
                </a:solidFill>
              </a:rPr>
              <a:t>Опыты.</a:t>
            </a:r>
            <a:endParaRPr lang="ru-RU" sz="2400" dirty="0">
              <a:solidFill>
                <a:srgbClr val="C0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71472" y="500042"/>
            <a:ext cx="8143932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ru-RU" sz="2400" dirty="0" smtClean="0">
                <a:solidFill>
                  <a:srgbClr val="990099"/>
                </a:solidFill>
              </a:rPr>
              <a:t>Вода прозрачная, без вкуса и запаха.</a:t>
            </a:r>
          </a:p>
          <a:p>
            <a:pPr marL="342900" indent="-342900">
              <a:buAutoNum type="arabicPeriod"/>
            </a:pPr>
            <a:endParaRPr lang="ru-RU" dirty="0" smtClean="0"/>
          </a:p>
          <a:p>
            <a:pPr marL="342900" indent="-342900">
              <a:buFont typeface="Arial" charset="0"/>
              <a:buChar char="•"/>
            </a:pPr>
            <a:r>
              <a:rPr lang="ru-RU" sz="2000" dirty="0" smtClean="0"/>
              <a:t>Беру 2 стакана: один с водой, другой с молоком. В оба стакана кладу ложечки. В стаканчике с молоком ложка не видна, с водой – видна.</a:t>
            </a:r>
          </a:p>
          <a:p>
            <a:pPr marL="342900" indent="-342900"/>
            <a:r>
              <a:rPr lang="ru-RU" sz="2000" dirty="0" smtClean="0"/>
              <a:t>      Вывод: вода прозрачная.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ru-RU" sz="2000" dirty="0" smtClean="0"/>
              <a:t>В стакан наливаю воду, пробую через соломинку.</a:t>
            </a:r>
          </a:p>
          <a:p>
            <a:pPr marL="342900" indent="-342900"/>
            <a:r>
              <a:rPr lang="ru-RU" sz="2000" dirty="0" smtClean="0"/>
              <a:t>       Вкуса вода не имеет.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ru-RU" sz="2000" dirty="0" smtClean="0"/>
              <a:t>Нюхаю воду. Запаха вода не имеет.</a:t>
            </a:r>
            <a:endParaRPr lang="ru-RU" sz="2000" dirty="0"/>
          </a:p>
        </p:txBody>
      </p:sp>
      <p:pic>
        <p:nvPicPr>
          <p:cNvPr id="4" name="Рисунок 3" descr="IMG_3708.JPG"/>
          <p:cNvPicPr>
            <a:picLocks noChangeAspect="1"/>
          </p:cNvPicPr>
          <p:nvPr/>
        </p:nvPicPr>
        <p:blipFill>
          <a:blip r:embed="rId2" cstate="print"/>
          <a:srcRect l="11688" t="4545" b="4545"/>
          <a:stretch>
            <a:fillRect/>
          </a:stretch>
        </p:blipFill>
        <p:spPr>
          <a:xfrm rot="16200000">
            <a:off x="1575674" y="3147286"/>
            <a:ext cx="2000264" cy="1849312"/>
          </a:xfrm>
          <a:prstGeom prst="rect">
            <a:avLst/>
          </a:prstGeom>
        </p:spPr>
      </p:pic>
      <p:pic>
        <p:nvPicPr>
          <p:cNvPr id="5" name="Рисунок 4" descr="IMG_371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786314" y="3071810"/>
            <a:ext cx="2214578" cy="2301410"/>
          </a:xfrm>
          <a:prstGeom prst="rect">
            <a:avLst/>
          </a:prstGeom>
        </p:spPr>
      </p:pic>
      <p:pic>
        <p:nvPicPr>
          <p:cNvPr id="6" name="Рисунок 5" descr="IMG_3714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16200000">
            <a:off x="7565488" y="3216988"/>
            <a:ext cx="1728300" cy="1428727"/>
          </a:xfrm>
          <a:prstGeom prst="rect">
            <a:avLst/>
          </a:prstGeom>
        </p:spPr>
      </p:pic>
      <p:pic>
        <p:nvPicPr>
          <p:cNvPr id="7" name="Рисунок 6" descr="IMG_3715.JPG"/>
          <p:cNvPicPr>
            <a:picLocks noChangeAspect="1"/>
          </p:cNvPicPr>
          <p:nvPr/>
        </p:nvPicPr>
        <p:blipFill>
          <a:blip r:embed="rId5" cstate="print"/>
          <a:srcRect l="9280"/>
          <a:stretch>
            <a:fillRect/>
          </a:stretch>
        </p:blipFill>
        <p:spPr>
          <a:xfrm rot="16200000">
            <a:off x="7503049" y="5217049"/>
            <a:ext cx="1710297" cy="1571604"/>
          </a:xfrm>
          <a:prstGeom prst="rect">
            <a:avLst/>
          </a:prstGeom>
        </p:spPr>
      </p:pic>
    </p:spTree>
  </p:cSld>
  <p:clrMapOvr>
    <a:masterClrMapping/>
  </p:clrMapOvr>
  <p:transition spd="med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770" decel="100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" dur="770" decel="100000"/>
                                        <p:tgtEl>
                                          <p:spTgt spid="4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5" dur="77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7" dur="77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800" decel="100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8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42910" y="285728"/>
            <a:ext cx="7929618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 startAt="2"/>
            </a:pPr>
            <a:r>
              <a:rPr lang="ru-RU" sz="2400" dirty="0" smtClean="0">
                <a:solidFill>
                  <a:srgbClr val="990099"/>
                </a:solidFill>
              </a:rPr>
              <a:t>Пар – это тоже вода.</a:t>
            </a:r>
          </a:p>
          <a:p>
            <a:pPr marL="342900" indent="-342900"/>
            <a:endParaRPr lang="ru-RU" sz="2400" dirty="0" smtClean="0">
              <a:solidFill>
                <a:srgbClr val="990099"/>
              </a:solidFill>
            </a:endParaRPr>
          </a:p>
          <a:p>
            <a:pPr marL="342900" indent="-342900"/>
            <a:r>
              <a:rPr lang="ru-RU" sz="2400" dirty="0" smtClean="0"/>
              <a:t>   </a:t>
            </a:r>
            <a:r>
              <a:rPr lang="ru-RU" sz="2000" dirty="0" smtClean="0"/>
              <a:t>Беру термос с кипятком. Открываю его, идет пар. </a:t>
            </a:r>
          </a:p>
          <a:p>
            <a:pPr marL="342900" indent="-342900"/>
            <a:r>
              <a:rPr lang="ru-RU" sz="2000" dirty="0" smtClean="0"/>
              <a:t>   Над паром держу зеркальце. </a:t>
            </a:r>
          </a:p>
          <a:p>
            <a:pPr marL="342900" indent="-342900"/>
            <a:r>
              <a:rPr lang="ru-RU" sz="2000" dirty="0" smtClean="0"/>
              <a:t>   На нем выступают капельки воды.</a:t>
            </a:r>
          </a:p>
        </p:txBody>
      </p:sp>
      <p:pic>
        <p:nvPicPr>
          <p:cNvPr id="3" name="Рисунок 2" descr="IMG_375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16200000">
            <a:off x="293164" y="2850054"/>
            <a:ext cx="2128220" cy="1571603"/>
          </a:xfrm>
          <a:prstGeom prst="rect">
            <a:avLst/>
          </a:prstGeom>
        </p:spPr>
      </p:pic>
      <p:pic>
        <p:nvPicPr>
          <p:cNvPr id="4" name="Рисунок 3" descr="IMG_375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16200000">
            <a:off x="3149193" y="2708667"/>
            <a:ext cx="2238391" cy="1678793"/>
          </a:xfrm>
          <a:prstGeom prst="rect">
            <a:avLst/>
          </a:prstGeom>
        </p:spPr>
      </p:pic>
      <p:pic>
        <p:nvPicPr>
          <p:cNvPr id="5" name="Рисунок 4" descr="IMG_3756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286512" y="3214686"/>
            <a:ext cx="1626570" cy="1321603"/>
          </a:xfrm>
          <a:prstGeom prst="rect">
            <a:avLst/>
          </a:prstGeom>
        </p:spPr>
      </p:pic>
      <p:pic>
        <p:nvPicPr>
          <p:cNvPr id="6" name="Рисунок 5" descr="IMG_3754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215206" y="4643446"/>
            <a:ext cx="1755611" cy="1448381"/>
          </a:xfrm>
          <a:prstGeom prst="rect">
            <a:avLst/>
          </a:prstGeom>
        </p:spPr>
      </p:pic>
    </p:spTree>
  </p:cSld>
  <p:clrMapOvr>
    <a:masterClrMapping/>
  </p:clrMapOvr>
  <p:transition spd="slow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" dur="3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600" decel="100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6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6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770" decel="100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7" dur="770" decel="100000"/>
                                        <p:tgtEl>
                                          <p:spTgt spid="6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3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39" dur="77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4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41" dur="77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4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855</TotalTime>
  <Words>1637</Words>
  <Application>Microsoft Office PowerPoint</Application>
  <PresentationFormat>Экран (4:3)</PresentationFormat>
  <Paragraphs>236</Paragraphs>
  <Slides>17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Эвелина</dc:creator>
  <cp:lastModifiedBy>Надя</cp:lastModifiedBy>
  <cp:revision>128</cp:revision>
  <dcterms:created xsi:type="dcterms:W3CDTF">2013-12-15T15:34:16Z</dcterms:created>
  <dcterms:modified xsi:type="dcterms:W3CDTF">2015-03-01T19:35:42Z</dcterms:modified>
</cp:coreProperties>
</file>