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D6551-73D2-4617-8948-7C98CFDD745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AA3EE1-6429-4811-93E2-F813E22C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kern="1800" dirty="0" smtClean="0">
                <a:effectLst/>
              </a:rPr>
              <a:t>Информационно-коммуникационные технологии и </a:t>
            </a:r>
            <a:br>
              <a:rPr lang="ru-RU" sz="3200" kern="1800" dirty="0" smtClean="0">
                <a:effectLst/>
              </a:rPr>
            </a:br>
            <a:r>
              <a:rPr lang="ru-RU" sz="3200" kern="1800" dirty="0" smtClean="0">
                <a:effectLst/>
              </a:rPr>
              <a:t>Интернет-технологии </a:t>
            </a:r>
            <a:br>
              <a:rPr lang="ru-RU" sz="3200" kern="1800" dirty="0" smtClean="0">
                <a:effectLst/>
              </a:rPr>
            </a:br>
            <a:r>
              <a:rPr lang="ru-RU" sz="3200" kern="1800" dirty="0" smtClean="0">
                <a:effectLst/>
              </a:rPr>
              <a:t>как фактор повышения доступности качественного образования</a:t>
            </a:r>
            <a:r>
              <a:rPr lang="ru-RU" sz="4400" dirty="0">
                <a:ea typeface="Calibri"/>
                <a:cs typeface="Times New Roman"/>
              </a:rPr>
              <a:t/>
            </a:r>
            <a:br>
              <a:rPr lang="ru-RU" sz="4400" dirty="0">
                <a:ea typeface="Calibri"/>
                <a:cs typeface="Times New Roman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17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Для эффективного использования информационно-коммуникационных технологий и Интернет-технологий каждое образовательное учреждение должно решить задачи электронной готовности, складывающейся из количества и видов компьютеров, оргтехники, наличия локальной сети, устойчивой качественной связи с сетью Интернет. 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43852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cap="none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Оборудование, приобретенное</a:t>
            </a:r>
            <a:r>
              <a:rPr lang="ru-RU" sz="3200" cap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в 2012 году</a:t>
            </a:r>
            <a:r>
              <a:rPr lang="ru-RU" sz="1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cap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проекта модернизации общего образования</a:t>
            </a:r>
            <a:r>
              <a:rPr lang="ru-RU" sz="1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cap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8331369"/>
              </p:ext>
            </p:extLst>
          </p:nvPr>
        </p:nvGraphicFramePr>
        <p:xfrm>
          <a:off x="457200" y="2009445"/>
          <a:ext cx="7467600" cy="4371884"/>
        </p:xfrm>
        <a:graphic>
          <a:graphicData uri="http://schemas.openxmlformats.org/drawingml/2006/table">
            <a:tbl>
              <a:tblPr/>
              <a:tblGrid>
                <a:gridCol w="268532"/>
                <a:gridCol w="2752200"/>
                <a:gridCol w="1130952"/>
                <a:gridCol w="1961691"/>
                <a:gridCol w="641660"/>
                <a:gridCol w="712565"/>
              </a:tblGrid>
              <a:tr h="1092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№п\п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Наименование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оборудования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№ документа/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число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Поставщик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Кол-во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Сумма,руб.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</a:rPr>
                        <a:t>1.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Ноутбук </a:t>
                      </a:r>
                      <a:r>
                        <a:rPr lang="en-US" sz="1100" dirty="0" err="1">
                          <a:effectLst/>
                          <a:latin typeface="Times New Roman"/>
                        </a:rPr>
                        <a:t>Aguauius</a:t>
                      </a:r>
                      <a:r>
                        <a:rPr lang="en-US" sz="11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100" dirty="0" err="1">
                          <a:effectLst/>
                          <a:latin typeface="Times New Roman"/>
                        </a:rPr>
                        <a:t>Cmp</a:t>
                      </a:r>
                      <a:r>
                        <a:rPr lang="en-US" sz="1100" dirty="0">
                          <a:effectLst/>
                          <a:latin typeface="Times New Roman"/>
                        </a:rPr>
                        <a:t> NS735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№ Пир- 000765 от 08.11.12г.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ООО «Партнер - Инвест»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139172.85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</a:rPr>
                        <a:t>2.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Компьютер </a:t>
                      </a:r>
                      <a:r>
                        <a:rPr lang="en-US" sz="1100">
                          <a:effectLst/>
                          <a:latin typeface="Times New Roman"/>
                        </a:rPr>
                        <a:t>Imango 22 Intel-30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№ Пир- 000765 от 08.11.12г.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ООО «Партнер - Инвест»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11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295790.00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</a:rPr>
                        <a:t>3.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Интерактивный программно-аппаратный комплекс в составе: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Интерактивная доска CLASUS 9009B– 1шт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Мультимедийный проекторViewsonikPJD6353 -1шт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Устройство крепления доски и мультимедийного проектора -1шт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Компьютер Imango  Intel-30-1шт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№ Пир- 001229</a:t>
                      </a:r>
                      <a:endParaRPr lang="ru-RU" sz="9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От 24.12.12г.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ООО «Партнёр - Инвест»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229565,08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5690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При всех положительных аспектах использования ИКТ необходимо учитывать психофизиологические возрастные особенности учеников, соблюдать нормы </a:t>
            </a:r>
            <a:r>
              <a:rPr lang="ru-RU" sz="3200" dirty="0" err="1"/>
              <a:t>СанПина</a:t>
            </a:r>
            <a:r>
              <a:rPr lang="ru-RU" sz="3200" dirty="0"/>
              <a:t>, чтобы избежать отрицательных последствий, образовательно-воспитательных неудач. 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01446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b="1" dirty="0"/>
              <a:t>СанПиН 2.4.2. 2821– </a:t>
            </a:r>
            <a:r>
              <a:rPr lang="ru-RU" b="1" dirty="0" smtClean="0"/>
              <a:t>10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65400746"/>
              </p:ext>
            </p:extLst>
          </p:nvPr>
        </p:nvGraphicFramePr>
        <p:xfrm>
          <a:off x="251520" y="1744852"/>
          <a:ext cx="8424937" cy="4880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5127"/>
                <a:gridCol w="1847574"/>
                <a:gridCol w="1182447"/>
                <a:gridCol w="2033809"/>
                <a:gridCol w="1125571"/>
                <a:gridCol w="793753"/>
                <a:gridCol w="776656"/>
              </a:tblGrid>
              <a:tr h="2336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Классы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Непрерывная длительность (мин.), не более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</a:tr>
              <a:tr h="1779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Просмотр статических изображений на учебных досках и экранах отраженного свечения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Просмотр телепередач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Просмотр динамических изображений на учебных досках и экранах отраженного свечения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с изображением на индивидуальном мониторе компьютера и клавиатурой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Прослушивание аудиозаписи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Прослушивание аудиозаписи в наушниках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</a:tr>
              <a:tr h="545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1-2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</a:tr>
              <a:tr h="545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3-4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</a:tr>
              <a:tr h="545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5-7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</a:tr>
              <a:tr h="545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8-11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20" marR="5072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764704"/>
            <a:ext cx="81118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Продолжительность непрерывного применения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технических средств обучения на уроках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69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7413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ИКТ значительно оптимизируют процессы познания, ускоряют темпы работы, увеличивают объем информации, предлагаемой ученикам в короткий срок, что увеличивает нагрузку на центральную нервную систему.</a:t>
            </a:r>
          </a:p>
          <a:p>
            <a:r>
              <a:rPr lang="ru-RU" dirty="0" smtClean="0"/>
              <a:t> </a:t>
            </a:r>
            <a:r>
              <a:rPr lang="ru-RU" dirty="0"/>
              <a:t>ИКТ способствуют индивидуализации процесса обучения. Однако отсутствие обратной связи, речевого общения с соучениками, учителем приводит к перегрузке ЦНС. Ученик должен слышать учителя, чему помогает психологический контакт между учеником и учителем, между соучениками.</a:t>
            </a:r>
          </a:p>
          <a:p>
            <a:r>
              <a:rPr lang="ru-RU" dirty="0" smtClean="0"/>
              <a:t> </a:t>
            </a:r>
            <a:r>
              <a:rPr lang="ru-RU" dirty="0"/>
              <a:t>Чрезмерная увлеченность компьютером приводит к утомлению, формированию стресса, гиподинамии.</a:t>
            </a:r>
          </a:p>
          <a:p>
            <a:r>
              <a:rPr lang="ru-RU" dirty="0" smtClean="0"/>
              <a:t> </a:t>
            </a:r>
            <a:r>
              <a:rPr lang="ru-RU" dirty="0"/>
              <a:t>Чрезмерное увлечение компьютерными играми уводит ребенка в виртуальный мир, что негативно сказывается на его психике.</a:t>
            </a:r>
          </a:p>
          <a:p>
            <a:r>
              <a:rPr lang="ru-RU" dirty="0" smtClean="0"/>
              <a:t> </a:t>
            </a:r>
            <a:r>
              <a:rPr lang="ru-RU" dirty="0"/>
              <a:t>Наглядность, </a:t>
            </a:r>
            <a:r>
              <a:rPr lang="ru-RU" dirty="0" err="1"/>
              <a:t>демонстративность</a:t>
            </a:r>
            <a:r>
              <a:rPr lang="ru-RU" dirty="0"/>
              <a:t>, красочность преподносимого материала положительно воздействует на эмоциональное состояние учащихся. Однако эмоции, эйфория мешают усваивать материал, анализировать его, обобщать, и тогда урок превращается в бездумное времяпрепровождение.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9870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 smtClean="0"/>
              <a:t>Умелое </a:t>
            </a:r>
            <a:r>
              <a:rPr lang="ru-RU" dirty="0"/>
              <a:t>руководство педагога, обучение детей культуре работы в информационной среде позволит избежать отрицательных последствий, образовательно-воспитательных неудач. </a:t>
            </a:r>
            <a:br>
              <a:rPr lang="ru-RU" dirty="0"/>
            </a:br>
            <a:r>
              <a:rPr lang="ru-RU" dirty="0" smtClean="0"/>
              <a:t>	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Размышляя </a:t>
            </a:r>
            <a:r>
              <a:rPr lang="ru-RU" dirty="0"/>
              <a:t>о значимости ИКТ, информатизации школы, общества, очевидно, что будущее — за учениками и учителями, владеющими компьютером и Интернетом, обладающими информационной культурой, информационным мировоззрением.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7406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за внимание!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86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Главный продукт качественного образования – это личность, всесторонне подготовленная к самостоятельной жизни и труду в условиях рыночной экономики, способная на основе приобретенных базовых знаний, умений и навыков решать практические задачи, жизненные проблемы, иметь потребность в преобразованиях.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85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Для личности качественное образование должно стать прочной основой жизненного старта.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Для </a:t>
            </a:r>
            <a:r>
              <a:rPr lang="ru-RU" sz="2800" dirty="0"/>
              <a:t>общества – базой для подготовки трудовых ресурсов высокого качества и квалификации.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Значит</a:t>
            </a:r>
            <a:r>
              <a:rPr lang="ru-RU" sz="2800" dirty="0"/>
              <a:t>, учить нужно, как точно сформулировал известный педагог конца XIX в. С.А. Рачинский, не для экзамена, а для последующей жизни. 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681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Достижение качества образования, формирование предметных и ключевых компетентностей во многом зависит от использования проектных, исследовательских, игровых технологий; создания ситуации успеха, сотрудничества, самообразования. </a:t>
            </a:r>
            <a:r>
              <a:rPr lang="ru-RU" sz="2800" u="sng" dirty="0"/>
              <a:t>Неотъемлемой составляющей этих технологий являются информационно-коммуникационные технологии и Интернет-технологии. </a:t>
            </a:r>
            <a:br>
              <a:rPr lang="ru-RU" sz="2800" u="sng" dirty="0"/>
            </a:b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304545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1825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Внедрение Информационно-коммуникационных технологий в образовательный процесс позволяют </a:t>
            </a:r>
            <a:r>
              <a:rPr lang="ru-RU" b="1" dirty="0" smtClean="0"/>
              <a:t>ученикам:</a:t>
            </a:r>
            <a:r>
              <a:rPr lang="ru-RU" b="1" dirty="0"/>
              <a:t> 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изучать материал с точки зрения его необходимости и достаточности для обеспечения формирования ключевых и предметных компетентностей;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ускорить поиск необходимой информации;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иметь возможность свободного доступа к информации, содержательному компоненту той или иной образовательной области, знаниям, накопленным мировым сообществом;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34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 пребывать в комфортной эмоциональной среде во время повторения, усвоения нового материала; 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стимулировать мотивацию обучения, создавать «интеллектуальную ауру» за счет наглядности, </a:t>
            </a:r>
            <a:r>
              <a:rPr lang="ru-RU" dirty="0" err="1"/>
              <a:t>демонстративности</a:t>
            </a:r>
            <a:r>
              <a:rPr lang="ru-RU" dirty="0"/>
              <a:t> преподносимого материала, представления изучаемого в виде графиков, схем, анимации;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стимулировать самообразование, самоанализ;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работать в режиме решения проблемных вопросов, оперативно восполнять пробелы в знаниях;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57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 работать активно, творчески по интересующим вопросам, темам, проблемам профильного обучения, элективным курсам;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эффективнее работать над выполнением домашнего задания;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восполнить материал, пропущенный во время болезни;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следовать по маршруту виртуальной лаборатории, практикума, экскурсии соответственно своему ритму, индивидуальным особенностям, в самостоятельно-поисковом режиме.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46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Педагоги</a:t>
            </a:r>
            <a:r>
              <a:rPr lang="ru-RU" dirty="0"/>
              <a:t>, активно работающие в сети Интернет, взаимодействуют между собой, делятся друг с другом уникальными педагогическими находками и обогащаются результатами практической деятельности в обучении и воспитании.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Учителя </a:t>
            </a:r>
            <a:r>
              <a:rPr lang="ru-RU" dirty="0"/>
              <a:t>используют инициативы, существующие и появляющиеся в сети для приобщения учащихся к работе в различных сетевых проектах. </a:t>
            </a: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Педагоги и обучающиеся становятся участниками мирового информационно-сетевого сообщества. 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18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Использование </a:t>
            </a:r>
            <a:r>
              <a:rPr lang="ru-RU" sz="2800" dirty="0"/>
              <a:t>информационно-коммуникационных технологий и Интернет-технологий делает обучение </a:t>
            </a:r>
            <a:r>
              <a:rPr lang="ru-RU" sz="2800" dirty="0" err="1"/>
              <a:t>деятельностным</a:t>
            </a:r>
            <a:r>
              <a:rPr lang="ru-RU" sz="2800" dirty="0"/>
              <a:t>, опережающим, востребованным, позволяющим активно проводить мониторинг качества и эффективности образовательного процесса. 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536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626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Информационно-коммуникационные технологии и  Интернет-технологии  как фактор повышения доступности качественного образования </vt:lpstr>
      <vt:lpstr>Цель</vt:lpstr>
      <vt:lpstr>Слайд 3</vt:lpstr>
      <vt:lpstr>Слайд 4</vt:lpstr>
      <vt:lpstr>Внедрение Информационно-коммуникационных технологий в образовательный процесс позволяют ученикам:  </vt:lpstr>
      <vt:lpstr>Слайд 6</vt:lpstr>
      <vt:lpstr>Слайд 7</vt:lpstr>
      <vt:lpstr>Слайд 8</vt:lpstr>
      <vt:lpstr>Слайд 9</vt:lpstr>
      <vt:lpstr>Слайд 10</vt:lpstr>
      <vt:lpstr>Оборудование, приобретенное  в 2012 году в рамках проекта модернизации общего образования   </vt:lpstr>
      <vt:lpstr>Слайд 12</vt:lpstr>
      <vt:lpstr>СанПиН 2.4.2. 2821– 10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Информационно-коммуникационные технологии и Интернет-технологии как фактор повышения доступности качественного образования</dc:title>
  <dc:creator>Школа41</dc:creator>
  <cp:lastModifiedBy>Mari</cp:lastModifiedBy>
  <cp:revision>12</cp:revision>
  <dcterms:created xsi:type="dcterms:W3CDTF">2013-03-26T08:23:12Z</dcterms:created>
  <dcterms:modified xsi:type="dcterms:W3CDTF">2014-02-02T07:54:16Z</dcterms:modified>
</cp:coreProperties>
</file>